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290" r:id="rId2"/>
    <p:sldId id="295" r:id="rId3"/>
    <p:sldId id="297" r:id="rId4"/>
    <p:sldId id="300" r:id="rId5"/>
    <p:sldId id="302" r:id="rId6"/>
    <p:sldId id="303" r:id="rId7"/>
    <p:sldId id="299" r:id="rId8"/>
    <p:sldId id="382" r:id="rId9"/>
    <p:sldId id="383" r:id="rId10"/>
    <p:sldId id="381" r:id="rId11"/>
    <p:sldId id="306" r:id="rId12"/>
    <p:sldId id="384" r:id="rId13"/>
    <p:sldId id="385" r:id="rId14"/>
    <p:sldId id="326" r:id="rId15"/>
    <p:sldId id="386" r:id="rId16"/>
    <p:sldId id="332" r:id="rId17"/>
    <p:sldId id="333" r:id="rId18"/>
    <p:sldId id="387" r:id="rId19"/>
    <p:sldId id="343" r:id="rId20"/>
    <p:sldId id="311" r:id="rId21"/>
    <p:sldId id="310" r:id="rId22"/>
    <p:sldId id="324" r:id="rId23"/>
    <p:sldId id="388" r:id="rId24"/>
    <p:sldId id="309" r:id="rId25"/>
    <p:sldId id="325" r:id="rId26"/>
    <p:sldId id="313" r:id="rId27"/>
    <p:sldId id="293" r:id="rId28"/>
    <p:sldId id="389"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55" r:id="rId42"/>
    <p:sldId id="370" r:id="rId43"/>
    <p:sldId id="371" r:id="rId44"/>
    <p:sldId id="372" r:id="rId45"/>
    <p:sldId id="373" r:id="rId46"/>
    <p:sldId id="374" r:id="rId47"/>
    <p:sldId id="375" r:id="rId48"/>
    <p:sldId id="376" r:id="rId49"/>
    <p:sldId id="377" r:id="rId50"/>
    <p:sldId id="378" r:id="rId51"/>
    <p:sldId id="379" r:id="rId52"/>
    <p:sldId id="39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E"/>
    <a:srgbClr val="FFD300"/>
    <a:srgbClr val="176034"/>
    <a:srgbClr val="1675B9"/>
    <a:srgbClr val="365F9D"/>
    <a:srgbClr val="509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0"/>
    <p:restoredTop sz="94693"/>
  </p:normalViewPr>
  <p:slideViewPr>
    <p:cSldViewPr snapToGrid="0" snapToObjects="1">
      <p:cViewPr varScale="1">
        <p:scale>
          <a:sx n="119" d="100"/>
          <a:sy n="119" d="100"/>
        </p:scale>
        <p:origin x="10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12988-616D-B148-AC64-DC0B22BBE808}" type="datetimeFigureOut">
              <a:rPr lang="en-US" smtClean="0"/>
              <a:t>2/11/2020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B7F4-7BA0-E84E-928B-459463227567}" type="slidenum">
              <a:rPr lang="en-US" smtClean="0"/>
              <a:t>‹#›</a:t>
            </a:fld>
            <a:endParaRPr lang="en-US" dirty="0"/>
          </a:p>
        </p:txBody>
      </p:sp>
    </p:spTree>
    <p:extLst>
      <p:ext uri="{BB962C8B-B14F-4D97-AF65-F5344CB8AC3E}">
        <p14:creationId xmlns:p14="http://schemas.microsoft.com/office/powerpoint/2010/main" val="250466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7B7F4-7BA0-E84E-928B-459463227567}" type="slidenum">
              <a:rPr lang="en-US" smtClean="0"/>
              <a:t>1</a:t>
            </a:fld>
            <a:endParaRPr lang="en-US" dirty="0"/>
          </a:p>
        </p:txBody>
      </p:sp>
    </p:spTree>
    <p:extLst>
      <p:ext uri="{BB962C8B-B14F-4D97-AF65-F5344CB8AC3E}">
        <p14:creationId xmlns:p14="http://schemas.microsoft.com/office/powerpoint/2010/main" val="3371224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42741-DF3E-1E47-A8A0-E72204DE4A25}"/>
              </a:ext>
            </a:extLst>
          </p:cNvPr>
          <p:cNvSpPr/>
          <p:nvPr userDrawn="1"/>
        </p:nvSpPr>
        <p:spPr>
          <a:xfrm>
            <a:off x="4610501" y="0"/>
            <a:ext cx="4533499" cy="6858000"/>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D7AE9D8-4226-A645-8019-D6E3323697E3}"/>
              </a:ext>
            </a:extLst>
          </p:cNvPr>
          <p:cNvPicPr>
            <a:picLocks noChangeAspect="1"/>
          </p:cNvPicPr>
          <p:nvPr userDrawn="1"/>
        </p:nvPicPr>
        <p:blipFill>
          <a:blip r:embed="rId2"/>
          <a:stretch>
            <a:fillRect/>
          </a:stretch>
        </p:blipFill>
        <p:spPr>
          <a:xfrm>
            <a:off x="5170094" y="1111613"/>
            <a:ext cx="3414312" cy="2954956"/>
          </a:xfrm>
          <a:prstGeom prst="rect">
            <a:avLst/>
          </a:prstGeom>
        </p:spPr>
      </p:pic>
      <p:sp>
        <p:nvSpPr>
          <p:cNvPr id="3" name="Picture Placeholder 2"/>
          <p:cNvSpPr>
            <a:spLocks noGrp="1" noChangeAspect="1"/>
          </p:cNvSpPr>
          <p:nvPr>
            <p:ph type="pic" idx="1" hasCustomPrompt="1"/>
          </p:nvPr>
        </p:nvSpPr>
        <p:spPr>
          <a:xfrm>
            <a:off x="-1" y="9427"/>
            <a:ext cx="4610501" cy="6858000"/>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a:t>
            </a:r>
          </a:p>
        </p:txBody>
      </p:sp>
      <p:sp>
        <p:nvSpPr>
          <p:cNvPr id="8" name="Text Placeholder 7">
            <a:extLst>
              <a:ext uri="{FF2B5EF4-FFF2-40B4-BE49-F238E27FC236}">
                <a16:creationId xmlns:a16="http://schemas.microsoft.com/office/drawing/2014/main" id="{07616680-5341-CC4E-A2C7-BC4F13840233}"/>
              </a:ext>
            </a:extLst>
          </p:cNvPr>
          <p:cNvSpPr>
            <a:spLocks noGrp="1"/>
          </p:cNvSpPr>
          <p:nvPr>
            <p:ph type="body" sz="quarter" idx="10" hasCustomPrompt="1"/>
          </p:nvPr>
        </p:nvSpPr>
        <p:spPr>
          <a:xfrm>
            <a:off x="4972077" y="4677666"/>
            <a:ext cx="3676650" cy="385763"/>
          </a:xfrm>
          <a:solidFill>
            <a:srgbClr val="003E7E"/>
          </a:solidFill>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8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latin typeface="Garamond" panose="02020404030301010803" pitchFamily="18" charset="0"/>
              </a:rPr>
              <a:t>Click to edit Master subtitle style</a:t>
            </a:r>
          </a:p>
        </p:txBody>
      </p:sp>
    </p:spTree>
    <p:extLst>
      <p:ext uri="{BB962C8B-B14F-4D97-AF65-F5344CB8AC3E}">
        <p14:creationId xmlns:p14="http://schemas.microsoft.com/office/powerpoint/2010/main" val="81313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A4FF0-E614-9444-A7D8-1E97A67E8EAE}"/>
              </a:ext>
            </a:extLst>
          </p:cNvPr>
          <p:cNvSpPr/>
          <p:nvPr userDrawn="1"/>
        </p:nvSpPr>
        <p:spPr>
          <a:xfrm>
            <a:off x="0" y="0"/>
            <a:ext cx="9144000" cy="5662613"/>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BBA1D8-32C7-F248-9B1A-C52DE45AA00D}"/>
              </a:ext>
            </a:extLst>
          </p:cNvPr>
          <p:cNvCxnSpPr>
            <a:cxnSpLocks/>
          </p:cNvCxnSpPr>
          <p:nvPr userDrawn="1"/>
        </p:nvCxnSpPr>
        <p:spPr>
          <a:xfrm>
            <a:off x="718463" y="2837835"/>
            <a:ext cx="7303921" cy="1"/>
          </a:xfrm>
          <a:prstGeom prst="line">
            <a:avLst/>
          </a:prstGeom>
          <a:ln>
            <a:solidFill>
              <a:schemeClr val="accent1">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31D22757-D416-A24D-951E-83E5A6793162}"/>
              </a:ext>
            </a:extLst>
          </p:cNvPr>
          <p:cNvCxnSpPr>
            <a:cxnSpLocks/>
          </p:cNvCxnSpPr>
          <p:nvPr userDrawn="1"/>
        </p:nvCxnSpPr>
        <p:spPr>
          <a:xfrm>
            <a:off x="5967167" y="377072"/>
            <a:ext cx="0" cy="480842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Picture Placeholder 25">
            <a:extLst>
              <a:ext uri="{FF2B5EF4-FFF2-40B4-BE49-F238E27FC236}">
                <a16:creationId xmlns:a16="http://schemas.microsoft.com/office/drawing/2014/main" id="{F0A70896-5EC9-5449-B759-92774E52F066}"/>
              </a:ext>
            </a:extLst>
          </p:cNvPr>
          <p:cNvSpPr>
            <a:spLocks noGrp="1"/>
          </p:cNvSpPr>
          <p:nvPr>
            <p:ph type="pic" sz="quarter" idx="13" hasCustomPrompt="1"/>
          </p:nvPr>
        </p:nvSpPr>
        <p:spPr>
          <a:xfrm>
            <a:off x="728635" y="528637"/>
            <a:ext cx="1905796" cy="1922331"/>
          </a:xfrm>
        </p:spPr>
        <p:txBody>
          <a:bodyPr/>
          <a:lstStyle>
            <a:lvl1pPr>
              <a:defRPr>
                <a:solidFill>
                  <a:schemeClr val="bg1"/>
                </a:solidFill>
              </a:defRPr>
            </a:lvl1pPr>
          </a:lstStyle>
          <a:p>
            <a:r>
              <a:rPr lang="en-US" dirty="0"/>
              <a:t>Click icon to insert picture or statistics</a:t>
            </a:r>
          </a:p>
        </p:txBody>
      </p:sp>
      <p:sp>
        <p:nvSpPr>
          <p:cNvPr id="27" name="Picture Placeholder 25">
            <a:extLst>
              <a:ext uri="{FF2B5EF4-FFF2-40B4-BE49-F238E27FC236}">
                <a16:creationId xmlns:a16="http://schemas.microsoft.com/office/drawing/2014/main" id="{808B9041-F738-A745-8A83-C3F6B0A3611B}"/>
              </a:ext>
            </a:extLst>
          </p:cNvPr>
          <p:cNvSpPr>
            <a:spLocks noGrp="1"/>
          </p:cNvSpPr>
          <p:nvPr>
            <p:ph type="pic" sz="quarter" idx="14" hasCustomPrompt="1"/>
          </p:nvPr>
        </p:nvSpPr>
        <p:spPr>
          <a:xfrm>
            <a:off x="3573441" y="528637"/>
            <a:ext cx="1905796" cy="192233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picture or statistics</a:t>
            </a:r>
          </a:p>
        </p:txBody>
      </p:sp>
      <p:sp>
        <p:nvSpPr>
          <p:cNvPr id="28" name="Picture Placeholder 25">
            <a:extLst>
              <a:ext uri="{FF2B5EF4-FFF2-40B4-BE49-F238E27FC236}">
                <a16:creationId xmlns:a16="http://schemas.microsoft.com/office/drawing/2014/main" id="{78C860AA-2F97-AD46-94ED-347DB9F648BE}"/>
              </a:ext>
            </a:extLst>
          </p:cNvPr>
          <p:cNvSpPr>
            <a:spLocks noGrp="1"/>
          </p:cNvSpPr>
          <p:nvPr>
            <p:ph type="pic" sz="quarter" idx="15" hasCustomPrompt="1"/>
          </p:nvPr>
        </p:nvSpPr>
        <p:spPr>
          <a:xfrm>
            <a:off x="6440047" y="528638"/>
            <a:ext cx="1905796" cy="1922331"/>
          </a:xfrm>
        </p:spPr>
        <p:txBody>
          <a:bodyPr/>
          <a:lstStyle>
            <a:lvl1pPr>
              <a:defRPr>
                <a:solidFill>
                  <a:schemeClr val="bg1"/>
                </a:solidFill>
              </a:defRPr>
            </a:lvl1pPr>
          </a:lstStyle>
          <a:p>
            <a:r>
              <a:rPr lang="en-US" dirty="0"/>
              <a:t>Click icon to insert picture or statistics</a:t>
            </a:r>
          </a:p>
        </p:txBody>
      </p:sp>
      <p:sp>
        <p:nvSpPr>
          <p:cNvPr id="29" name="Picture Placeholder 25">
            <a:extLst>
              <a:ext uri="{FF2B5EF4-FFF2-40B4-BE49-F238E27FC236}">
                <a16:creationId xmlns:a16="http://schemas.microsoft.com/office/drawing/2014/main" id="{122D22E1-F7AA-6C42-8E57-696F84C0D94E}"/>
              </a:ext>
            </a:extLst>
          </p:cNvPr>
          <p:cNvSpPr>
            <a:spLocks noGrp="1"/>
          </p:cNvSpPr>
          <p:nvPr>
            <p:ph type="pic" sz="quarter" idx="16" hasCustomPrompt="1"/>
          </p:nvPr>
        </p:nvSpPr>
        <p:spPr>
          <a:xfrm>
            <a:off x="718463" y="3176257"/>
            <a:ext cx="1905796" cy="1922331"/>
          </a:xfrm>
        </p:spPr>
        <p:txBody>
          <a:bodyPr/>
          <a:lstStyle>
            <a:lvl1pPr>
              <a:defRPr>
                <a:solidFill>
                  <a:schemeClr val="bg1"/>
                </a:solidFill>
              </a:defRPr>
            </a:lvl1pPr>
          </a:lstStyle>
          <a:p>
            <a:r>
              <a:rPr lang="en-US" dirty="0"/>
              <a:t>Click icon to insert picture or statistics</a:t>
            </a:r>
          </a:p>
        </p:txBody>
      </p:sp>
      <p:sp>
        <p:nvSpPr>
          <p:cNvPr id="30" name="Picture Placeholder 25">
            <a:extLst>
              <a:ext uri="{FF2B5EF4-FFF2-40B4-BE49-F238E27FC236}">
                <a16:creationId xmlns:a16="http://schemas.microsoft.com/office/drawing/2014/main" id="{A069CCFD-4AF6-2A4F-BF90-C2205DB70D45}"/>
              </a:ext>
            </a:extLst>
          </p:cNvPr>
          <p:cNvSpPr>
            <a:spLocks noGrp="1"/>
          </p:cNvSpPr>
          <p:nvPr>
            <p:ph type="pic" sz="quarter" idx="17" hasCustomPrompt="1"/>
          </p:nvPr>
        </p:nvSpPr>
        <p:spPr>
          <a:xfrm>
            <a:off x="3619102" y="3177568"/>
            <a:ext cx="1905796" cy="1922331"/>
          </a:xfrm>
        </p:spPr>
        <p:txBody>
          <a:bodyPr/>
          <a:lstStyle>
            <a:lvl1pPr>
              <a:defRPr>
                <a:solidFill>
                  <a:schemeClr val="bg1"/>
                </a:solidFill>
              </a:defRPr>
            </a:lvl1pPr>
          </a:lstStyle>
          <a:p>
            <a:r>
              <a:rPr lang="en-US" dirty="0"/>
              <a:t>Click icon to insert picture or statistics</a:t>
            </a:r>
          </a:p>
        </p:txBody>
      </p:sp>
      <p:sp>
        <p:nvSpPr>
          <p:cNvPr id="31" name="Picture Placeholder 25">
            <a:extLst>
              <a:ext uri="{FF2B5EF4-FFF2-40B4-BE49-F238E27FC236}">
                <a16:creationId xmlns:a16="http://schemas.microsoft.com/office/drawing/2014/main" id="{6730579D-1BD9-6B42-8B46-8AC838486953}"/>
              </a:ext>
            </a:extLst>
          </p:cNvPr>
          <p:cNvSpPr>
            <a:spLocks noGrp="1"/>
          </p:cNvSpPr>
          <p:nvPr>
            <p:ph type="pic" sz="quarter" idx="18" hasCustomPrompt="1"/>
          </p:nvPr>
        </p:nvSpPr>
        <p:spPr>
          <a:xfrm>
            <a:off x="6440047" y="3177570"/>
            <a:ext cx="1905796" cy="1922331"/>
          </a:xfrm>
        </p:spPr>
        <p:txBody>
          <a:bodyPr/>
          <a:lstStyle>
            <a:lvl1pPr>
              <a:defRPr>
                <a:solidFill>
                  <a:schemeClr val="bg1"/>
                </a:solidFill>
              </a:defRPr>
            </a:lvl1pPr>
          </a:lstStyle>
          <a:p>
            <a:r>
              <a:rPr lang="en-US" dirty="0"/>
              <a:t>Click icon to insert picture or statistics</a:t>
            </a:r>
          </a:p>
        </p:txBody>
      </p:sp>
      <p:sp>
        <p:nvSpPr>
          <p:cNvPr id="34" name="Rectangle 33">
            <a:extLst>
              <a:ext uri="{FF2B5EF4-FFF2-40B4-BE49-F238E27FC236}">
                <a16:creationId xmlns:a16="http://schemas.microsoft.com/office/drawing/2014/main" id="{D7C30EE5-0C40-1A4D-AEBC-40A308B20608}"/>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35" name="Date Placeholder 2">
            <a:extLst>
              <a:ext uri="{FF2B5EF4-FFF2-40B4-BE49-F238E27FC236}">
                <a16:creationId xmlns:a16="http://schemas.microsoft.com/office/drawing/2014/main" id="{F487C7EA-147A-CF43-82D5-6F0B0810C17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B7ABEBC1-400B-334A-85CE-204FBED953E9}" type="datetime4">
              <a:rPr lang="en-US" smtClean="0"/>
              <a:t>February 11, 2020</a:t>
            </a:fld>
            <a:endParaRPr lang="en-US" dirty="0"/>
          </a:p>
        </p:txBody>
      </p:sp>
      <p:sp>
        <p:nvSpPr>
          <p:cNvPr id="36" name="Slide Number Placeholder 4">
            <a:extLst>
              <a:ext uri="{FF2B5EF4-FFF2-40B4-BE49-F238E27FC236}">
                <a16:creationId xmlns:a16="http://schemas.microsoft.com/office/drawing/2014/main" id="{3046618D-C6B9-6645-A611-77AD110177A7}"/>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37" name="Group 36">
            <a:extLst>
              <a:ext uri="{FF2B5EF4-FFF2-40B4-BE49-F238E27FC236}">
                <a16:creationId xmlns:a16="http://schemas.microsoft.com/office/drawing/2014/main" id="{8474848E-4095-FD47-80D0-2DAE0353BBC9}"/>
              </a:ext>
            </a:extLst>
          </p:cNvPr>
          <p:cNvGrpSpPr/>
          <p:nvPr userDrawn="1"/>
        </p:nvGrpSpPr>
        <p:grpSpPr>
          <a:xfrm>
            <a:off x="7150986" y="6231632"/>
            <a:ext cx="161897" cy="161897"/>
            <a:chOff x="894969" y="6144714"/>
            <a:chExt cx="161897" cy="161897"/>
          </a:xfrm>
        </p:grpSpPr>
        <p:sp>
          <p:nvSpPr>
            <p:cNvPr id="38" name="Rectangle 37">
              <a:extLst>
                <a:ext uri="{FF2B5EF4-FFF2-40B4-BE49-F238E27FC236}">
                  <a16:creationId xmlns:a16="http://schemas.microsoft.com/office/drawing/2014/main" id="{0CF88A05-A174-9A44-8832-2E1F3280579E}"/>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9" name="Half Frame 38">
              <a:extLst>
                <a:ext uri="{FF2B5EF4-FFF2-40B4-BE49-F238E27FC236}">
                  <a16:creationId xmlns:a16="http://schemas.microsoft.com/office/drawing/2014/main" id="{2910AF46-17A8-7549-8361-F9283B7F799B}"/>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40" name="Group 39">
            <a:extLst>
              <a:ext uri="{FF2B5EF4-FFF2-40B4-BE49-F238E27FC236}">
                <a16:creationId xmlns:a16="http://schemas.microsoft.com/office/drawing/2014/main" id="{B9BCDD0E-AC47-D34E-9DD3-BB3EC22D93FF}"/>
              </a:ext>
            </a:extLst>
          </p:cNvPr>
          <p:cNvGrpSpPr/>
          <p:nvPr userDrawn="1"/>
        </p:nvGrpSpPr>
        <p:grpSpPr>
          <a:xfrm flipH="1">
            <a:off x="6718312" y="6231631"/>
            <a:ext cx="161897" cy="164592"/>
            <a:chOff x="107569" y="6144714"/>
            <a:chExt cx="161897" cy="161897"/>
          </a:xfrm>
        </p:grpSpPr>
        <p:sp>
          <p:nvSpPr>
            <p:cNvPr id="41" name="Rectangle 40">
              <a:extLst>
                <a:ext uri="{FF2B5EF4-FFF2-40B4-BE49-F238E27FC236}">
                  <a16:creationId xmlns:a16="http://schemas.microsoft.com/office/drawing/2014/main" id="{34ABFECB-B263-7049-A3F1-540CD78A08A4}"/>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2" name="Half Frame 41">
              <a:extLst>
                <a:ext uri="{FF2B5EF4-FFF2-40B4-BE49-F238E27FC236}">
                  <a16:creationId xmlns:a16="http://schemas.microsoft.com/office/drawing/2014/main" id="{4728ADDB-2214-FD47-859A-A42F8DF0E71B}"/>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cxnSp>
        <p:nvCxnSpPr>
          <p:cNvPr id="51" name="Straight Connector 50">
            <a:extLst>
              <a:ext uri="{FF2B5EF4-FFF2-40B4-BE49-F238E27FC236}">
                <a16:creationId xmlns:a16="http://schemas.microsoft.com/office/drawing/2014/main" id="{582A9189-8C7F-BF4C-8B4E-B8F741964EC1}"/>
              </a:ext>
            </a:extLst>
          </p:cNvPr>
          <p:cNvCxnSpPr>
            <a:cxnSpLocks/>
          </p:cNvCxnSpPr>
          <p:nvPr userDrawn="1"/>
        </p:nvCxnSpPr>
        <p:spPr>
          <a:xfrm>
            <a:off x="3091992" y="377072"/>
            <a:ext cx="0" cy="480842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DB1586F-3243-D64F-B0C0-AB9333F97235}"/>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298762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D176C4B-CE74-D942-BA24-98DDD4C0D678}"/>
              </a:ext>
            </a:extLst>
          </p:cNvPr>
          <p:cNvSpPr>
            <a:spLocks noGrp="1"/>
          </p:cNvSpPr>
          <p:nvPr>
            <p:ph type="pic" sz="quarter" idx="13"/>
          </p:nvPr>
        </p:nvSpPr>
        <p:spPr>
          <a:xfrm>
            <a:off x="0" y="0"/>
            <a:ext cx="9144000" cy="5662613"/>
          </a:xfrm>
        </p:spPr>
        <p:txBody>
          <a:bodyPr/>
          <a:lstStyle/>
          <a:p>
            <a:endParaRPr lang="en-US" dirty="0"/>
          </a:p>
        </p:txBody>
      </p:sp>
      <p:sp>
        <p:nvSpPr>
          <p:cNvPr id="8" name="Rectangle 7">
            <a:extLst>
              <a:ext uri="{FF2B5EF4-FFF2-40B4-BE49-F238E27FC236}">
                <a16:creationId xmlns:a16="http://schemas.microsoft.com/office/drawing/2014/main" id="{243FE5E8-B9D5-664E-8E43-C5BC7D421CCB}"/>
              </a:ext>
            </a:extLst>
          </p:cNvPr>
          <p:cNvSpPr/>
          <p:nvPr userDrawn="1"/>
        </p:nvSpPr>
        <p:spPr>
          <a:xfrm>
            <a:off x="0" y="0"/>
            <a:ext cx="9144000" cy="566261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98514" y="2831306"/>
            <a:ext cx="5260872" cy="2102771"/>
          </a:xfrm>
        </p:spPr>
        <p:txBody>
          <a:bodyPr anchor="t">
            <a:normAutofit/>
          </a:bodyPr>
          <a:lstStyle>
            <a:lvl1pPr algn="l">
              <a:defRPr sz="2400" b="1" i="0">
                <a:solidFill>
                  <a:schemeClr val="bg1"/>
                </a:solidFill>
                <a:latin typeface="Garamond" panose="02020404030301010803" pitchFamily="18" charset="0"/>
              </a:defRPr>
            </a:lvl1pPr>
          </a:lstStyle>
          <a:p>
            <a:r>
              <a:rPr lang="en-US" dirty="0"/>
              <a:t>Use this area for content or important notes.</a:t>
            </a:r>
            <a:br>
              <a:rPr lang="en-US" dirty="0"/>
            </a:br>
            <a:r>
              <a:rPr lang="en-US" dirty="0"/>
              <a:t>Content</a:t>
            </a:r>
            <a:br>
              <a:rPr lang="en-US" dirty="0"/>
            </a:br>
            <a:r>
              <a:rPr lang="en-US" dirty="0"/>
              <a:t>Content</a:t>
            </a:r>
            <a:br>
              <a:rPr lang="en-US" dirty="0"/>
            </a:br>
            <a:r>
              <a:rPr lang="en-US" dirty="0"/>
              <a:t>Content</a:t>
            </a:r>
            <a:br>
              <a:rPr lang="en-US" dirty="0"/>
            </a:br>
            <a:r>
              <a:rPr lang="en-US" dirty="0"/>
              <a:t>Content</a:t>
            </a:r>
          </a:p>
        </p:txBody>
      </p:sp>
      <p:sp>
        <p:nvSpPr>
          <p:cNvPr id="21" name="Rectangle 20">
            <a:extLst>
              <a:ext uri="{FF2B5EF4-FFF2-40B4-BE49-F238E27FC236}">
                <a16:creationId xmlns:a16="http://schemas.microsoft.com/office/drawing/2014/main" id="{EA6509E2-60AC-C24E-AE70-492A5DC23C02}"/>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2" name="Date Placeholder 2">
            <a:extLst>
              <a:ext uri="{FF2B5EF4-FFF2-40B4-BE49-F238E27FC236}">
                <a16:creationId xmlns:a16="http://schemas.microsoft.com/office/drawing/2014/main" id="{8C86533A-B9F1-B440-8109-4CD40BF970F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37E8CF63-E61C-144F-BA37-1D5A1A062A18}" type="datetime4">
              <a:rPr lang="en-US" smtClean="0"/>
              <a:t>February 11, 2020</a:t>
            </a:fld>
            <a:endParaRPr lang="en-US" dirty="0"/>
          </a:p>
        </p:txBody>
      </p:sp>
      <p:sp>
        <p:nvSpPr>
          <p:cNvPr id="23" name="Slide Number Placeholder 4">
            <a:extLst>
              <a:ext uri="{FF2B5EF4-FFF2-40B4-BE49-F238E27FC236}">
                <a16:creationId xmlns:a16="http://schemas.microsoft.com/office/drawing/2014/main" id="{EBC2FBF2-D3CB-894E-A804-F9358DEF266E}"/>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24" name="Group 23">
            <a:extLst>
              <a:ext uri="{FF2B5EF4-FFF2-40B4-BE49-F238E27FC236}">
                <a16:creationId xmlns:a16="http://schemas.microsoft.com/office/drawing/2014/main" id="{713C3F6E-F431-124B-828C-5029A6976ACF}"/>
              </a:ext>
            </a:extLst>
          </p:cNvPr>
          <p:cNvGrpSpPr/>
          <p:nvPr userDrawn="1"/>
        </p:nvGrpSpPr>
        <p:grpSpPr>
          <a:xfrm>
            <a:off x="7150986" y="6231632"/>
            <a:ext cx="161897" cy="161897"/>
            <a:chOff x="894969" y="6144714"/>
            <a:chExt cx="161897" cy="161897"/>
          </a:xfrm>
        </p:grpSpPr>
        <p:sp>
          <p:nvSpPr>
            <p:cNvPr id="25" name="Rectangle 24">
              <a:extLst>
                <a:ext uri="{FF2B5EF4-FFF2-40B4-BE49-F238E27FC236}">
                  <a16:creationId xmlns:a16="http://schemas.microsoft.com/office/drawing/2014/main" id="{BFFB123E-2564-474C-BC9E-C76585A1D6E5}"/>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6" name="Half Frame 25">
              <a:extLst>
                <a:ext uri="{FF2B5EF4-FFF2-40B4-BE49-F238E27FC236}">
                  <a16:creationId xmlns:a16="http://schemas.microsoft.com/office/drawing/2014/main" id="{CF844659-DCE1-DC4D-A890-397658DE8237}"/>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27" name="Group 26">
            <a:extLst>
              <a:ext uri="{FF2B5EF4-FFF2-40B4-BE49-F238E27FC236}">
                <a16:creationId xmlns:a16="http://schemas.microsoft.com/office/drawing/2014/main" id="{4D457EF8-CB1F-5441-A621-2689486745E8}"/>
              </a:ext>
            </a:extLst>
          </p:cNvPr>
          <p:cNvGrpSpPr/>
          <p:nvPr userDrawn="1"/>
        </p:nvGrpSpPr>
        <p:grpSpPr>
          <a:xfrm flipH="1">
            <a:off x="6718312" y="6231631"/>
            <a:ext cx="161897" cy="164592"/>
            <a:chOff x="107569" y="6144714"/>
            <a:chExt cx="161897" cy="161897"/>
          </a:xfrm>
        </p:grpSpPr>
        <p:sp>
          <p:nvSpPr>
            <p:cNvPr id="28" name="Rectangle 27">
              <a:extLst>
                <a:ext uri="{FF2B5EF4-FFF2-40B4-BE49-F238E27FC236}">
                  <a16:creationId xmlns:a16="http://schemas.microsoft.com/office/drawing/2014/main" id="{D2E9AC21-453B-DA4E-83F1-6F48061C8835}"/>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9" name="Half Frame 28">
              <a:extLst>
                <a:ext uri="{FF2B5EF4-FFF2-40B4-BE49-F238E27FC236}">
                  <a16:creationId xmlns:a16="http://schemas.microsoft.com/office/drawing/2014/main" id="{86942DBD-4FF8-8C49-A66F-E44A7AE22E73}"/>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pic>
        <p:nvPicPr>
          <p:cNvPr id="31" name="Picture 30">
            <a:extLst>
              <a:ext uri="{FF2B5EF4-FFF2-40B4-BE49-F238E27FC236}">
                <a16:creationId xmlns:a16="http://schemas.microsoft.com/office/drawing/2014/main" id="{76F812B3-12F0-2743-9AA5-A07CE5F842E0}"/>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349961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152471" cy="1600200"/>
          </a:xfrm>
        </p:spPr>
        <p:txBody>
          <a:bodyPr anchor="b"/>
          <a:lstStyle>
            <a:lvl1pPr>
              <a:defRPr sz="3200" b="1" i="0">
                <a:latin typeface="Garamond" panose="02020404030301010803" pitchFamily="18" charset="0"/>
              </a:defRPr>
            </a:lvl1pPr>
          </a:lstStyle>
          <a:p>
            <a:r>
              <a:rPr lang="en-US" dirty="0"/>
              <a:t>Click to edit Master title style</a:t>
            </a:r>
          </a:p>
        </p:txBody>
      </p:sp>
      <p:sp>
        <p:nvSpPr>
          <p:cNvPr id="4" name="Text Placeholder 3"/>
          <p:cNvSpPr>
            <a:spLocks noGrp="1"/>
          </p:cNvSpPr>
          <p:nvPr>
            <p:ph type="body" sz="half" idx="2"/>
          </p:nvPr>
        </p:nvSpPr>
        <p:spPr>
          <a:xfrm>
            <a:off x="629840" y="2057400"/>
            <a:ext cx="4152471" cy="3363532"/>
          </a:xfrm>
        </p:spPr>
        <p:txBody>
          <a:bodyPr/>
          <a:lstStyle>
            <a:lvl1pPr marL="0" indent="0">
              <a:buNone/>
              <a:defRPr sz="1600" b="0" i="0">
                <a:latin typeface="Expressway" panose="02000506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Rectangle 11">
            <a:extLst>
              <a:ext uri="{FF2B5EF4-FFF2-40B4-BE49-F238E27FC236}">
                <a16:creationId xmlns:a16="http://schemas.microsoft.com/office/drawing/2014/main" id="{A033DAB0-6424-6949-AE4D-339146B34D65}"/>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3" name="Date Placeholder 2">
            <a:extLst>
              <a:ext uri="{FF2B5EF4-FFF2-40B4-BE49-F238E27FC236}">
                <a16:creationId xmlns:a16="http://schemas.microsoft.com/office/drawing/2014/main" id="{C8C06982-E290-B84C-A5D5-AB098537340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8469B526-C1F2-BA49-A481-DCC899909AB4}" type="datetime4">
              <a:rPr lang="en-US" smtClean="0"/>
              <a:t>February 11, 2020</a:t>
            </a:fld>
            <a:endParaRPr lang="en-US" dirty="0"/>
          </a:p>
        </p:txBody>
      </p:sp>
      <p:sp>
        <p:nvSpPr>
          <p:cNvPr id="14" name="Slide Number Placeholder 4">
            <a:extLst>
              <a:ext uri="{FF2B5EF4-FFF2-40B4-BE49-F238E27FC236}">
                <a16:creationId xmlns:a16="http://schemas.microsoft.com/office/drawing/2014/main" id="{B5AAC3CD-61CF-6043-839E-FEA62B20DF36}"/>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5" name="Group 14">
            <a:extLst>
              <a:ext uri="{FF2B5EF4-FFF2-40B4-BE49-F238E27FC236}">
                <a16:creationId xmlns:a16="http://schemas.microsoft.com/office/drawing/2014/main" id="{D9AB3356-431D-6646-92A7-1E74A63B8683}"/>
              </a:ext>
            </a:extLst>
          </p:cNvPr>
          <p:cNvGrpSpPr/>
          <p:nvPr userDrawn="1"/>
        </p:nvGrpSpPr>
        <p:grpSpPr>
          <a:xfrm>
            <a:off x="7150986" y="6231632"/>
            <a:ext cx="161897" cy="161897"/>
            <a:chOff x="894969" y="6144714"/>
            <a:chExt cx="161897" cy="161897"/>
          </a:xfrm>
        </p:grpSpPr>
        <p:sp>
          <p:nvSpPr>
            <p:cNvPr id="16" name="Rectangle 15">
              <a:extLst>
                <a:ext uri="{FF2B5EF4-FFF2-40B4-BE49-F238E27FC236}">
                  <a16:creationId xmlns:a16="http://schemas.microsoft.com/office/drawing/2014/main" id="{414765BB-3EBA-224C-9D5C-AD76DF049957}"/>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alf Frame 16">
              <a:extLst>
                <a:ext uri="{FF2B5EF4-FFF2-40B4-BE49-F238E27FC236}">
                  <a16:creationId xmlns:a16="http://schemas.microsoft.com/office/drawing/2014/main" id="{50B4BB7F-2ABA-134B-9B8B-3845CB1DD415}"/>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8" name="Group 17">
            <a:extLst>
              <a:ext uri="{FF2B5EF4-FFF2-40B4-BE49-F238E27FC236}">
                <a16:creationId xmlns:a16="http://schemas.microsoft.com/office/drawing/2014/main" id="{2D1F0211-6ADA-1E47-BD58-2C05241B5D7B}"/>
              </a:ext>
            </a:extLst>
          </p:cNvPr>
          <p:cNvGrpSpPr/>
          <p:nvPr userDrawn="1"/>
        </p:nvGrpSpPr>
        <p:grpSpPr>
          <a:xfrm flipH="1">
            <a:off x="6718312" y="6231631"/>
            <a:ext cx="161897" cy="164592"/>
            <a:chOff x="107569" y="6144714"/>
            <a:chExt cx="161897" cy="161897"/>
          </a:xfrm>
        </p:grpSpPr>
        <p:sp>
          <p:nvSpPr>
            <p:cNvPr id="19" name="Rectangle 18">
              <a:extLst>
                <a:ext uri="{FF2B5EF4-FFF2-40B4-BE49-F238E27FC236}">
                  <a16:creationId xmlns:a16="http://schemas.microsoft.com/office/drawing/2014/main" id="{4A8E88C3-6B0B-B447-B751-340755D3C294}"/>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Half Frame 19">
              <a:extLst>
                <a:ext uri="{FF2B5EF4-FFF2-40B4-BE49-F238E27FC236}">
                  <a16:creationId xmlns:a16="http://schemas.microsoft.com/office/drawing/2014/main" id="{45FE8C1F-925B-1349-B615-0BA40F97F335}"/>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2" name="Picture Placeholder 8">
            <a:extLst>
              <a:ext uri="{FF2B5EF4-FFF2-40B4-BE49-F238E27FC236}">
                <a16:creationId xmlns:a16="http://schemas.microsoft.com/office/drawing/2014/main" id="{9E329DFA-28D8-F947-8BEB-CB7C8EC82F55}"/>
              </a:ext>
            </a:extLst>
          </p:cNvPr>
          <p:cNvSpPr>
            <a:spLocks noGrp="1"/>
          </p:cNvSpPr>
          <p:nvPr>
            <p:ph type="pic" sz="quarter" idx="15"/>
          </p:nvPr>
        </p:nvSpPr>
        <p:spPr>
          <a:xfrm>
            <a:off x="4992624" y="457199"/>
            <a:ext cx="1725688" cy="1501163"/>
          </a:xfrm>
        </p:spPr>
        <p:txBody>
          <a:bodyPr/>
          <a:lstStyle>
            <a:lvl1pPr>
              <a:defRPr b="0" i="0">
                <a:latin typeface="Expressway" panose="02000506030000020004" pitchFamily="2" charset="77"/>
              </a:defRPr>
            </a:lvl1pPr>
          </a:lstStyle>
          <a:p>
            <a:endParaRPr lang="en-US" dirty="0"/>
          </a:p>
        </p:txBody>
      </p:sp>
      <p:sp>
        <p:nvSpPr>
          <p:cNvPr id="23" name="Picture Placeholder 8">
            <a:extLst>
              <a:ext uri="{FF2B5EF4-FFF2-40B4-BE49-F238E27FC236}">
                <a16:creationId xmlns:a16="http://schemas.microsoft.com/office/drawing/2014/main" id="{93D5BD75-BFEB-644B-82CB-0ED38B566834}"/>
              </a:ext>
            </a:extLst>
          </p:cNvPr>
          <p:cNvSpPr>
            <a:spLocks noGrp="1"/>
          </p:cNvSpPr>
          <p:nvPr>
            <p:ph type="pic" sz="quarter" idx="16"/>
          </p:nvPr>
        </p:nvSpPr>
        <p:spPr>
          <a:xfrm>
            <a:off x="6843443" y="457199"/>
            <a:ext cx="1725688" cy="1501163"/>
          </a:xfrm>
        </p:spPr>
        <p:txBody>
          <a:bodyPr/>
          <a:lstStyle>
            <a:lvl1pPr>
              <a:defRPr b="0" i="0">
                <a:latin typeface="Expressway" panose="02000506030000020004" pitchFamily="2" charset="77"/>
              </a:defRPr>
            </a:lvl1pPr>
          </a:lstStyle>
          <a:p>
            <a:endParaRPr lang="en-US" dirty="0"/>
          </a:p>
        </p:txBody>
      </p:sp>
      <p:sp>
        <p:nvSpPr>
          <p:cNvPr id="24" name="Picture Placeholder 8">
            <a:extLst>
              <a:ext uri="{FF2B5EF4-FFF2-40B4-BE49-F238E27FC236}">
                <a16:creationId xmlns:a16="http://schemas.microsoft.com/office/drawing/2014/main" id="{AE866F7E-FF4D-F74E-95C1-66A8AAB4E29A}"/>
              </a:ext>
            </a:extLst>
          </p:cNvPr>
          <p:cNvSpPr>
            <a:spLocks noGrp="1"/>
          </p:cNvSpPr>
          <p:nvPr>
            <p:ph type="pic" sz="quarter" idx="17"/>
          </p:nvPr>
        </p:nvSpPr>
        <p:spPr>
          <a:xfrm>
            <a:off x="4992624" y="2188484"/>
            <a:ext cx="1725688" cy="1501163"/>
          </a:xfrm>
        </p:spPr>
        <p:txBody>
          <a:bodyPr/>
          <a:lstStyle>
            <a:lvl1pPr>
              <a:defRPr b="0" i="0">
                <a:latin typeface="Expressway" panose="02000506030000020004" pitchFamily="2" charset="77"/>
              </a:defRPr>
            </a:lvl1pPr>
          </a:lstStyle>
          <a:p>
            <a:endParaRPr lang="en-US" dirty="0"/>
          </a:p>
        </p:txBody>
      </p:sp>
      <p:sp>
        <p:nvSpPr>
          <p:cNvPr id="25" name="Picture Placeholder 8">
            <a:extLst>
              <a:ext uri="{FF2B5EF4-FFF2-40B4-BE49-F238E27FC236}">
                <a16:creationId xmlns:a16="http://schemas.microsoft.com/office/drawing/2014/main" id="{F3714221-0D53-0741-A238-DA1F86DA8C63}"/>
              </a:ext>
            </a:extLst>
          </p:cNvPr>
          <p:cNvSpPr>
            <a:spLocks noGrp="1"/>
          </p:cNvSpPr>
          <p:nvPr>
            <p:ph type="pic" sz="quarter" idx="18"/>
          </p:nvPr>
        </p:nvSpPr>
        <p:spPr>
          <a:xfrm>
            <a:off x="6843443" y="2188484"/>
            <a:ext cx="1725688" cy="1501163"/>
          </a:xfrm>
        </p:spPr>
        <p:txBody>
          <a:bodyPr/>
          <a:lstStyle>
            <a:lvl1pPr>
              <a:defRPr b="0" i="0">
                <a:latin typeface="Expressway" panose="02000506030000020004" pitchFamily="2" charset="77"/>
              </a:defRPr>
            </a:lvl1pPr>
          </a:lstStyle>
          <a:p>
            <a:endParaRPr lang="en-US" dirty="0"/>
          </a:p>
        </p:txBody>
      </p:sp>
      <p:sp>
        <p:nvSpPr>
          <p:cNvPr id="26" name="Picture Placeholder 8">
            <a:extLst>
              <a:ext uri="{FF2B5EF4-FFF2-40B4-BE49-F238E27FC236}">
                <a16:creationId xmlns:a16="http://schemas.microsoft.com/office/drawing/2014/main" id="{90C2F8EE-8C6C-1F48-9850-DF9865D5E066}"/>
              </a:ext>
            </a:extLst>
          </p:cNvPr>
          <p:cNvSpPr>
            <a:spLocks noGrp="1"/>
          </p:cNvSpPr>
          <p:nvPr>
            <p:ph type="pic" sz="quarter" idx="19"/>
          </p:nvPr>
        </p:nvSpPr>
        <p:spPr>
          <a:xfrm>
            <a:off x="4992624" y="3919769"/>
            <a:ext cx="1725688" cy="1501163"/>
          </a:xfrm>
        </p:spPr>
        <p:txBody>
          <a:bodyPr/>
          <a:lstStyle>
            <a:lvl1pPr>
              <a:defRPr b="0" i="0">
                <a:latin typeface="Expressway" panose="02000506030000020004" pitchFamily="2" charset="77"/>
              </a:defRPr>
            </a:lvl1pPr>
          </a:lstStyle>
          <a:p>
            <a:endParaRPr lang="en-US" dirty="0"/>
          </a:p>
        </p:txBody>
      </p:sp>
      <p:sp>
        <p:nvSpPr>
          <p:cNvPr id="27" name="Picture Placeholder 8">
            <a:extLst>
              <a:ext uri="{FF2B5EF4-FFF2-40B4-BE49-F238E27FC236}">
                <a16:creationId xmlns:a16="http://schemas.microsoft.com/office/drawing/2014/main" id="{D7871339-9DC6-2B4F-A8FD-CA9162FF7A6A}"/>
              </a:ext>
            </a:extLst>
          </p:cNvPr>
          <p:cNvSpPr>
            <a:spLocks noGrp="1"/>
          </p:cNvSpPr>
          <p:nvPr>
            <p:ph type="pic" sz="quarter" idx="20"/>
          </p:nvPr>
        </p:nvSpPr>
        <p:spPr>
          <a:xfrm>
            <a:off x="6843443" y="3919769"/>
            <a:ext cx="1725688" cy="1501163"/>
          </a:xfrm>
        </p:spPr>
        <p:txBody>
          <a:bodyPr/>
          <a:lstStyle>
            <a:lvl1pPr>
              <a:defRPr b="0" i="0">
                <a:latin typeface="Expressway" panose="02000506030000020004" pitchFamily="2" charset="77"/>
              </a:defRPr>
            </a:lvl1pPr>
          </a:lstStyle>
          <a:p>
            <a:endParaRPr lang="en-US" dirty="0"/>
          </a:p>
        </p:txBody>
      </p:sp>
      <p:pic>
        <p:nvPicPr>
          <p:cNvPr id="30" name="Picture 29">
            <a:extLst>
              <a:ext uri="{FF2B5EF4-FFF2-40B4-BE49-F238E27FC236}">
                <a16:creationId xmlns:a16="http://schemas.microsoft.com/office/drawing/2014/main" id="{177FD6B9-D455-EC4B-95BD-BC1498A8D73E}"/>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224984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2D25E-2E79-EF4C-81F4-AE54549441CE}"/>
              </a:ext>
            </a:extLst>
          </p:cNvPr>
          <p:cNvSpPr/>
          <p:nvPr userDrawn="1"/>
        </p:nvSpPr>
        <p:spPr>
          <a:xfrm>
            <a:off x="0" y="0"/>
            <a:ext cx="9144000" cy="5722070"/>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1CBD00C-7D9F-D64F-88DF-091EF149ED25}"/>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2" name="Date Placeholder 2">
            <a:extLst>
              <a:ext uri="{FF2B5EF4-FFF2-40B4-BE49-F238E27FC236}">
                <a16:creationId xmlns:a16="http://schemas.microsoft.com/office/drawing/2014/main" id="{DE0F59BE-47B3-C246-AA36-FE42FF693E85}"/>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967422BC-96FC-C244-B6B7-C96E87A36388}" type="datetime4">
              <a:rPr lang="en-US" smtClean="0"/>
              <a:t>February 11, 2020</a:t>
            </a:fld>
            <a:endParaRPr lang="en-US" dirty="0"/>
          </a:p>
        </p:txBody>
      </p:sp>
      <p:sp>
        <p:nvSpPr>
          <p:cNvPr id="13" name="Slide Number Placeholder 4">
            <a:extLst>
              <a:ext uri="{FF2B5EF4-FFF2-40B4-BE49-F238E27FC236}">
                <a16:creationId xmlns:a16="http://schemas.microsoft.com/office/drawing/2014/main" id="{A5BAA158-76F7-B243-82A8-BFCC1C6F6E81}"/>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4" name="Group 13">
            <a:extLst>
              <a:ext uri="{FF2B5EF4-FFF2-40B4-BE49-F238E27FC236}">
                <a16:creationId xmlns:a16="http://schemas.microsoft.com/office/drawing/2014/main" id="{0CD4CF7D-DBC8-D840-8C06-A88F2A175F5F}"/>
              </a:ext>
            </a:extLst>
          </p:cNvPr>
          <p:cNvGrpSpPr/>
          <p:nvPr userDrawn="1"/>
        </p:nvGrpSpPr>
        <p:grpSpPr>
          <a:xfrm>
            <a:off x="7150986" y="6231632"/>
            <a:ext cx="161897" cy="161897"/>
            <a:chOff x="894969" y="6144714"/>
            <a:chExt cx="161897" cy="161897"/>
          </a:xfrm>
        </p:grpSpPr>
        <p:sp>
          <p:nvSpPr>
            <p:cNvPr id="15" name="Rectangle 14">
              <a:extLst>
                <a:ext uri="{FF2B5EF4-FFF2-40B4-BE49-F238E27FC236}">
                  <a16:creationId xmlns:a16="http://schemas.microsoft.com/office/drawing/2014/main" id="{01A50D8B-5F89-8147-BEE2-1C906F2E668A}"/>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Half Frame 15">
              <a:extLst>
                <a:ext uri="{FF2B5EF4-FFF2-40B4-BE49-F238E27FC236}">
                  <a16:creationId xmlns:a16="http://schemas.microsoft.com/office/drawing/2014/main" id="{C7713589-B3CB-9F40-B5DA-363DF46046FA}"/>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7" name="Group 16">
            <a:extLst>
              <a:ext uri="{FF2B5EF4-FFF2-40B4-BE49-F238E27FC236}">
                <a16:creationId xmlns:a16="http://schemas.microsoft.com/office/drawing/2014/main" id="{40483E60-82D0-0244-AE23-2E3053ED22CA}"/>
              </a:ext>
            </a:extLst>
          </p:cNvPr>
          <p:cNvGrpSpPr/>
          <p:nvPr userDrawn="1"/>
        </p:nvGrpSpPr>
        <p:grpSpPr>
          <a:xfrm flipH="1">
            <a:off x="6718312" y="6231631"/>
            <a:ext cx="161897" cy="164592"/>
            <a:chOff x="107569" y="6144714"/>
            <a:chExt cx="161897" cy="161897"/>
          </a:xfrm>
        </p:grpSpPr>
        <p:sp>
          <p:nvSpPr>
            <p:cNvPr id="18" name="Rectangle 17">
              <a:extLst>
                <a:ext uri="{FF2B5EF4-FFF2-40B4-BE49-F238E27FC236}">
                  <a16:creationId xmlns:a16="http://schemas.microsoft.com/office/drawing/2014/main" id="{8CF63069-C3BD-FA4C-A2B5-8D676740BF01}"/>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9" name="Half Frame 18">
              <a:extLst>
                <a:ext uri="{FF2B5EF4-FFF2-40B4-BE49-F238E27FC236}">
                  <a16:creationId xmlns:a16="http://schemas.microsoft.com/office/drawing/2014/main" id="{8A7352A0-361B-C144-9CD0-E2FAFDAC4874}"/>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pic>
        <p:nvPicPr>
          <p:cNvPr id="22" name="Picture 21">
            <a:extLst>
              <a:ext uri="{FF2B5EF4-FFF2-40B4-BE49-F238E27FC236}">
                <a16:creationId xmlns:a16="http://schemas.microsoft.com/office/drawing/2014/main" id="{06979E24-6A85-F544-B60A-6674A2BABB77}"/>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353581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687"/>
            <a:ext cx="7886700" cy="677290"/>
          </a:xfrm>
        </p:spPr>
        <p:txBody>
          <a:bodyPr>
            <a:normAutofit/>
          </a:bodyPr>
          <a:lstStyle>
            <a:lvl1pPr algn="ctr">
              <a:defRPr sz="3600" b="1" i="0">
                <a:latin typeface="Garamond" panose="02020404030301010803" pitchFamily="18" charset="0"/>
              </a:defRPr>
            </a:lvl1pPr>
          </a:lstStyle>
          <a:p>
            <a:r>
              <a:rPr lang="en-US" dirty="0"/>
              <a:t>Click to edit Master title style</a:t>
            </a:r>
          </a:p>
        </p:txBody>
      </p:sp>
      <p:sp>
        <p:nvSpPr>
          <p:cNvPr id="3" name="Content Placeholder 2"/>
          <p:cNvSpPr>
            <a:spLocks noGrp="1"/>
          </p:cNvSpPr>
          <p:nvPr>
            <p:ph sz="half" idx="1"/>
          </p:nvPr>
        </p:nvSpPr>
        <p:spPr>
          <a:xfrm>
            <a:off x="628650" y="3188918"/>
            <a:ext cx="3886200" cy="2312947"/>
          </a:xfrm>
        </p:spPr>
        <p:txBody>
          <a:bodyPr>
            <a:normAutofit/>
          </a:bodyPr>
          <a:lstStyle>
            <a:lvl1pPr>
              <a:defRPr sz="1800" b="0" i="0">
                <a:latin typeface="Expressway Book" panose="02000506030000020004" pitchFamily="2" charset="77"/>
              </a:defRPr>
            </a:lvl1pPr>
            <a:lvl2pPr>
              <a:defRPr sz="1800" b="0" i="0">
                <a:latin typeface="Expressway Book" panose="02000506030000020004" pitchFamily="2" charset="77"/>
              </a:defRPr>
            </a:lvl2pPr>
            <a:lvl3pPr>
              <a:defRPr sz="1800" b="0" i="0">
                <a:latin typeface="Expressway Book" panose="02000506030000020004" pitchFamily="2" charset="77"/>
              </a:defRPr>
            </a:lvl3pPr>
            <a:lvl4pPr>
              <a:defRPr sz="1800" b="0" i="0">
                <a:latin typeface="Expressway Book" panose="02000506030000020004" pitchFamily="2" charset="77"/>
              </a:defRPr>
            </a:lvl4pPr>
            <a:lvl5pPr>
              <a:defRPr sz="1800" b="0" i="0">
                <a:latin typeface="Expressway Book" panose="0200050603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3188918"/>
            <a:ext cx="3886200" cy="2312947"/>
          </a:xfrm>
        </p:spPr>
        <p:txBody>
          <a:bodyPr>
            <a:normAutofit/>
          </a:bodyPr>
          <a:lstStyle>
            <a:lvl1pPr>
              <a:defRPr sz="1800" b="0" i="0">
                <a:latin typeface="Expressway Book" panose="02000506030000020004" pitchFamily="2" charset="77"/>
              </a:defRPr>
            </a:lvl1pPr>
            <a:lvl2pPr>
              <a:defRPr sz="1800" b="0" i="0">
                <a:latin typeface="Expressway Book" panose="02000506030000020004" pitchFamily="2" charset="77"/>
              </a:defRPr>
            </a:lvl2pPr>
            <a:lvl3pPr>
              <a:defRPr sz="1800" b="0" i="0">
                <a:latin typeface="Expressway Book" panose="02000506030000020004" pitchFamily="2" charset="77"/>
              </a:defRPr>
            </a:lvl3pPr>
            <a:lvl4pPr>
              <a:defRPr sz="1800" b="0" i="0">
                <a:latin typeface="Expressway Book" panose="02000506030000020004" pitchFamily="2" charset="77"/>
              </a:defRPr>
            </a:lvl4pPr>
            <a:lvl5pPr>
              <a:defRPr sz="1800" b="0" i="0">
                <a:latin typeface="Expressway Book" panose="0200050603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7E3C8FE6-2365-084F-A252-08E4E926F539}"/>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0" name="Date Placeholder 2">
            <a:extLst>
              <a:ext uri="{FF2B5EF4-FFF2-40B4-BE49-F238E27FC236}">
                <a16:creationId xmlns:a16="http://schemas.microsoft.com/office/drawing/2014/main" id="{61A93277-34F3-2A42-AB58-73977B4582F4}"/>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3BE40E0B-FD6E-0F44-91D2-8061C605CE13}" type="datetime4">
              <a:rPr lang="en-US" smtClean="0"/>
              <a:t>February 11, 2020</a:t>
            </a:fld>
            <a:endParaRPr lang="en-US" dirty="0"/>
          </a:p>
        </p:txBody>
      </p:sp>
      <p:sp>
        <p:nvSpPr>
          <p:cNvPr id="11" name="Slide Number Placeholder 4">
            <a:extLst>
              <a:ext uri="{FF2B5EF4-FFF2-40B4-BE49-F238E27FC236}">
                <a16:creationId xmlns:a16="http://schemas.microsoft.com/office/drawing/2014/main" id="{134247F0-4C37-3E47-A988-A0B80AFBB47D}"/>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2" name="Group 11">
            <a:extLst>
              <a:ext uri="{FF2B5EF4-FFF2-40B4-BE49-F238E27FC236}">
                <a16:creationId xmlns:a16="http://schemas.microsoft.com/office/drawing/2014/main" id="{B79A37D5-48FC-D44E-B40C-6CB83A5F824A}"/>
              </a:ext>
            </a:extLst>
          </p:cNvPr>
          <p:cNvGrpSpPr/>
          <p:nvPr userDrawn="1"/>
        </p:nvGrpSpPr>
        <p:grpSpPr>
          <a:xfrm>
            <a:off x="7150986" y="6231632"/>
            <a:ext cx="161897" cy="161897"/>
            <a:chOff x="894969" y="6144714"/>
            <a:chExt cx="161897" cy="161897"/>
          </a:xfrm>
        </p:grpSpPr>
        <p:sp>
          <p:nvSpPr>
            <p:cNvPr id="13" name="Rectangle 12">
              <a:extLst>
                <a:ext uri="{FF2B5EF4-FFF2-40B4-BE49-F238E27FC236}">
                  <a16:creationId xmlns:a16="http://schemas.microsoft.com/office/drawing/2014/main" id="{934CC344-C577-BB4F-B469-17E41B340922}"/>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Half Frame 13">
              <a:extLst>
                <a:ext uri="{FF2B5EF4-FFF2-40B4-BE49-F238E27FC236}">
                  <a16:creationId xmlns:a16="http://schemas.microsoft.com/office/drawing/2014/main" id="{6C67AD91-E61E-534E-B221-7ED140B308E8}"/>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5" name="Group 14">
            <a:extLst>
              <a:ext uri="{FF2B5EF4-FFF2-40B4-BE49-F238E27FC236}">
                <a16:creationId xmlns:a16="http://schemas.microsoft.com/office/drawing/2014/main" id="{38BCC9DF-1FD4-0149-AD33-8B6FF90B5C8D}"/>
              </a:ext>
            </a:extLst>
          </p:cNvPr>
          <p:cNvGrpSpPr/>
          <p:nvPr userDrawn="1"/>
        </p:nvGrpSpPr>
        <p:grpSpPr>
          <a:xfrm flipH="1">
            <a:off x="6718312" y="6231631"/>
            <a:ext cx="161897" cy="164592"/>
            <a:chOff x="107569" y="6144714"/>
            <a:chExt cx="161897" cy="161897"/>
          </a:xfrm>
        </p:grpSpPr>
        <p:sp>
          <p:nvSpPr>
            <p:cNvPr id="16" name="Rectangle 15">
              <a:extLst>
                <a:ext uri="{FF2B5EF4-FFF2-40B4-BE49-F238E27FC236}">
                  <a16:creationId xmlns:a16="http://schemas.microsoft.com/office/drawing/2014/main" id="{209C2349-6872-F240-875E-9E88A29D14A6}"/>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alf Frame 16">
              <a:extLst>
                <a:ext uri="{FF2B5EF4-FFF2-40B4-BE49-F238E27FC236}">
                  <a16:creationId xmlns:a16="http://schemas.microsoft.com/office/drawing/2014/main" id="{4DAB0194-FE51-CB44-BCFB-A2355C1EEB5F}"/>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0" name="Picture Placeholder 19">
            <a:extLst>
              <a:ext uri="{FF2B5EF4-FFF2-40B4-BE49-F238E27FC236}">
                <a16:creationId xmlns:a16="http://schemas.microsoft.com/office/drawing/2014/main" id="{44D4D7DB-58F0-F24A-9F25-53C4811CEEF0}"/>
              </a:ext>
            </a:extLst>
          </p:cNvPr>
          <p:cNvSpPr>
            <a:spLocks noGrp="1"/>
          </p:cNvSpPr>
          <p:nvPr>
            <p:ph type="pic" sz="quarter" idx="13"/>
          </p:nvPr>
        </p:nvSpPr>
        <p:spPr>
          <a:xfrm>
            <a:off x="976312" y="1071073"/>
            <a:ext cx="3190875" cy="2037092"/>
          </a:xfrm>
        </p:spPr>
        <p:txBody>
          <a:bodyPr/>
          <a:lstStyle/>
          <a:p>
            <a:endParaRPr lang="en-US" dirty="0"/>
          </a:p>
        </p:txBody>
      </p:sp>
      <p:sp>
        <p:nvSpPr>
          <p:cNvPr id="21" name="Picture Placeholder 19">
            <a:extLst>
              <a:ext uri="{FF2B5EF4-FFF2-40B4-BE49-F238E27FC236}">
                <a16:creationId xmlns:a16="http://schemas.microsoft.com/office/drawing/2014/main" id="{F9456F2E-02E7-9940-8261-7AC658572BD3}"/>
              </a:ext>
            </a:extLst>
          </p:cNvPr>
          <p:cNvSpPr>
            <a:spLocks noGrp="1"/>
          </p:cNvSpPr>
          <p:nvPr>
            <p:ph type="pic" sz="quarter" idx="14"/>
          </p:nvPr>
        </p:nvSpPr>
        <p:spPr>
          <a:xfrm>
            <a:off x="4976812" y="1071073"/>
            <a:ext cx="3190875" cy="2037092"/>
          </a:xfrm>
        </p:spPr>
        <p:txBody>
          <a:bodyPr/>
          <a:lstStyle/>
          <a:p>
            <a:endParaRPr lang="en-US" dirty="0"/>
          </a:p>
        </p:txBody>
      </p:sp>
      <p:pic>
        <p:nvPicPr>
          <p:cNvPr id="24" name="Picture 23">
            <a:extLst>
              <a:ext uri="{FF2B5EF4-FFF2-40B4-BE49-F238E27FC236}">
                <a16:creationId xmlns:a16="http://schemas.microsoft.com/office/drawing/2014/main" id="{89A8AFD3-C4CC-5947-87E2-D434B0B48E45}"/>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919614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41432"/>
            <a:ext cx="7886700" cy="668146"/>
          </a:xfrm>
        </p:spPr>
        <p:txBody>
          <a:bodyPr>
            <a:normAutofit/>
          </a:bodyPr>
          <a:lstStyle>
            <a:lvl1pPr algn="ctr">
              <a:defRPr sz="3600" b="1" i="0">
                <a:latin typeface="Garamond" panose="02020404030301010803" pitchFamily="18" charset="0"/>
              </a:defRPr>
            </a:lvl1pPr>
          </a:lstStyle>
          <a:p>
            <a:r>
              <a:rPr lang="en-US" dirty="0"/>
              <a:t>Click to edit Master title style</a:t>
            </a:r>
          </a:p>
        </p:txBody>
      </p:sp>
      <p:sp>
        <p:nvSpPr>
          <p:cNvPr id="3" name="Text Placeholder 2"/>
          <p:cNvSpPr>
            <a:spLocks noGrp="1"/>
          </p:cNvSpPr>
          <p:nvPr>
            <p:ph type="body" idx="1"/>
          </p:nvPr>
        </p:nvSpPr>
        <p:spPr>
          <a:xfrm>
            <a:off x="629842" y="2434240"/>
            <a:ext cx="2445407" cy="630555"/>
          </a:xfrm>
        </p:spPr>
        <p:txBody>
          <a:bodyPr anchor="b"/>
          <a:lstStyle>
            <a:lvl1pPr marL="0" indent="0">
              <a:buNone/>
              <a:defRPr sz="2400" b="1" i="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3064795"/>
            <a:ext cx="2445407" cy="2385029"/>
          </a:xfrm>
        </p:spPr>
        <p:txBody>
          <a:bodyPr>
            <a:normAutofit/>
          </a:bodyPr>
          <a:lstStyle>
            <a:lvl1pPr>
              <a:defRPr sz="1800" b="0" i="0">
                <a:latin typeface="Expressway Book" panose="02000506030000020004" pitchFamily="2" charset="77"/>
              </a:defRPr>
            </a:lvl1pPr>
            <a:lvl2pPr>
              <a:defRPr sz="1800" b="0" i="0">
                <a:latin typeface="Expressway Book" panose="02000506030000020004" pitchFamily="2" charset="77"/>
              </a:defRPr>
            </a:lvl2p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3338445" y="2434240"/>
            <a:ext cx="2457450" cy="630555"/>
          </a:xfrm>
        </p:spPr>
        <p:txBody>
          <a:bodyPr anchor="b"/>
          <a:lstStyle>
            <a:lvl1pPr marL="0" indent="0">
              <a:buNone/>
              <a:defRPr sz="2400" b="1" i="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3338445" y="3064795"/>
            <a:ext cx="2457450" cy="2385029"/>
          </a:xfrm>
        </p:spPr>
        <p:txBody>
          <a:bodyPr>
            <a:normAutofit/>
          </a:bodyPr>
          <a:lstStyle>
            <a:lvl1pPr>
              <a:defRPr sz="1800" b="0" i="0">
                <a:latin typeface="Expressway Book" panose="02000506030000020004" pitchFamily="2" charset="77"/>
              </a:defRPr>
            </a:lvl1pPr>
            <a:lvl2pPr>
              <a:defRPr sz="1800" b="0" i="0">
                <a:latin typeface="Expressway Book" panose="02000506030000020004" pitchFamily="2" charset="77"/>
              </a:defRPr>
            </a:lvl2pPr>
          </a:lstStyle>
          <a:p>
            <a:pPr lvl="0"/>
            <a:r>
              <a:rPr lang="en-US" dirty="0"/>
              <a:t>Edit Master text styles</a:t>
            </a:r>
          </a:p>
          <a:p>
            <a:pPr lvl="1"/>
            <a:r>
              <a:rPr lang="en-US" dirty="0"/>
              <a:t>Second level</a:t>
            </a:r>
          </a:p>
        </p:txBody>
      </p:sp>
      <p:sp>
        <p:nvSpPr>
          <p:cNvPr id="10" name="Text Placeholder 4">
            <a:extLst>
              <a:ext uri="{FF2B5EF4-FFF2-40B4-BE49-F238E27FC236}">
                <a16:creationId xmlns:a16="http://schemas.microsoft.com/office/drawing/2014/main" id="{9F77DD78-72FF-B04B-A805-BD66E7A8C8F2}"/>
              </a:ext>
            </a:extLst>
          </p:cNvPr>
          <p:cNvSpPr>
            <a:spLocks noGrp="1"/>
          </p:cNvSpPr>
          <p:nvPr>
            <p:ph type="body" sz="quarter" idx="13"/>
          </p:nvPr>
        </p:nvSpPr>
        <p:spPr>
          <a:xfrm>
            <a:off x="6057900" y="2434240"/>
            <a:ext cx="2457450" cy="630555"/>
          </a:xfrm>
        </p:spPr>
        <p:txBody>
          <a:bodyPr anchor="b"/>
          <a:lstStyle>
            <a:lvl1pPr marL="0" indent="0">
              <a:buNone/>
              <a:defRPr sz="2400" b="1" i="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5">
            <a:extLst>
              <a:ext uri="{FF2B5EF4-FFF2-40B4-BE49-F238E27FC236}">
                <a16:creationId xmlns:a16="http://schemas.microsoft.com/office/drawing/2014/main" id="{42ACBBB9-E317-1441-AD39-8CA7B839C301}"/>
              </a:ext>
            </a:extLst>
          </p:cNvPr>
          <p:cNvSpPr>
            <a:spLocks noGrp="1"/>
          </p:cNvSpPr>
          <p:nvPr>
            <p:ph sz="quarter" idx="14"/>
          </p:nvPr>
        </p:nvSpPr>
        <p:spPr>
          <a:xfrm>
            <a:off x="6057900" y="3064795"/>
            <a:ext cx="2457450" cy="2385029"/>
          </a:xfrm>
        </p:spPr>
        <p:txBody>
          <a:bodyPr>
            <a:normAutofit/>
          </a:bodyPr>
          <a:lstStyle>
            <a:lvl1pPr>
              <a:defRPr sz="1800" b="0" i="0">
                <a:latin typeface="Expressway Book" panose="02000506030000020004" pitchFamily="2" charset="77"/>
              </a:defRPr>
            </a:lvl1pPr>
            <a:lvl2pPr>
              <a:defRPr sz="1800" b="0" i="0">
                <a:latin typeface="Expressway Book" panose="02000506030000020004" pitchFamily="2" charset="77"/>
              </a:defRPr>
            </a:lvl2pPr>
          </a:lstStyle>
          <a:p>
            <a:pPr lvl="0"/>
            <a:r>
              <a:rPr lang="en-US" dirty="0"/>
              <a:t>Edit Master text styles</a:t>
            </a:r>
          </a:p>
          <a:p>
            <a:pPr lvl="1"/>
            <a:r>
              <a:rPr lang="en-US" dirty="0"/>
              <a:t>Second level</a:t>
            </a:r>
          </a:p>
        </p:txBody>
      </p:sp>
      <p:sp>
        <p:nvSpPr>
          <p:cNvPr id="13" name="Rectangle 12">
            <a:extLst>
              <a:ext uri="{FF2B5EF4-FFF2-40B4-BE49-F238E27FC236}">
                <a16:creationId xmlns:a16="http://schemas.microsoft.com/office/drawing/2014/main" id="{607134C9-5D02-7348-9270-A36FD0AC19AA}"/>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4" name="Date Placeholder 2">
            <a:extLst>
              <a:ext uri="{FF2B5EF4-FFF2-40B4-BE49-F238E27FC236}">
                <a16:creationId xmlns:a16="http://schemas.microsoft.com/office/drawing/2014/main" id="{5E41E81A-66F2-0042-90CB-966D460796D1}"/>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673C15A3-294F-6446-A75E-4C7546166A29}" type="datetime4">
              <a:rPr lang="en-US" smtClean="0"/>
              <a:t>February 11, 2020</a:t>
            </a:fld>
            <a:endParaRPr lang="en-US" dirty="0"/>
          </a:p>
        </p:txBody>
      </p:sp>
      <p:sp>
        <p:nvSpPr>
          <p:cNvPr id="15" name="Slide Number Placeholder 4">
            <a:extLst>
              <a:ext uri="{FF2B5EF4-FFF2-40B4-BE49-F238E27FC236}">
                <a16:creationId xmlns:a16="http://schemas.microsoft.com/office/drawing/2014/main" id="{F9E85CE4-BC6E-F946-A386-94DA09264EBF}"/>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6" name="Group 15">
            <a:extLst>
              <a:ext uri="{FF2B5EF4-FFF2-40B4-BE49-F238E27FC236}">
                <a16:creationId xmlns:a16="http://schemas.microsoft.com/office/drawing/2014/main" id="{4824FCB6-F5A1-1344-8E00-C40588DE3958}"/>
              </a:ext>
            </a:extLst>
          </p:cNvPr>
          <p:cNvGrpSpPr/>
          <p:nvPr userDrawn="1"/>
        </p:nvGrpSpPr>
        <p:grpSpPr>
          <a:xfrm>
            <a:off x="7150986" y="6231632"/>
            <a:ext cx="161897" cy="161897"/>
            <a:chOff x="894969" y="6144714"/>
            <a:chExt cx="161897" cy="161897"/>
          </a:xfrm>
        </p:grpSpPr>
        <p:sp>
          <p:nvSpPr>
            <p:cNvPr id="17" name="Rectangle 16">
              <a:extLst>
                <a:ext uri="{FF2B5EF4-FFF2-40B4-BE49-F238E27FC236}">
                  <a16:creationId xmlns:a16="http://schemas.microsoft.com/office/drawing/2014/main" id="{375352FA-9A00-D348-8C26-313D85CD3AD0}"/>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8" name="Half Frame 17">
              <a:extLst>
                <a:ext uri="{FF2B5EF4-FFF2-40B4-BE49-F238E27FC236}">
                  <a16:creationId xmlns:a16="http://schemas.microsoft.com/office/drawing/2014/main" id="{CFD177C4-1F3B-154B-AD23-2508288CA8D8}"/>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9" name="Group 18">
            <a:extLst>
              <a:ext uri="{FF2B5EF4-FFF2-40B4-BE49-F238E27FC236}">
                <a16:creationId xmlns:a16="http://schemas.microsoft.com/office/drawing/2014/main" id="{AA3C671F-BE63-A94A-BF1C-FE056E03F1F5}"/>
              </a:ext>
            </a:extLst>
          </p:cNvPr>
          <p:cNvGrpSpPr/>
          <p:nvPr userDrawn="1"/>
        </p:nvGrpSpPr>
        <p:grpSpPr>
          <a:xfrm flipH="1">
            <a:off x="6718312" y="6231631"/>
            <a:ext cx="161897" cy="164592"/>
            <a:chOff x="107569" y="6144714"/>
            <a:chExt cx="161897" cy="161897"/>
          </a:xfrm>
        </p:grpSpPr>
        <p:sp>
          <p:nvSpPr>
            <p:cNvPr id="20" name="Rectangle 19">
              <a:extLst>
                <a:ext uri="{FF2B5EF4-FFF2-40B4-BE49-F238E27FC236}">
                  <a16:creationId xmlns:a16="http://schemas.microsoft.com/office/drawing/2014/main" id="{9CBAB604-1AB6-8842-8B6C-03426D33D512}"/>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1" name="Half Frame 20">
              <a:extLst>
                <a:ext uri="{FF2B5EF4-FFF2-40B4-BE49-F238E27FC236}">
                  <a16:creationId xmlns:a16="http://schemas.microsoft.com/office/drawing/2014/main" id="{A24A4FFC-8F4A-1541-BF6A-56645513C7CD}"/>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4" name="Picture Placeholder 23">
            <a:extLst>
              <a:ext uri="{FF2B5EF4-FFF2-40B4-BE49-F238E27FC236}">
                <a16:creationId xmlns:a16="http://schemas.microsoft.com/office/drawing/2014/main" id="{793B9A8E-68B5-E649-9A1C-27933F362856}"/>
              </a:ext>
            </a:extLst>
          </p:cNvPr>
          <p:cNvSpPr>
            <a:spLocks noGrp="1"/>
          </p:cNvSpPr>
          <p:nvPr>
            <p:ph type="pic" sz="quarter" idx="15"/>
          </p:nvPr>
        </p:nvSpPr>
        <p:spPr>
          <a:xfrm>
            <a:off x="1252093" y="1087501"/>
            <a:ext cx="1208088" cy="1208088"/>
          </a:xfrm>
        </p:spPr>
        <p:txBody>
          <a:bodyPr/>
          <a:lstStyle/>
          <a:p>
            <a:endParaRPr lang="en-US" dirty="0"/>
          </a:p>
        </p:txBody>
      </p:sp>
      <p:sp>
        <p:nvSpPr>
          <p:cNvPr id="25" name="Picture Placeholder 23">
            <a:extLst>
              <a:ext uri="{FF2B5EF4-FFF2-40B4-BE49-F238E27FC236}">
                <a16:creationId xmlns:a16="http://schemas.microsoft.com/office/drawing/2014/main" id="{BC64D22C-2820-E142-8C4F-E433CB2E5AD9}"/>
              </a:ext>
            </a:extLst>
          </p:cNvPr>
          <p:cNvSpPr>
            <a:spLocks noGrp="1"/>
          </p:cNvSpPr>
          <p:nvPr>
            <p:ph type="pic" sz="quarter" idx="16"/>
          </p:nvPr>
        </p:nvSpPr>
        <p:spPr>
          <a:xfrm>
            <a:off x="3963126" y="1087501"/>
            <a:ext cx="1208088" cy="1208088"/>
          </a:xfrm>
        </p:spPr>
        <p:txBody>
          <a:bodyPr/>
          <a:lstStyle/>
          <a:p>
            <a:endParaRPr lang="en-US" dirty="0"/>
          </a:p>
        </p:txBody>
      </p:sp>
      <p:sp>
        <p:nvSpPr>
          <p:cNvPr id="26" name="Picture Placeholder 23">
            <a:extLst>
              <a:ext uri="{FF2B5EF4-FFF2-40B4-BE49-F238E27FC236}">
                <a16:creationId xmlns:a16="http://schemas.microsoft.com/office/drawing/2014/main" id="{53F8EA4A-15C3-D943-8708-AA875CBCCB02}"/>
              </a:ext>
            </a:extLst>
          </p:cNvPr>
          <p:cNvSpPr>
            <a:spLocks noGrp="1"/>
          </p:cNvSpPr>
          <p:nvPr>
            <p:ph type="pic" sz="quarter" idx="17"/>
          </p:nvPr>
        </p:nvSpPr>
        <p:spPr>
          <a:xfrm>
            <a:off x="6627890" y="1087501"/>
            <a:ext cx="1208088" cy="1208088"/>
          </a:xfrm>
        </p:spPr>
        <p:txBody>
          <a:bodyPr/>
          <a:lstStyle/>
          <a:p>
            <a:endParaRPr lang="en-US" dirty="0"/>
          </a:p>
        </p:txBody>
      </p:sp>
      <p:pic>
        <p:nvPicPr>
          <p:cNvPr id="28" name="Picture 27">
            <a:extLst>
              <a:ext uri="{FF2B5EF4-FFF2-40B4-BE49-F238E27FC236}">
                <a16:creationId xmlns:a16="http://schemas.microsoft.com/office/drawing/2014/main" id="{9E4E90E7-9B49-C04A-9248-474C22851670}"/>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106224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938087" cy="548640"/>
          </a:xfrm>
        </p:spPr>
        <p:txBody>
          <a:bodyPr anchor="b"/>
          <a:lstStyle>
            <a:lvl1pPr algn="ctr">
              <a:defRPr sz="3200" b="1" i="0">
                <a:latin typeface="Garamond" panose="02020404030301010803" pitchFamily="18" charset="0"/>
              </a:defRPr>
            </a:lvl1pPr>
          </a:lstStyle>
          <a:p>
            <a:r>
              <a:rPr lang="en-US" dirty="0"/>
              <a:t>Click to edit Master title style</a:t>
            </a:r>
          </a:p>
        </p:txBody>
      </p:sp>
      <p:sp>
        <p:nvSpPr>
          <p:cNvPr id="12" name="Rectangle 11">
            <a:extLst>
              <a:ext uri="{FF2B5EF4-FFF2-40B4-BE49-F238E27FC236}">
                <a16:creationId xmlns:a16="http://schemas.microsoft.com/office/drawing/2014/main" id="{A033DAB0-6424-6949-AE4D-339146B34D65}"/>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3" name="Date Placeholder 2">
            <a:extLst>
              <a:ext uri="{FF2B5EF4-FFF2-40B4-BE49-F238E27FC236}">
                <a16:creationId xmlns:a16="http://schemas.microsoft.com/office/drawing/2014/main" id="{C8C06982-E290-B84C-A5D5-AB098537340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083C00E6-8F9D-B04F-90D3-E1E12ADA7A97}" type="datetime4">
              <a:rPr lang="en-US" smtClean="0"/>
              <a:t>February 11, 2020</a:t>
            </a:fld>
            <a:endParaRPr lang="en-US" dirty="0"/>
          </a:p>
        </p:txBody>
      </p:sp>
      <p:sp>
        <p:nvSpPr>
          <p:cNvPr id="14" name="Slide Number Placeholder 4">
            <a:extLst>
              <a:ext uri="{FF2B5EF4-FFF2-40B4-BE49-F238E27FC236}">
                <a16:creationId xmlns:a16="http://schemas.microsoft.com/office/drawing/2014/main" id="{B5AAC3CD-61CF-6043-839E-FEA62B20DF36}"/>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5" name="Group 14">
            <a:extLst>
              <a:ext uri="{FF2B5EF4-FFF2-40B4-BE49-F238E27FC236}">
                <a16:creationId xmlns:a16="http://schemas.microsoft.com/office/drawing/2014/main" id="{D9AB3356-431D-6646-92A7-1E74A63B8683}"/>
              </a:ext>
            </a:extLst>
          </p:cNvPr>
          <p:cNvGrpSpPr/>
          <p:nvPr userDrawn="1"/>
        </p:nvGrpSpPr>
        <p:grpSpPr>
          <a:xfrm>
            <a:off x="7150986" y="6231632"/>
            <a:ext cx="161897" cy="161897"/>
            <a:chOff x="894969" y="6144714"/>
            <a:chExt cx="161897" cy="161897"/>
          </a:xfrm>
        </p:grpSpPr>
        <p:sp>
          <p:nvSpPr>
            <p:cNvPr id="16" name="Rectangle 15">
              <a:extLst>
                <a:ext uri="{FF2B5EF4-FFF2-40B4-BE49-F238E27FC236}">
                  <a16:creationId xmlns:a16="http://schemas.microsoft.com/office/drawing/2014/main" id="{414765BB-3EBA-224C-9D5C-AD76DF049957}"/>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alf Frame 16">
              <a:extLst>
                <a:ext uri="{FF2B5EF4-FFF2-40B4-BE49-F238E27FC236}">
                  <a16:creationId xmlns:a16="http://schemas.microsoft.com/office/drawing/2014/main" id="{50B4BB7F-2ABA-134B-9B8B-3845CB1DD415}"/>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8" name="Group 17">
            <a:extLst>
              <a:ext uri="{FF2B5EF4-FFF2-40B4-BE49-F238E27FC236}">
                <a16:creationId xmlns:a16="http://schemas.microsoft.com/office/drawing/2014/main" id="{2D1F0211-6ADA-1E47-BD58-2C05241B5D7B}"/>
              </a:ext>
            </a:extLst>
          </p:cNvPr>
          <p:cNvGrpSpPr/>
          <p:nvPr userDrawn="1"/>
        </p:nvGrpSpPr>
        <p:grpSpPr>
          <a:xfrm flipH="1">
            <a:off x="6718312" y="6231631"/>
            <a:ext cx="161897" cy="164592"/>
            <a:chOff x="107569" y="6144714"/>
            <a:chExt cx="161897" cy="161897"/>
          </a:xfrm>
        </p:grpSpPr>
        <p:sp>
          <p:nvSpPr>
            <p:cNvPr id="19" name="Rectangle 18">
              <a:extLst>
                <a:ext uri="{FF2B5EF4-FFF2-40B4-BE49-F238E27FC236}">
                  <a16:creationId xmlns:a16="http://schemas.microsoft.com/office/drawing/2014/main" id="{4A8E88C3-6B0B-B447-B751-340755D3C294}"/>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Half Frame 19">
              <a:extLst>
                <a:ext uri="{FF2B5EF4-FFF2-40B4-BE49-F238E27FC236}">
                  <a16:creationId xmlns:a16="http://schemas.microsoft.com/office/drawing/2014/main" id="{45FE8C1F-925B-1349-B615-0BA40F97F335}"/>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5" name="Chart Placeholder 4">
            <a:extLst>
              <a:ext uri="{FF2B5EF4-FFF2-40B4-BE49-F238E27FC236}">
                <a16:creationId xmlns:a16="http://schemas.microsoft.com/office/drawing/2014/main" id="{C9A6B9E4-11E7-6B4C-861D-3D7507EE977F}"/>
              </a:ext>
            </a:extLst>
          </p:cNvPr>
          <p:cNvSpPr>
            <a:spLocks noGrp="1"/>
          </p:cNvSpPr>
          <p:nvPr>
            <p:ph type="chart" sz="quarter" idx="13"/>
          </p:nvPr>
        </p:nvSpPr>
        <p:spPr>
          <a:xfrm>
            <a:off x="629839" y="1181834"/>
            <a:ext cx="7938088" cy="4130830"/>
          </a:xfrm>
        </p:spPr>
        <p:txBody>
          <a:bodyPr/>
          <a:lstStyle>
            <a:lvl1pPr>
              <a:defRPr b="0" i="0">
                <a:latin typeface="Expressway Book" panose="02000506030000020004" pitchFamily="2" charset="77"/>
              </a:defRPr>
            </a:lvl1pPr>
          </a:lstStyle>
          <a:p>
            <a:endParaRPr lang="en-US" dirty="0"/>
          </a:p>
        </p:txBody>
      </p:sp>
      <p:pic>
        <p:nvPicPr>
          <p:cNvPr id="24" name="Picture 23">
            <a:extLst>
              <a:ext uri="{FF2B5EF4-FFF2-40B4-BE49-F238E27FC236}">
                <a16:creationId xmlns:a16="http://schemas.microsoft.com/office/drawing/2014/main" id="{AA9E93CA-BBAD-3C4F-AA88-C69D5C1BA32A}"/>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123855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219784" cy="1600200"/>
          </a:xfrm>
        </p:spPr>
        <p:txBody>
          <a:bodyPr anchor="b"/>
          <a:lstStyle>
            <a:lvl1pPr>
              <a:defRPr sz="3200" b="1" i="0">
                <a:latin typeface="Garamond" panose="02020404030301010803" pitchFamily="18" charset="0"/>
              </a:defRPr>
            </a:lvl1pPr>
          </a:lstStyle>
          <a:p>
            <a:r>
              <a:rPr lang="en-US" dirty="0"/>
              <a:t>Click to edit Master title style</a:t>
            </a:r>
          </a:p>
        </p:txBody>
      </p:sp>
      <p:sp>
        <p:nvSpPr>
          <p:cNvPr id="4" name="Text Placeholder 3"/>
          <p:cNvSpPr>
            <a:spLocks noGrp="1"/>
          </p:cNvSpPr>
          <p:nvPr>
            <p:ph type="body" sz="half" idx="2"/>
          </p:nvPr>
        </p:nvSpPr>
        <p:spPr>
          <a:xfrm>
            <a:off x="629841" y="2057400"/>
            <a:ext cx="3219784" cy="3363532"/>
          </a:xfrm>
        </p:spPr>
        <p:txBody>
          <a:bodyPr/>
          <a:lstStyle>
            <a:lvl1pPr marL="0" indent="0">
              <a:buNone/>
              <a:defRPr sz="1600" b="0" i="0">
                <a:latin typeface="Expressway" panose="02000506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Rectangle 11">
            <a:extLst>
              <a:ext uri="{FF2B5EF4-FFF2-40B4-BE49-F238E27FC236}">
                <a16:creationId xmlns:a16="http://schemas.microsoft.com/office/drawing/2014/main" id="{A033DAB0-6424-6949-AE4D-339146B34D65}"/>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3" name="Date Placeholder 2">
            <a:extLst>
              <a:ext uri="{FF2B5EF4-FFF2-40B4-BE49-F238E27FC236}">
                <a16:creationId xmlns:a16="http://schemas.microsoft.com/office/drawing/2014/main" id="{C8C06982-E290-B84C-A5D5-AB098537340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083C00E6-8F9D-B04F-90D3-E1E12ADA7A97}" type="datetime4">
              <a:rPr lang="en-US" smtClean="0"/>
              <a:t>February 11, 2020</a:t>
            </a:fld>
            <a:endParaRPr lang="en-US" dirty="0"/>
          </a:p>
        </p:txBody>
      </p:sp>
      <p:sp>
        <p:nvSpPr>
          <p:cNvPr id="14" name="Slide Number Placeholder 4">
            <a:extLst>
              <a:ext uri="{FF2B5EF4-FFF2-40B4-BE49-F238E27FC236}">
                <a16:creationId xmlns:a16="http://schemas.microsoft.com/office/drawing/2014/main" id="{B5AAC3CD-61CF-6043-839E-FEA62B20DF36}"/>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5" name="Group 14">
            <a:extLst>
              <a:ext uri="{FF2B5EF4-FFF2-40B4-BE49-F238E27FC236}">
                <a16:creationId xmlns:a16="http://schemas.microsoft.com/office/drawing/2014/main" id="{D9AB3356-431D-6646-92A7-1E74A63B8683}"/>
              </a:ext>
            </a:extLst>
          </p:cNvPr>
          <p:cNvGrpSpPr/>
          <p:nvPr userDrawn="1"/>
        </p:nvGrpSpPr>
        <p:grpSpPr>
          <a:xfrm>
            <a:off x="7150986" y="6231632"/>
            <a:ext cx="161897" cy="161897"/>
            <a:chOff x="894969" y="6144714"/>
            <a:chExt cx="161897" cy="161897"/>
          </a:xfrm>
        </p:grpSpPr>
        <p:sp>
          <p:nvSpPr>
            <p:cNvPr id="16" name="Rectangle 15">
              <a:extLst>
                <a:ext uri="{FF2B5EF4-FFF2-40B4-BE49-F238E27FC236}">
                  <a16:creationId xmlns:a16="http://schemas.microsoft.com/office/drawing/2014/main" id="{414765BB-3EBA-224C-9D5C-AD76DF049957}"/>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alf Frame 16">
              <a:extLst>
                <a:ext uri="{FF2B5EF4-FFF2-40B4-BE49-F238E27FC236}">
                  <a16:creationId xmlns:a16="http://schemas.microsoft.com/office/drawing/2014/main" id="{50B4BB7F-2ABA-134B-9B8B-3845CB1DD415}"/>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8" name="Group 17">
            <a:extLst>
              <a:ext uri="{FF2B5EF4-FFF2-40B4-BE49-F238E27FC236}">
                <a16:creationId xmlns:a16="http://schemas.microsoft.com/office/drawing/2014/main" id="{2D1F0211-6ADA-1E47-BD58-2C05241B5D7B}"/>
              </a:ext>
            </a:extLst>
          </p:cNvPr>
          <p:cNvGrpSpPr/>
          <p:nvPr userDrawn="1"/>
        </p:nvGrpSpPr>
        <p:grpSpPr>
          <a:xfrm flipH="1">
            <a:off x="6718312" y="6231631"/>
            <a:ext cx="161897" cy="164592"/>
            <a:chOff x="107569" y="6144714"/>
            <a:chExt cx="161897" cy="161897"/>
          </a:xfrm>
        </p:grpSpPr>
        <p:sp>
          <p:nvSpPr>
            <p:cNvPr id="19" name="Rectangle 18">
              <a:extLst>
                <a:ext uri="{FF2B5EF4-FFF2-40B4-BE49-F238E27FC236}">
                  <a16:creationId xmlns:a16="http://schemas.microsoft.com/office/drawing/2014/main" id="{4A8E88C3-6B0B-B447-B751-340755D3C294}"/>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Half Frame 19">
              <a:extLst>
                <a:ext uri="{FF2B5EF4-FFF2-40B4-BE49-F238E27FC236}">
                  <a16:creationId xmlns:a16="http://schemas.microsoft.com/office/drawing/2014/main" id="{45FE8C1F-925B-1349-B615-0BA40F97F335}"/>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5" name="Chart Placeholder 4">
            <a:extLst>
              <a:ext uri="{FF2B5EF4-FFF2-40B4-BE49-F238E27FC236}">
                <a16:creationId xmlns:a16="http://schemas.microsoft.com/office/drawing/2014/main" id="{C9A6B9E4-11E7-6B4C-861D-3D7507EE977F}"/>
              </a:ext>
            </a:extLst>
          </p:cNvPr>
          <p:cNvSpPr>
            <a:spLocks noGrp="1"/>
          </p:cNvSpPr>
          <p:nvPr>
            <p:ph type="chart" sz="quarter" idx="13"/>
          </p:nvPr>
        </p:nvSpPr>
        <p:spPr>
          <a:xfrm>
            <a:off x="4005072" y="457200"/>
            <a:ext cx="4562856" cy="4963732"/>
          </a:xfrm>
        </p:spPr>
        <p:txBody>
          <a:bodyPr/>
          <a:lstStyle>
            <a:lvl1pPr>
              <a:defRPr b="0" i="0">
                <a:latin typeface="Expressway Book" panose="02000506030000020004" pitchFamily="2" charset="77"/>
              </a:defRPr>
            </a:lvl1pPr>
          </a:lstStyle>
          <a:p>
            <a:endParaRPr lang="en-US" dirty="0"/>
          </a:p>
        </p:txBody>
      </p:sp>
      <p:pic>
        <p:nvPicPr>
          <p:cNvPr id="24" name="Picture 23">
            <a:extLst>
              <a:ext uri="{FF2B5EF4-FFF2-40B4-BE49-F238E27FC236}">
                <a16:creationId xmlns:a16="http://schemas.microsoft.com/office/drawing/2014/main" id="{1A6EEC4B-28ED-3B46-9660-47DD5C8764C3}"/>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270475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219784" cy="1600200"/>
          </a:xfrm>
        </p:spPr>
        <p:txBody>
          <a:bodyPr anchor="b"/>
          <a:lstStyle>
            <a:lvl1pPr>
              <a:defRPr sz="3200" b="1" i="0">
                <a:latin typeface="Garamond" panose="02020404030301010803" pitchFamily="18" charset="0"/>
              </a:defRPr>
            </a:lvl1pPr>
          </a:lstStyle>
          <a:p>
            <a:r>
              <a:rPr lang="en-US" dirty="0"/>
              <a:t>Click to edit Master title style</a:t>
            </a:r>
          </a:p>
        </p:txBody>
      </p:sp>
      <p:sp>
        <p:nvSpPr>
          <p:cNvPr id="4" name="Text Placeholder 3"/>
          <p:cNvSpPr>
            <a:spLocks noGrp="1"/>
          </p:cNvSpPr>
          <p:nvPr>
            <p:ph type="body" sz="half" idx="2"/>
          </p:nvPr>
        </p:nvSpPr>
        <p:spPr>
          <a:xfrm>
            <a:off x="629841" y="2057400"/>
            <a:ext cx="3219784" cy="3363532"/>
          </a:xfrm>
        </p:spPr>
        <p:txBody>
          <a:bodyPr/>
          <a:lstStyle>
            <a:lvl1pPr marL="0" indent="0">
              <a:buNone/>
              <a:defRPr sz="1600" b="0" i="0">
                <a:latin typeface="Expressway" panose="02000506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Rectangle 11">
            <a:extLst>
              <a:ext uri="{FF2B5EF4-FFF2-40B4-BE49-F238E27FC236}">
                <a16:creationId xmlns:a16="http://schemas.microsoft.com/office/drawing/2014/main" id="{A033DAB0-6424-6949-AE4D-339146B34D65}"/>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3" name="Date Placeholder 2">
            <a:extLst>
              <a:ext uri="{FF2B5EF4-FFF2-40B4-BE49-F238E27FC236}">
                <a16:creationId xmlns:a16="http://schemas.microsoft.com/office/drawing/2014/main" id="{C8C06982-E290-B84C-A5D5-AB098537340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083C00E6-8F9D-B04F-90D3-E1E12ADA7A97}" type="datetime4">
              <a:rPr lang="en-US" smtClean="0"/>
              <a:t>February 11, 2020</a:t>
            </a:fld>
            <a:endParaRPr lang="en-US" dirty="0"/>
          </a:p>
        </p:txBody>
      </p:sp>
      <p:sp>
        <p:nvSpPr>
          <p:cNvPr id="14" name="Slide Number Placeholder 4">
            <a:extLst>
              <a:ext uri="{FF2B5EF4-FFF2-40B4-BE49-F238E27FC236}">
                <a16:creationId xmlns:a16="http://schemas.microsoft.com/office/drawing/2014/main" id="{B5AAC3CD-61CF-6043-839E-FEA62B20DF36}"/>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5" name="Group 14">
            <a:extLst>
              <a:ext uri="{FF2B5EF4-FFF2-40B4-BE49-F238E27FC236}">
                <a16:creationId xmlns:a16="http://schemas.microsoft.com/office/drawing/2014/main" id="{D9AB3356-431D-6646-92A7-1E74A63B8683}"/>
              </a:ext>
            </a:extLst>
          </p:cNvPr>
          <p:cNvGrpSpPr/>
          <p:nvPr userDrawn="1"/>
        </p:nvGrpSpPr>
        <p:grpSpPr>
          <a:xfrm>
            <a:off x="7150986" y="6231632"/>
            <a:ext cx="161897" cy="161897"/>
            <a:chOff x="894969" y="6144714"/>
            <a:chExt cx="161897" cy="161897"/>
          </a:xfrm>
        </p:grpSpPr>
        <p:sp>
          <p:nvSpPr>
            <p:cNvPr id="16" name="Rectangle 15">
              <a:extLst>
                <a:ext uri="{FF2B5EF4-FFF2-40B4-BE49-F238E27FC236}">
                  <a16:creationId xmlns:a16="http://schemas.microsoft.com/office/drawing/2014/main" id="{414765BB-3EBA-224C-9D5C-AD76DF049957}"/>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alf Frame 16">
              <a:extLst>
                <a:ext uri="{FF2B5EF4-FFF2-40B4-BE49-F238E27FC236}">
                  <a16:creationId xmlns:a16="http://schemas.microsoft.com/office/drawing/2014/main" id="{50B4BB7F-2ABA-134B-9B8B-3845CB1DD415}"/>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8" name="Group 17">
            <a:extLst>
              <a:ext uri="{FF2B5EF4-FFF2-40B4-BE49-F238E27FC236}">
                <a16:creationId xmlns:a16="http://schemas.microsoft.com/office/drawing/2014/main" id="{2D1F0211-6ADA-1E47-BD58-2C05241B5D7B}"/>
              </a:ext>
            </a:extLst>
          </p:cNvPr>
          <p:cNvGrpSpPr/>
          <p:nvPr userDrawn="1"/>
        </p:nvGrpSpPr>
        <p:grpSpPr>
          <a:xfrm flipH="1">
            <a:off x="6718312" y="6231631"/>
            <a:ext cx="161897" cy="164592"/>
            <a:chOff x="107569" y="6144714"/>
            <a:chExt cx="161897" cy="161897"/>
          </a:xfrm>
        </p:grpSpPr>
        <p:sp>
          <p:nvSpPr>
            <p:cNvPr id="19" name="Rectangle 18">
              <a:extLst>
                <a:ext uri="{FF2B5EF4-FFF2-40B4-BE49-F238E27FC236}">
                  <a16:creationId xmlns:a16="http://schemas.microsoft.com/office/drawing/2014/main" id="{4A8E88C3-6B0B-B447-B751-340755D3C294}"/>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Half Frame 19">
              <a:extLst>
                <a:ext uri="{FF2B5EF4-FFF2-40B4-BE49-F238E27FC236}">
                  <a16:creationId xmlns:a16="http://schemas.microsoft.com/office/drawing/2014/main" id="{45FE8C1F-925B-1349-B615-0BA40F97F335}"/>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4" name="Table Placeholder 23">
            <a:extLst>
              <a:ext uri="{FF2B5EF4-FFF2-40B4-BE49-F238E27FC236}">
                <a16:creationId xmlns:a16="http://schemas.microsoft.com/office/drawing/2014/main" id="{C40DAADD-9ABA-3246-9C68-28740988D458}"/>
              </a:ext>
            </a:extLst>
          </p:cNvPr>
          <p:cNvSpPr>
            <a:spLocks noGrp="1"/>
          </p:cNvSpPr>
          <p:nvPr>
            <p:ph type="tbl" sz="quarter" idx="13"/>
          </p:nvPr>
        </p:nvSpPr>
        <p:spPr>
          <a:xfrm>
            <a:off x="4069080" y="457200"/>
            <a:ext cx="4644708" cy="4963732"/>
          </a:xfrm>
        </p:spPr>
        <p:txBody>
          <a:bodyPr/>
          <a:lstStyle>
            <a:lvl1pPr>
              <a:defRPr b="0" i="0">
                <a:latin typeface="Expressway" panose="02000506030000020004" pitchFamily="2" charset="77"/>
              </a:defRPr>
            </a:lvl1pPr>
          </a:lstStyle>
          <a:p>
            <a:endParaRPr lang="en-US" dirty="0"/>
          </a:p>
        </p:txBody>
      </p:sp>
      <p:pic>
        <p:nvPicPr>
          <p:cNvPr id="25" name="Picture 24">
            <a:extLst>
              <a:ext uri="{FF2B5EF4-FFF2-40B4-BE49-F238E27FC236}">
                <a16:creationId xmlns:a16="http://schemas.microsoft.com/office/drawing/2014/main" id="{CC788B4E-5EE8-324E-B416-37B0F4C106E5}"/>
              </a:ext>
            </a:extLst>
          </p:cNvPr>
          <p:cNvPicPr>
            <a:picLocks noChangeAspect="1"/>
          </p:cNvPicPr>
          <p:nvPr userDrawn="1"/>
        </p:nvPicPr>
        <p:blipFill>
          <a:blip r:embed="rId2"/>
          <a:stretch>
            <a:fillRect/>
          </a:stretch>
        </p:blipFill>
        <p:spPr>
          <a:xfrm>
            <a:off x="7722691" y="5848304"/>
            <a:ext cx="1062335" cy="810894"/>
          </a:xfrm>
          <a:prstGeom prst="rect">
            <a:avLst/>
          </a:prstGeom>
        </p:spPr>
      </p:pic>
    </p:spTree>
    <p:extLst>
      <p:ext uri="{BB962C8B-B14F-4D97-AF65-F5344CB8AC3E}">
        <p14:creationId xmlns:p14="http://schemas.microsoft.com/office/powerpoint/2010/main" val="15522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69D608-F633-9B49-8C66-2BDE4AB7BDEF}"/>
              </a:ext>
            </a:extLst>
          </p:cNvPr>
          <p:cNvSpPr/>
          <p:nvPr userDrawn="1"/>
        </p:nvSpPr>
        <p:spPr>
          <a:xfrm>
            <a:off x="0" y="0"/>
            <a:ext cx="4533499" cy="6858000"/>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66C4221-021E-1949-B0F2-F602A9839922}"/>
              </a:ext>
            </a:extLst>
          </p:cNvPr>
          <p:cNvPicPr>
            <a:picLocks noChangeAspect="1"/>
          </p:cNvPicPr>
          <p:nvPr userDrawn="1"/>
        </p:nvPicPr>
        <p:blipFill>
          <a:blip r:embed="rId2"/>
          <a:stretch>
            <a:fillRect/>
          </a:stretch>
        </p:blipFill>
        <p:spPr>
          <a:xfrm>
            <a:off x="559593" y="1111613"/>
            <a:ext cx="3414312" cy="2954956"/>
          </a:xfrm>
          <a:prstGeom prst="rect">
            <a:avLst/>
          </a:prstGeom>
        </p:spPr>
      </p:pic>
    </p:spTree>
    <p:extLst>
      <p:ext uri="{BB962C8B-B14F-4D97-AF65-F5344CB8AC3E}">
        <p14:creationId xmlns:p14="http://schemas.microsoft.com/office/powerpoint/2010/main" val="270708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69D608-F633-9B49-8C66-2BDE4AB7BDEF}"/>
              </a:ext>
            </a:extLst>
          </p:cNvPr>
          <p:cNvSpPr/>
          <p:nvPr userDrawn="1"/>
        </p:nvSpPr>
        <p:spPr>
          <a:xfrm>
            <a:off x="0" y="0"/>
            <a:ext cx="4533499" cy="6858000"/>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66C4221-021E-1949-B0F2-F602A9839922}"/>
              </a:ext>
            </a:extLst>
          </p:cNvPr>
          <p:cNvPicPr>
            <a:picLocks noChangeAspect="1"/>
          </p:cNvPicPr>
          <p:nvPr userDrawn="1"/>
        </p:nvPicPr>
        <p:blipFill>
          <a:blip r:embed="rId2"/>
          <a:stretch>
            <a:fillRect/>
          </a:stretch>
        </p:blipFill>
        <p:spPr>
          <a:xfrm>
            <a:off x="559593" y="1612127"/>
            <a:ext cx="3414312" cy="2954956"/>
          </a:xfrm>
          <a:prstGeom prst="rect">
            <a:avLst/>
          </a:prstGeom>
        </p:spPr>
      </p:pic>
    </p:spTree>
    <p:extLst>
      <p:ext uri="{BB962C8B-B14F-4D97-AF65-F5344CB8AC3E}">
        <p14:creationId xmlns:p14="http://schemas.microsoft.com/office/powerpoint/2010/main" val="83025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0B7F1A-EBAE-4F40-BD02-08218D75E529}"/>
              </a:ext>
            </a:extLst>
          </p:cNvPr>
          <p:cNvSpPr/>
          <p:nvPr userDrawn="1"/>
        </p:nvSpPr>
        <p:spPr>
          <a:xfrm>
            <a:off x="0" y="1386348"/>
            <a:ext cx="9144000" cy="5471651"/>
          </a:xfrm>
          <a:prstGeom prst="rect">
            <a:avLst/>
          </a:prstGeom>
          <a:solidFill>
            <a:srgbClr val="167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36">
            <a:extLst>
              <a:ext uri="{FF2B5EF4-FFF2-40B4-BE49-F238E27FC236}">
                <a16:creationId xmlns:a16="http://schemas.microsoft.com/office/drawing/2014/main" id="{A02CDED1-DB68-1146-887D-935C9F4B3847}"/>
              </a:ext>
            </a:extLst>
          </p:cNvPr>
          <p:cNvSpPr>
            <a:spLocks noGrp="1"/>
          </p:cNvSpPr>
          <p:nvPr>
            <p:ph type="pic" sz="quarter" idx="16" hasCustomPrompt="1"/>
          </p:nvPr>
        </p:nvSpPr>
        <p:spPr>
          <a:xfrm>
            <a:off x="6257326" y="4275820"/>
            <a:ext cx="2011801" cy="1998372"/>
          </a:xfrm>
          <a:prstGeom prst="ellipse">
            <a:avLst/>
          </a:prstGeom>
        </p:spPr>
        <p:txBody>
          <a:bodyPr>
            <a:normAutofit/>
          </a:bodyPr>
          <a:lstStyle>
            <a:lvl1pPr>
              <a:defRPr sz="2400"/>
            </a:lvl1pPr>
          </a:lstStyle>
          <a:p>
            <a:r>
              <a:rPr lang="en-US" dirty="0"/>
              <a:t>Picture</a:t>
            </a:r>
          </a:p>
        </p:txBody>
      </p:sp>
      <p:sp>
        <p:nvSpPr>
          <p:cNvPr id="9" name="Rectangle 8">
            <a:extLst>
              <a:ext uri="{FF2B5EF4-FFF2-40B4-BE49-F238E27FC236}">
                <a16:creationId xmlns:a16="http://schemas.microsoft.com/office/drawing/2014/main" id="{B8549121-7494-CF4E-B5F9-781EB45BA627}"/>
              </a:ext>
            </a:extLst>
          </p:cNvPr>
          <p:cNvSpPr/>
          <p:nvPr userDrawn="1"/>
        </p:nvSpPr>
        <p:spPr>
          <a:xfrm>
            <a:off x="3023310" y="1966308"/>
            <a:ext cx="1305629" cy="433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i="0" dirty="0">
                <a:solidFill>
                  <a:srgbClr val="FFD300"/>
                </a:solidFill>
                <a:latin typeface="Gotham Bold" pitchFamily="2" charset="77"/>
              </a:rPr>
              <a:t>“</a:t>
            </a:r>
            <a:endParaRPr lang="en-US" sz="10000" dirty="0">
              <a:solidFill>
                <a:srgbClr val="FFD300"/>
              </a:solidFill>
            </a:endParaRPr>
          </a:p>
        </p:txBody>
      </p:sp>
      <p:sp>
        <p:nvSpPr>
          <p:cNvPr id="15" name="Rectangle 14">
            <a:extLst>
              <a:ext uri="{FF2B5EF4-FFF2-40B4-BE49-F238E27FC236}">
                <a16:creationId xmlns:a16="http://schemas.microsoft.com/office/drawing/2014/main" id="{77595077-D61A-124B-B791-D30206C88CD3}"/>
              </a:ext>
            </a:extLst>
          </p:cNvPr>
          <p:cNvSpPr/>
          <p:nvPr userDrawn="1"/>
        </p:nvSpPr>
        <p:spPr>
          <a:xfrm>
            <a:off x="6926094" y="3522518"/>
            <a:ext cx="1305629" cy="433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i="0" dirty="0">
                <a:solidFill>
                  <a:srgbClr val="FFD300"/>
                </a:solidFill>
                <a:latin typeface="Gotham Bold" pitchFamily="2" charset="77"/>
              </a:rPr>
              <a:t>”</a:t>
            </a:r>
            <a:endParaRPr lang="en-US" sz="10000" dirty="0">
              <a:solidFill>
                <a:srgbClr val="FFD300"/>
              </a:solidFill>
            </a:endParaRPr>
          </a:p>
        </p:txBody>
      </p:sp>
      <p:sp>
        <p:nvSpPr>
          <p:cNvPr id="20" name="Rectangle 19">
            <a:extLst>
              <a:ext uri="{FF2B5EF4-FFF2-40B4-BE49-F238E27FC236}">
                <a16:creationId xmlns:a16="http://schemas.microsoft.com/office/drawing/2014/main" id="{0347F77D-5825-864F-A259-85F218B3B7B3}"/>
              </a:ext>
            </a:extLst>
          </p:cNvPr>
          <p:cNvSpPr/>
          <p:nvPr userDrawn="1"/>
        </p:nvSpPr>
        <p:spPr>
          <a:xfrm>
            <a:off x="1098310" y="4385741"/>
            <a:ext cx="1305629" cy="433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i="0" dirty="0">
                <a:solidFill>
                  <a:srgbClr val="FFD300"/>
                </a:solidFill>
                <a:latin typeface="Gotham Bold" pitchFamily="2" charset="77"/>
              </a:rPr>
              <a:t>“</a:t>
            </a:r>
            <a:endParaRPr lang="en-US" sz="10000" dirty="0">
              <a:solidFill>
                <a:srgbClr val="FFD300"/>
              </a:solidFill>
            </a:endParaRPr>
          </a:p>
        </p:txBody>
      </p:sp>
      <p:sp>
        <p:nvSpPr>
          <p:cNvPr id="21" name="Rectangle 20">
            <a:extLst>
              <a:ext uri="{FF2B5EF4-FFF2-40B4-BE49-F238E27FC236}">
                <a16:creationId xmlns:a16="http://schemas.microsoft.com/office/drawing/2014/main" id="{01952CF7-2F6A-1A47-A65A-6AD1C3A512A3}"/>
              </a:ext>
            </a:extLst>
          </p:cNvPr>
          <p:cNvSpPr/>
          <p:nvPr userDrawn="1"/>
        </p:nvSpPr>
        <p:spPr>
          <a:xfrm>
            <a:off x="4954212" y="5961552"/>
            <a:ext cx="1305629" cy="433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i="0" dirty="0">
                <a:solidFill>
                  <a:srgbClr val="FFD300"/>
                </a:solidFill>
                <a:latin typeface="Gotham Bold" pitchFamily="2" charset="77"/>
              </a:rPr>
              <a:t>”</a:t>
            </a:r>
            <a:endParaRPr lang="en-US" sz="10000" dirty="0">
              <a:solidFill>
                <a:srgbClr val="FFD300"/>
              </a:solidFill>
            </a:endParaRPr>
          </a:p>
        </p:txBody>
      </p:sp>
      <p:sp>
        <p:nvSpPr>
          <p:cNvPr id="24" name="Text Placeholder 23">
            <a:extLst>
              <a:ext uri="{FF2B5EF4-FFF2-40B4-BE49-F238E27FC236}">
                <a16:creationId xmlns:a16="http://schemas.microsoft.com/office/drawing/2014/main" id="{C2A50D11-0EB3-894A-9F51-70CBCBA2FAA4}"/>
              </a:ext>
            </a:extLst>
          </p:cNvPr>
          <p:cNvSpPr>
            <a:spLocks noGrp="1"/>
          </p:cNvSpPr>
          <p:nvPr>
            <p:ph type="body" sz="quarter" idx="10" hasCustomPrompt="1"/>
          </p:nvPr>
        </p:nvSpPr>
        <p:spPr>
          <a:xfrm>
            <a:off x="1914525" y="172089"/>
            <a:ext cx="5314950" cy="1062038"/>
          </a:xfrm>
        </p:spPr>
        <p:txBody>
          <a:bodyPr anchor="ctr">
            <a:normAutofit/>
          </a:bodyPr>
          <a:lstStyle>
            <a:lvl1pPr marL="0" indent="0" algn="ctr">
              <a:buNone/>
              <a:defRPr sz="3600" b="1" i="0">
                <a:latin typeface="Garamond" panose="02020404030301010803" pitchFamily="18" charset="0"/>
              </a:defRPr>
            </a:lvl1pPr>
          </a:lstStyle>
          <a:p>
            <a:pPr lvl="0"/>
            <a:r>
              <a:rPr lang="en-US" dirty="0"/>
              <a:t>Title of Slide</a:t>
            </a:r>
          </a:p>
        </p:txBody>
      </p:sp>
      <p:sp>
        <p:nvSpPr>
          <p:cNvPr id="28" name="Content Placeholder 27">
            <a:extLst>
              <a:ext uri="{FF2B5EF4-FFF2-40B4-BE49-F238E27FC236}">
                <a16:creationId xmlns:a16="http://schemas.microsoft.com/office/drawing/2014/main" id="{A0406B06-BDBC-3448-91CB-2185B867B398}"/>
              </a:ext>
            </a:extLst>
          </p:cNvPr>
          <p:cNvSpPr>
            <a:spLocks noGrp="1"/>
          </p:cNvSpPr>
          <p:nvPr>
            <p:ph sz="quarter" idx="11" hasCustomPrompt="1"/>
          </p:nvPr>
        </p:nvSpPr>
        <p:spPr>
          <a:xfrm>
            <a:off x="3412407" y="2163096"/>
            <a:ext cx="4522788" cy="1133537"/>
          </a:xfrm>
        </p:spPr>
        <p:txBody>
          <a:bodyPr anchor="ctr">
            <a:normAutofit/>
          </a:bodyPr>
          <a:lstStyle>
            <a:lvl1pPr marL="0" indent="0" algn="ctr">
              <a:buNone/>
              <a:defRPr sz="1800" b="1" i="0">
                <a:solidFill>
                  <a:schemeClr val="bg1"/>
                </a:solidFill>
                <a:latin typeface="Garamond" panose="02020404030301010803" pitchFamily="18" charset="0"/>
              </a:defRPr>
            </a:lvl1pPr>
          </a:lstStyle>
          <a:p>
            <a:pPr lvl="0"/>
            <a:r>
              <a:rPr lang="en-US" dirty="0"/>
              <a:t>Use this area for callout quotes r to place emphasis on important notes. You can fill the entire area between the yellow quotes.</a:t>
            </a:r>
          </a:p>
        </p:txBody>
      </p:sp>
      <p:sp>
        <p:nvSpPr>
          <p:cNvPr id="30" name="Content Placeholder 27">
            <a:extLst>
              <a:ext uri="{FF2B5EF4-FFF2-40B4-BE49-F238E27FC236}">
                <a16:creationId xmlns:a16="http://schemas.microsoft.com/office/drawing/2014/main" id="{7A61B3DF-5868-4F46-A1B2-51A93D95F9ED}"/>
              </a:ext>
            </a:extLst>
          </p:cNvPr>
          <p:cNvSpPr>
            <a:spLocks noGrp="1"/>
          </p:cNvSpPr>
          <p:nvPr>
            <p:ph sz="quarter" idx="12" hasCustomPrompt="1"/>
          </p:nvPr>
        </p:nvSpPr>
        <p:spPr>
          <a:xfrm>
            <a:off x="1475452" y="4581832"/>
            <a:ext cx="4522788" cy="1133537"/>
          </a:xfrm>
        </p:spPr>
        <p:txBody>
          <a:bodyPr anchor="ctr">
            <a:normAutofit/>
          </a:bodyPr>
          <a:lstStyle>
            <a:lvl1pPr marL="0" indent="0" algn="ctr">
              <a:buNone/>
              <a:defRPr sz="1800" b="1" i="0">
                <a:solidFill>
                  <a:schemeClr val="bg1"/>
                </a:solidFill>
                <a:latin typeface="Garamond" panose="02020404030301010803" pitchFamily="18" charset="0"/>
              </a:defRPr>
            </a:lvl1pPr>
          </a:lstStyle>
          <a:p>
            <a:pPr lvl="0"/>
            <a:r>
              <a:rPr lang="en-US" dirty="0"/>
              <a:t>Use this area for callout quotes r to place emphasis on important notes. You can fill the entire area between the yellow quotes.</a:t>
            </a:r>
          </a:p>
        </p:txBody>
      </p:sp>
      <p:sp>
        <p:nvSpPr>
          <p:cNvPr id="34" name="Content Placeholder 33">
            <a:extLst>
              <a:ext uri="{FF2B5EF4-FFF2-40B4-BE49-F238E27FC236}">
                <a16:creationId xmlns:a16="http://schemas.microsoft.com/office/drawing/2014/main" id="{3854C070-0422-904F-8F2E-BBD0B82E9172}"/>
              </a:ext>
            </a:extLst>
          </p:cNvPr>
          <p:cNvSpPr>
            <a:spLocks noGrp="1"/>
          </p:cNvSpPr>
          <p:nvPr>
            <p:ph sz="quarter" idx="13" hasCustomPrompt="1"/>
          </p:nvPr>
        </p:nvSpPr>
        <p:spPr>
          <a:xfrm>
            <a:off x="3578940" y="3296828"/>
            <a:ext cx="3347153" cy="537752"/>
          </a:xfrm>
        </p:spPr>
        <p:txBody>
          <a:bodyPr>
            <a:normAutofit/>
          </a:bodyPr>
          <a:lstStyle>
            <a:lvl1pPr marL="0" indent="0">
              <a:buNone/>
              <a:defRPr sz="1400" b="0" i="0">
                <a:solidFill>
                  <a:schemeClr val="bg1"/>
                </a:solidFill>
                <a:latin typeface="Garamond" panose="02020404030301010803" pitchFamily="18" charset="0"/>
              </a:defRPr>
            </a:lvl1pPr>
          </a:lstStyle>
          <a:p>
            <a:pPr lvl="0"/>
            <a:r>
              <a:rPr lang="en-US" b="0" i="0" dirty="0">
                <a:latin typeface="Garamond" panose="02020404030301010803" pitchFamily="18" charset="0"/>
              </a:rPr>
              <a:t>Name of Person, Title of Person</a:t>
            </a:r>
            <a:endParaRPr lang="en-US" dirty="0"/>
          </a:p>
        </p:txBody>
      </p:sp>
      <p:sp>
        <p:nvSpPr>
          <p:cNvPr id="35" name="Content Placeholder 33">
            <a:extLst>
              <a:ext uri="{FF2B5EF4-FFF2-40B4-BE49-F238E27FC236}">
                <a16:creationId xmlns:a16="http://schemas.microsoft.com/office/drawing/2014/main" id="{F00B44D5-81C3-D844-9768-EAE50D8B099B}"/>
              </a:ext>
            </a:extLst>
          </p:cNvPr>
          <p:cNvSpPr>
            <a:spLocks noGrp="1"/>
          </p:cNvSpPr>
          <p:nvPr>
            <p:ph sz="quarter" idx="14" hasCustomPrompt="1"/>
          </p:nvPr>
        </p:nvSpPr>
        <p:spPr>
          <a:xfrm>
            <a:off x="1607059" y="5735228"/>
            <a:ext cx="3347153" cy="537752"/>
          </a:xfrm>
        </p:spPr>
        <p:txBody>
          <a:bodyPr>
            <a:normAutofit/>
          </a:bodyPr>
          <a:lstStyle>
            <a:lvl1pPr marL="0" indent="0">
              <a:buNone/>
              <a:defRPr sz="1400" b="0" i="0">
                <a:solidFill>
                  <a:schemeClr val="bg1"/>
                </a:solidFill>
                <a:latin typeface="Garamond" panose="02020404030301010803" pitchFamily="18" charset="0"/>
              </a:defRPr>
            </a:lvl1pPr>
          </a:lstStyle>
          <a:p>
            <a:pPr lvl="0"/>
            <a:r>
              <a:rPr lang="en-US" b="0" i="0" dirty="0">
                <a:latin typeface="Garamond" panose="02020404030301010803" pitchFamily="18" charset="0"/>
              </a:rPr>
              <a:t>Name of Person, Title of Person</a:t>
            </a:r>
            <a:endParaRPr lang="en-US" dirty="0"/>
          </a:p>
        </p:txBody>
      </p:sp>
      <p:sp>
        <p:nvSpPr>
          <p:cNvPr id="37" name="Picture Placeholder 36">
            <a:extLst>
              <a:ext uri="{FF2B5EF4-FFF2-40B4-BE49-F238E27FC236}">
                <a16:creationId xmlns:a16="http://schemas.microsoft.com/office/drawing/2014/main" id="{F029DB6D-907A-8544-8E3B-EDA1DF9B2D3B}"/>
              </a:ext>
            </a:extLst>
          </p:cNvPr>
          <p:cNvSpPr>
            <a:spLocks noGrp="1"/>
          </p:cNvSpPr>
          <p:nvPr>
            <p:ph type="pic" sz="quarter" idx="15" hasCustomPrompt="1"/>
          </p:nvPr>
        </p:nvSpPr>
        <p:spPr>
          <a:xfrm>
            <a:off x="928242" y="1876749"/>
            <a:ext cx="2011801" cy="1998372"/>
          </a:xfrm>
          <a:prstGeom prst="ellipse">
            <a:avLst/>
          </a:prstGeom>
        </p:spPr>
        <p:txBody>
          <a:bodyPr>
            <a:normAutofit/>
          </a:bodyPr>
          <a:lstStyle>
            <a:lvl1pPr>
              <a:defRPr sz="2400"/>
            </a:lvl1pPr>
          </a:lstStyle>
          <a:p>
            <a:r>
              <a:rPr lang="en-US" dirty="0"/>
              <a:t>Picture</a:t>
            </a:r>
          </a:p>
        </p:txBody>
      </p:sp>
      <p:pic>
        <p:nvPicPr>
          <p:cNvPr id="42" name="Picture 41">
            <a:extLst>
              <a:ext uri="{FF2B5EF4-FFF2-40B4-BE49-F238E27FC236}">
                <a16:creationId xmlns:a16="http://schemas.microsoft.com/office/drawing/2014/main" id="{E54D8AA9-3533-5340-B37A-54C26B09C350}"/>
              </a:ext>
            </a:extLst>
          </p:cNvPr>
          <p:cNvPicPr>
            <a:picLocks noChangeAspect="1"/>
          </p:cNvPicPr>
          <p:nvPr userDrawn="1"/>
        </p:nvPicPr>
        <p:blipFill>
          <a:blip r:embed="rId2"/>
          <a:stretch>
            <a:fillRect/>
          </a:stretch>
        </p:blipFill>
        <p:spPr>
          <a:xfrm>
            <a:off x="343678" y="147508"/>
            <a:ext cx="1268812" cy="968501"/>
          </a:xfrm>
          <a:prstGeom prst="rect">
            <a:avLst/>
          </a:prstGeom>
        </p:spPr>
      </p:pic>
    </p:spTree>
    <p:extLst>
      <p:ext uri="{BB962C8B-B14F-4D97-AF65-F5344CB8AC3E}">
        <p14:creationId xmlns:p14="http://schemas.microsoft.com/office/powerpoint/2010/main" val="34719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C2A50D11-0EB3-894A-9F51-70CBCBA2FAA4}"/>
              </a:ext>
            </a:extLst>
          </p:cNvPr>
          <p:cNvSpPr>
            <a:spLocks noGrp="1"/>
          </p:cNvSpPr>
          <p:nvPr>
            <p:ph type="body" sz="quarter" idx="10" hasCustomPrompt="1"/>
          </p:nvPr>
        </p:nvSpPr>
        <p:spPr>
          <a:xfrm>
            <a:off x="1914525" y="172089"/>
            <a:ext cx="5314950" cy="1062038"/>
          </a:xfrm>
        </p:spPr>
        <p:txBody>
          <a:bodyPr anchor="ctr">
            <a:normAutofit/>
          </a:bodyPr>
          <a:lstStyle>
            <a:lvl1pPr marL="0" indent="0" algn="ctr">
              <a:buNone/>
              <a:defRPr sz="3600" b="1" i="0">
                <a:latin typeface="Garamond" panose="02020404030301010803" pitchFamily="18" charset="0"/>
              </a:defRPr>
            </a:lvl1pPr>
          </a:lstStyle>
          <a:p>
            <a:pPr lvl="0"/>
            <a:r>
              <a:rPr lang="en-US" dirty="0"/>
              <a:t>Title of Slide</a:t>
            </a:r>
          </a:p>
        </p:txBody>
      </p:sp>
      <p:pic>
        <p:nvPicPr>
          <p:cNvPr id="42" name="Picture 41">
            <a:extLst>
              <a:ext uri="{FF2B5EF4-FFF2-40B4-BE49-F238E27FC236}">
                <a16:creationId xmlns:a16="http://schemas.microsoft.com/office/drawing/2014/main" id="{E54D8AA9-3533-5340-B37A-54C26B09C350}"/>
              </a:ext>
            </a:extLst>
          </p:cNvPr>
          <p:cNvPicPr>
            <a:picLocks noChangeAspect="1"/>
          </p:cNvPicPr>
          <p:nvPr userDrawn="1"/>
        </p:nvPicPr>
        <p:blipFill>
          <a:blip r:embed="rId2"/>
          <a:stretch>
            <a:fillRect/>
          </a:stretch>
        </p:blipFill>
        <p:spPr>
          <a:xfrm>
            <a:off x="343678" y="147508"/>
            <a:ext cx="1268812" cy="968501"/>
          </a:xfrm>
          <a:prstGeom prst="rect">
            <a:avLst/>
          </a:prstGeom>
        </p:spPr>
      </p:pic>
      <p:sp>
        <p:nvSpPr>
          <p:cNvPr id="16" name="Rectangle 15">
            <a:extLst>
              <a:ext uri="{FF2B5EF4-FFF2-40B4-BE49-F238E27FC236}">
                <a16:creationId xmlns:a16="http://schemas.microsoft.com/office/drawing/2014/main" id="{EDD910EB-FD57-5D49-8568-8AF9EB1385F5}"/>
              </a:ext>
            </a:extLst>
          </p:cNvPr>
          <p:cNvSpPr/>
          <p:nvPr userDrawn="1"/>
        </p:nvSpPr>
        <p:spPr>
          <a:xfrm>
            <a:off x="8239756" y="6347134"/>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7" name="Date Placeholder 2">
            <a:extLst>
              <a:ext uri="{FF2B5EF4-FFF2-40B4-BE49-F238E27FC236}">
                <a16:creationId xmlns:a16="http://schemas.microsoft.com/office/drawing/2014/main" id="{F9E6ECB1-36D7-264D-9113-9AC5BAD2A10C}"/>
              </a:ext>
            </a:extLst>
          </p:cNvPr>
          <p:cNvSpPr>
            <a:spLocks noGrp="1"/>
          </p:cNvSpPr>
          <p:nvPr>
            <p:ph type="dt" sz="half" idx="11"/>
          </p:nvPr>
        </p:nvSpPr>
        <p:spPr>
          <a:xfrm>
            <a:off x="5093160" y="6229623"/>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B433B3DC-B88E-4B48-BB0C-7F0AE8C8374D}" type="datetime4">
              <a:rPr lang="en-US" smtClean="0"/>
              <a:t>February 11, 2020</a:t>
            </a:fld>
            <a:endParaRPr lang="en-US" dirty="0"/>
          </a:p>
        </p:txBody>
      </p:sp>
      <p:sp>
        <p:nvSpPr>
          <p:cNvPr id="18" name="Slide Number Placeholder 4">
            <a:extLst>
              <a:ext uri="{FF2B5EF4-FFF2-40B4-BE49-F238E27FC236}">
                <a16:creationId xmlns:a16="http://schemas.microsoft.com/office/drawing/2014/main" id="{B95E2572-03BC-D245-8368-C1822DB2B505}"/>
              </a:ext>
            </a:extLst>
          </p:cNvPr>
          <p:cNvSpPr>
            <a:spLocks noGrp="1"/>
          </p:cNvSpPr>
          <p:nvPr>
            <p:ph type="sldNum" sz="quarter" idx="12"/>
          </p:nvPr>
        </p:nvSpPr>
        <p:spPr>
          <a:xfrm>
            <a:off x="8155243" y="6269011"/>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9" name="Group 18">
            <a:extLst>
              <a:ext uri="{FF2B5EF4-FFF2-40B4-BE49-F238E27FC236}">
                <a16:creationId xmlns:a16="http://schemas.microsoft.com/office/drawing/2014/main" id="{30A4D964-1CAD-7649-947D-9AC9A7F34F04}"/>
              </a:ext>
            </a:extLst>
          </p:cNvPr>
          <p:cNvGrpSpPr/>
          <p:nvPr userDrawn="1"/>
        </p:nvGrpSpPr>
        <p:grpSpPr>
          <a:xfrm>
            <a:off x="8488898" y="6347135"/>
            <a:ext cx="161897" cy="161897"/>
            <a:chOff x="894969" y="6144714"/>
            <a:chExt cx="161897" cy="161897"/>
          </a:xfrm>
        </p:grpSpPr>
        <p:sp>
          <p:nvSpPr>
            <p:cNvPr id="22" name="Rectangle 21">
              <a:extLst>
                <a:ext uri="{FF2B5EF4-FFF2-40B4-BE49-F238E27FC236}">
                  <a16:creationId xmlns:a16="http://schemas.microsoft.com/office/drawing/2014/main" id="{59D21375-364B-174E-B9DA-CB8A061EE2DD}"/>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Half Frame 22">
              <a:extLst>
                <a:ext uri="{FF2B5EF4-FFF2-40B4-BE49-F238E27FC236}">
                  <a16:creationId xmlns:a16="http://schemas.microsoft.com/office/drawing/2014/main" id="{4526D48E-09CC-FC4C-9928-02198669D7FA}"/>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25" name="Group 24">
            <a:extLst>
              <a:ext uri="{FF2B5EF4-FFF2-40B4-BE49-F238E27FC236}">
                <a16:creationId xmlns:a16="http://schemas.microsoft.com/office/drawing/2014/main" id="{80F93DB0-551E-DB4B-A7CB-61C62323220C}"/>
              </a:ext>
            </a:extLst>
          </p:cNvPr>
          <p:cNvGrpSpPr/>
          <p:nvPr userDrawn="1"/>
        </p:nvGrpSpPr>
        <p:grpSpPr>
          <a:xfrm flipH="1">
            <a:off x="8056224" y="6347134"/>
            <a:ext cx="161897" cy="164592"/>
            <a:chOff x="107569" y="6144714"/>
            <a:chExt cx="161897" cy="161897"/>
          </a:xfrm>
        </p:grpSpPr>
        <p:sp>
          <p:nvSpPr>
            <p:cNvPr id="26" name="Rectangle 25">
              <a:extLst>
                <a:ext uri="{FF2B5EF4-FFF2-40B4-BE49-F238E27FC236}">
                  <a16:creationId xmlns:a16="http://schemas.microsoft.com/office/drawing/2014/main" id="{5B130034-47B4-BA41-8C56-66D9F5176FEB}"/>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7" name="Half Frame 26">
              <a:extLst>
                <a:ext uri="{FF2B5EF4-FFF2-40B4-BE49-F238E27FC236}">
                  <a16:creationId xmlns:a16="http://schemas.microsoft.com/office/drawing/2014/main" id="{93D12C80-84A2-2647-BFD4-946347EC3BA0}"/>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Tree>
    <p:extLst>
      <p:ext uri="{BB962C8B-B14F-4D97-AF65-F5344CB8AC3E}">
        <p14:creationId xmlns:p14="http://schemas.microsoft.com/office/powerpoint/2010/main" val="105518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CCFB7A9-9E01-744E-81F6-3FEB23A5EF6C}"/>
              </a:ext>
            </a:extLst>
          </p:cNvPr>
          <p:cNvPicPr>
            <a:picLocks noChangeAspect="1"/>
          </p:cNvPicPr>
          <p:nvPr userDrawn="1"/>
        </p:nvPicPr>
        <p:blipFill>
          <a:blip r:embed="rId2"/>
          <a:stretch>
            <a:fillRect/>
          </a:stretch>
        </p:blipFill>
        <p:spPr>
          <a:xfrm>
            <a:off x="7722691" y="5867354"/>
            <a:ext cx="1062335" cy="810894"/>
          </a:xfrm>
          <a:prstGeom prst="rect">
            <a:avLst/>
          </a:prstGeom>
        </p:spPr>
      </p:pic>
      <p:sp>
        <p:nvSpPr>
          <p:cNvPr id="19" name="Rectangle 18">
            <a:extLst>
              <a:ext uri="{FF2B5EF4-FFF2-40B4-BE49-F238E27FC236}">
                <a16:creationId xmlns:a16="http://schemas.microsoft.com/office/drawing/2014/main" id="{E97BC487-5C1E-6548-9BB7-8FCCCE015CD9}"/>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0" name="Date Placeholder 2">
            <a:extLst>
              <a:ext uri="{FF2B5EF4-FFF2-40B4-BE49-F238E27FC236}">
                <a16:creationId xmlns:a16="http://schemas.microsoft.com/office/drawing/2014/main" id="{86520BC7-098A-9C40-9F1B-8ABA5A0CB4C0}"/>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B433B3DC-B88E-4B48-BB0C-7F0AE8C8374D}" type="datetime4">
              <a:rPr lang="en-US" smtClean="0"/>
              <a:t>February 11, 2020</a:t>
            </a:fld>
            <a:endParaRPr lang="en-US" dirty="0"/>
          </a:p>
        </p:txBody>
      </p:sp>
      <p:sp>
        <p:nvSpPr>
          <p:cNvPr id="21" name="Slide Number Placeholder 4">
            <a:extLst>
              <a:ext uri="{FF2B5EF4-FFF2-40B4-BE49-F238E27FC236}">
                <a16:creationId xmlns:a16="http://schemas.microsoft.com/office/drawing/2014/main" id="{6481D8E9-BCF1-E44A-84DE-0D43D8146C31}"/>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22" name="Group 21">
            <a:extLst>
              <a:ext uri="{FF2B5EF4-FFF2-40B4-BE49-F238E27FC236}">
                <a16:creationId xmlns:a16="http://schemas.microsoft.com/office/drawing/2014/main" id="{2DCED941-74F3-0746-A679-0B04AD3CF68E}"/>
              </a:ext>
            </a:extLst>
          </p:cNvPr>
          <p:cNvGrpSpPr/>
          <p:nvPr userDrawn="1"/>
        </p:nvGrpSpPr>
        <p:grpSpPr>
          <a:xfrm>
            <a:off x="7150986" y="6231632"/>
            <a:ext cx="161897" cy="161897"/>
            <a:chOff x="894969" y="6144714"/>
            <a:chExt cx="161897" cy="161897"/>
          </a:xfrm>
        </p:grpSpPr>
        <p:sp>
          <p:nvSpPr>
            <p:cNvPr id="23" name="Rectangle 22">
              <a:extLst>
                <a:ext uri="{FF2B5EF4-FFF2-40B4-BE49-F238E27FC236}">
                  <a16:creationId xmlns:a16="http://schemas.microsoft.com/office/drawing/2014/main" id="{5928DFB4-4C23-2640-87FA-17B3679AD301}"/>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4" name="Half Frame 23">
              <a:extLst>
                <a:ext uri="{FF2B5EF4-FFF2-40B4-BE49-F238E27FC236}">
                  <a16:creationId xmlns:a16="http://schemas.microsoft.com/office/drawing/2014/main" id="{9C9F8D03-ECFF-D948-8C66-5CA4E83C9B12}"/>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25" name="Group 24">
            <a:extLst>
              <a:ext uri="{FF2B5EF4-FFF2-40B4-BE49-F238E27FC236}">
                <a16:creationId xmlns:a16="http://schemas.microsoft.com/office/drawing/2014/main" id="{3F37B88B-C8C8-3D41-A50F-2DA4B761E445}"/>
              </a:ext>
            </a:extLst>
          </p:cNvPr>
          <p:cNvGrpSpPr/>
          <p:nvPr userDrawn="1"/>
        </p:nvGrpSpPr>
        <p:grpSpPr>
          <a:xfrm flipH="1">
            <a:off x="6718312" y="6231631"/>
            <a:ext cx="161897" cy="164592"/>
            <a:chOff x="107569" y="6144714"/>
            <a:chExt cx="161897" cy="161897"/>
          </a:xfrm>
        </p:grpSpPr>
        <p:sp>
          <p:nvSpPr>
            <p:cNvPr id="26" name="Rectangle 25">
              <a:extLst>
                <a:ext uri="{FF2B5EF4-FFF2-40B4-BE49-F238E27FC236}">
                  <a16:creationId xmlns:a16="http://schemas.microsoft.com/office/drawing/2014/main" id="{DFB580FD-E4CC-AE40-8045-6BCD0EA54BED}"/>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7" name="Half Frame 26">
              <a:extLst>
                <a:ext uri="{FF2B5EF4-FFF2-40B4-BE49-F238E27FC236}">
                  <a16:creationId xmlns:a16="http://schemas.microsoft.com/office/drawing/2014/main" id="{6395C8DF-6D73-3D48-82EC-1E0A5C908F1A}"/>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9" name="Title 1">
            <a:extLst>
              <a:ext uri="{FF2B5EF4-FFF2-40B4-BE49-F238E27FC236}">
                <a16:creationId xmlns:a16="http://schemas.microsoft.com/office/drawing/2014/main" id="{DAE71FAA-2F3A-2E47-8589-008BEA5E82DE}"/>
              </a:ext>
            </a:extLst>
          </p:cNvPr>
          <p:cNvSpPr>
            <a:spLocks noGrp="1"/>
          </p:cNvSpPr>
          <p:nvPr>
            <p:ph type="title"/>
          </p:nvPr>
        </p:nvSpPr>
        <p:spPr>
          <a:xfrm>
            <a:off x="628650" y="365126"/>
            <a:ext cx="7886700" cy="964053"/>
          </a:xfrm>
        </p:spPr>
        <p:txBody>
          <a:bodyPr/>
          <a:lstStyle>
            <a:lvl1pPr>
              <a:defRPr b="1" i="0">
                <a:latin typeface="Garamond" panose="02020404030301010803" pitchFamily="18" charset="0"/>
              </a:defRPr>
            </a:lvl1pPr>
          </a:lstStyle>
          <a:p>
            <a:r>
              <a:rPr lang="en-US" dirty="0"/>
              <a:t>Click to edit Master title style</a:t>
            </a:r>
          </a:p>
        </p:txBody>
      </p:sp>
      <p:sp>
        <p:nvSpPr>
          <p:cNvPr id="31" name="Text Placeholder 30">
            <a:extLst>
              <a:ext uri="{FF2B5EF4-FFF2-40B4-BE49-F238E27FC236}">
                <a16:creationId xmlns:a16="http://schemas.microsoft.com/office/drawing/2014/main" id="{AA3013FC-B4A8-BF4C-896F-FBDBA20A6F24}"/>
              </a:ext>
            </a:extLst>
          </p:cNvPr>
          <p:cNvSpPr>
            <a:spLocks noGrp="1"/>
          </p:cNvSpPr>
          <p:nvPr>
            <p:ph type="body" sz="quarter" idx="13"/>
          </p:nvPr>
        </p:nvSpPr>
        <p:spPr>
          <a:xfrm>
            <a:off x="628650" y="1508125"/>
            <a:ext cx="7886700" cy="3506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99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81EA7B-4AEA-E845-AABE-879D82DA16EE}"/>
              </a:ext>
            </a:extLst>
          </p:cNvPr>
          <p:cNvSpPr>
            <a:spLocks noGrp="1"/>
          </p:cNvSpPr>
          <p:nvPr>
            <p:ph type="title" hasCustomPrompt="1"/>
          </p:nvPr>
        </p:nvSpPr>
        <p:spPr>
          <a:xfrm>
            <a:off x="1117600" y="711196"/>
            <a:ext cx="6908800" cy="841905"/>
          </a:xfrm>
        </p:spPr>
        <p:txBody>
          <a:bodyPr>
            <a:normAutofit/>
          </a:bodyPr>
          <a:lstStyle>
            <a:lvl1pPr algn="l">
              <a:defRPr sz="3000" b="1" i="0">
                <a:solidFill>
                  <a:srgbClr val="003E7E"/>
                </a:solidFill>
                <a:latin typeface="Garamond" panose="02020404030301010803" pitchFamily="18" charset="0"/>
              </a:defRPr>
            </a:lvl1pPr>
          </a:lstStyle>
          <a:p>
            <a:r>
              <a:rPr lang="en-US" dirty="0"/>
              <a:t>Heading 1 Area</a:t>
            </a:r>
          </a:p>
        </p:txBody>
      </p:sp>
      <p:sp>
        <p:nvSpPr>
          <p:cNvPr id="7" name="Text Placeholder 9">
            <a:extLst>
              <a:ext uri="{FF2B5EF4-FFF2-40B4-BE49-F238E27FC236}">
                <a16:creationId xmlns:a16="http://schemas.microsoft.com/office/drawing/2014/main" id="{3BEBF748-F829-BB4D-A70C-E0A0F1DBC7DF}"/>
              </a:ext>
            </a:extLst>
          </p:cNvPr>
          <p:cNvSpPr>
            <a:spLocks noGrp="1"/>
          </p:cNvSpPr>
          <p:nvPr>
            <p:ph type="body" sz="quarter" idx="12" hasCustomPrompt="1"/>
          </p:nvPr>
        </p:nvSpPr>
        <p:spPr>
          <a:xfrm>
            <a:off x="1117601" y="1998663"/>
            <a:ext cx="6908799" cy="449897"/>
          </a:xfrm>
        </p:spPr>
        <p:txBody>
          <a:bodyPr>
            <a:normAutofit/>
          </a:bodyPr>
          <a:lstStyle>
            <a:lvl1pPr marL="0" indent="0">
              <a:buNone/>
              <a:defRPr sz="2000" b="1" i="0" baseline="0">
                <a:solidFill>
                  <a:srgbClr val="003E7E"/>
                </a:solidFill>
                <a:latin typeface="Garamond" panose="02020404030301010803" pitchFamily="18" charset="0"/>
              </a:defRPr>
            </a:lvl1pPr>
          </a:lstStyle>
          <a:p>
            <a:pPr lvl="0"/>
            <a:r>
              <a:rPr lang="en-US" dirty="0"/>
              <a:t>Heading 2 Area</a:t>
            </a:r>
          </a:p>
        </p:txBody>
      </p:sp>
      <p:sp>
        <p:nvSpPr>
          <p:cNvPr id="8" name="Text Placeholder 4">
            <a:extLst>
              <a:ext uri="{FF2B5EF4-FFF2-40B4-BE49-F238E27FC236}">
                <a16:creationId xmlns:a16="http://schemas.microsoft.com/office/drawing/2014/main" id="{7F4A8C13-DD98-BB44-AE08-BF1AD63041FC}"/>
              </a:ext>
            </a:extLst>
          </p:cNvPr>
          <p:cNvSpPr>
            <a:spLocks noGrp="1"/>
          </p:cNvSpPr>
          <p:nvPr>
            <p:ph type="body" sz="quarter" idx="15" hasCustomPrompt="1"/>
          </p:nvPr>
        </p:nvSpPr>
        <p:spPr>
          <a:xfrm>
            <a:off x="1117600" y="2448561"/>
            <a:ext cx="6908800" cy="508000"/>
          </a:xfrm>
        </p:spPr>
        <p:txBody>
          <a:bodyPr>
            <a:noAutofit/>
          </a:bodyPr>
          <a:lstStyle>
            <a:lvl1pPr marL="0" indent="0">
              <a:lnSpc>
                <a:spcPct val="80000"/>
              </a:lnSpc>
              <a:buNone/>
              <a:defRPr sz="1400" b="0" i="0" baseline="0">
                <a:solidFill>
                  <a:srgbClr val="1675B9"/>
                </a:solidFill>
                <a:latin typeface="Expressway" panose="02000506030000020004" pitchFamily="2" charset="77"/>
              </a:defRPr>
            </a:lvl1pPr>
          </a:lstStyle>
          <a:p>
            <a:pPr lvl="0"/>
            <a:r>
              <a:rPr lang="en-US" dirty="0"/>
              <a:t>Heading 3 Area</a:t>
            </a:r>
          </a:p>
        </p:txBody>
      </p:sp>
      <p:sp>
        <p:nvSpPr>
          <p:cNvPr id="9" name="Text Placeholder 14">
            <a:extLst>
              <a:ext uri="{FF2B5EF4-FFF2-40B4-BE49-F238E27FC236}">
                <a16:creationId xmlns:a16="http://schemas.microsoft.com/office/drawing/2014/main" id="{95A1D2F7-9E50-1445-AE3D-D36AA2DA0908}"/>
              </a:ext>
            </a:extLst>
          </p:cNvPr>
          <p:cNvSpPr>
            <a:spLocks noGrp="1"/>
          </p:cNvSpPr>
          <p:nvPr>
            <p:ph type="body" sz="quarter" idx="16"/>
          </p:nvPr>
        </p:nvSpPr>
        <p:spPr>
          <a:xfrm>
            <a:off x="1117600" y="3082925"/>
            <a:ext cx="6908800" cy="2389188"/>
          </a:xfrm>
        </p:spPr>
        <p:txBody>
          <a:bodyPr>
            <a:noAutofit/>
          </a:bodyPr>
          <a:lstStyle>
            <a:lvl1pPr marL="0" indent="0">
              <a:buFont typeface="Arial"/>
              <a:buNone/>
              <a:defRPr sz="1400" b="0" i="0">
                <a:solidFill>
                  <a:srgbClr val="000000"/>
                </a:solidFill>
                <a:latin typeface="Expressway Book" panose="02000506030000020004" pitchFamily="2" charset="77"/>
              </a:defRPr>
            </a:lvl1pPr>
            <a:lvl2pPr marL="742950" indent="-285750">
              <a:buFont typeface="Arial"/>
              <a:buChar char="•"/>
              <a:defRPr sz="1200" b="0" i="0">
                <a:solidFill>
                  <a:srgbClr val="000000"/>
                </a:solidFill>
                <a:latin typeface="Expressway Book" panose="02000506030000020004" pitchFamily="2" charset="77"/>
              </a:defRPr>
            </a:lvl2pPr>
            <a:lvl3pPr marL="1143000" indent="-228600">
              <a:buFont typeface="Arial"/>
              <a:buChar char="•"/>
              <a:defRPr sz="1100" b="0" i="0">
                <a:solidFill>
                  <a:srgbClr val="000000"/>
                </a:solidFill>
                <a:latin typeface="Expressway Book" panose="02000506030000020004" pitchFamily="2" charset="77"/>
              </a:defRPr>
            </a:lvl3pPr>
            <a:lvl4pPr marL="1600200" indent="-228600">
              <a:buFont typeface="Arial"/>
              <a:buChar char="•"/>
              <a:defRPr sz="1050" b="0" i="0">
                <a:solidFill>
                  <a:srgbClr val="000000"/>
                </a:solidFill>
                <a:latin typeface="Expressway Book" panose="02000506030000020004" pitchFamily="2" charset="77"/>
              </a:defRPr>
            </a:lvl4pPr>
            <a:lvl5pPr marL="1828800" indent="0">
              <a:buFont typeface="Arial"/>
              <a:buNone/>
              <a:defRPr sz="1050" b="0" i="0">
                <a:solidFill>
                  <a:srgbClr val="000000"/>
                </a:solidFill>
                <a:latin typeface="Expressway Book"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55262416-DA7A-1F4E-85F9-48753C8D3C06}"/>
              </a:ext>
            </a:extLst>
          </p:cNvPr>
          <p:cNvPicPr>
            <a:picLocks noChangeAspect="1"/>
          </p:cNvPicPr>
          <p:nvPr userDrawn="1"/>
        </p:nvPicPr>
        <p:blipFill>
          <a:blip r:embed="rId2"/>
          <a:stretch>
            <a:fillRect/>
          </a:stretch>
        </p:blipFill>
        <p:spPr>
          <a:xfrm>
            <a:off x="7722691" y="5867354"/>
            <a:ext cx="1062335" cy="810894"/>
          </a:xfrm>
          <a:prstGeom prst="rect">
            <a:avLst/>
          </a:prstGeom>
        </p:spPr>
      </p:pic>
      <p:sp>
        <p:nvSpPr>
          <p:cNvPr id="13" name="Rectangle 12">
            <a:extLst>
              <a:ext uri="{FF2B5EF4-FFF2-40B4-BE49-F238E27FC236}">
                <a16:creationId xmlns:a16="http://schemas.microsoft.com/office/drawing/2014/main" id="{39385375-540E-A545-9D46-05AD35E5E718}"/>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4" name="Date Placeholder 2">
            <a:extLst>
              <a:ext uri="{FF2B5EF4-FFF2-40B4-BE49-F238E27FC236}">
                <a16:creationId xmlns:a16="http://schemas.microsoft.com/office/drawing/2014/main" id="{80E64D45-5C02-CA4C-A4E3-EBDC36D51B3D}"/>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770E279E-EC38-A342-9CC0-30CF99C5D702}" type="datetime4">
              <a:rPr lang="en-US" smtClean="0"/>
              <a:t>February 11, 2020</a:t>
            </a:fld>
            <a:endParaRPr lang="en-US" dirty="0"/>
          </a:p>
        </p:txBody>
      </p:sp>
      <p:sp>
        <p:nvSpPr>
          <p:cNvPr id="15" name="Slide Number Placeholder 4">
            <a:extLst>
              <a:ext uri="{FF2B5EF4-FFF2-40B4-BE49-F238E27FC236}">
                <a16:creationId xmlns:a16="http://schemas.microsoft.com/office/drawing/2014/main" id="{8E14E332-1A55-BE48-BA05-6EF3343FEB83}"/>
              </a:ext>
            </a:extLst>
          </p:cNvPr>
          <p:cNvSpPr>
            <a:spLocks noGrp="1"/>
          </p:cNvSpPr>
          <p:nvPr>
            <p:ph type="sldNum" sz="quarter" idx="17"/>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6" name="Group 15">
            <a:extLst>
              <a:ext uri="{FF2B5EF4-FFF2-40B4-BE49-F238E27FC236}">
                <a16:creationId xmlns:a16="http://schemas.microsoft.com/office/drawing/2014/main" id="{3B2798AF-6662-0F46-9743-B624E32D037A}"/>
              </a:ext>
            </a:extLst>
          </p:cNvPr>
          <p:cNvGrpSpPr/>
          <p:nvPr userDrawn="1"/>
        </p:nvGrpSpPr>
        <p:grpSpPr>
          <a:xfrm>
            <a:off x="7150986" y="6231632"/>
            <a:ext cx="161897" cy="161897"/>
            <a:chOff x="894969" y="6144714"/>
            <a:chExt cx="161897" cy="161897"/>
          </a:xfrm>
        </p:grpSpPr>
        <p:sp>
          <p:nvSpPr>
            <p:cNvPr id="17" name="Rectangle 16">
              <a:extLst>
                <a:ext uri="{FF2B5EF4-FFF2-40B4-BE49-F238E27FC236}">
                  <a16:creationId xmlns:a16="http://schemas.microsoft.com/office/drawing/2014/main" id="{FC89DEC4-3BD9-CE40-B15B-6D706C915011}"/>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8" name="Half Frame 17">
              <a:extLst>
                <a:ext uri="{FF2B5EF4-FFF2-40B4-BE49-F238E27FC236}">
                  <a16:creationId xmlns:a16="http://schemas.microsoft.com/office/drawing/2014/main" id="{964002DB-8407-E646-8468-EDF15470ADA0}"/>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9" name="Group 18">
            <a:extLst>
              <a:ext uri="{FF2B5EF4-FFF2-40B4-BE49-F238E27FC236}">
                <a16:creationId xmlns:a16="http://schemas.microsoft.com/office/drawing/2014/main" id="{FF43C968-A471-3F44-97A3-3CAA3F59A5EF}"/>
              </a:ext>
            </a:extLst>
          </p:cNvPr>
          <p:cNvGrpSpPr/>
          <p:nvPr userDrawn="1"/>
        </p:nvGrpSpPr>
        <p:grpSpPr>
          <a:xfrm flipH="1">
            <a:off x="6718312" y="6231631"/>
            <a:ext cx="161897" cy="164592"/>
            <a:chOff x="107569" y="6144714"/>
            <a:chExt cx="161897" cy="161897"/>
          </a:xfrm>
        </p:grpSpPr>
        <p:sp>
          <p:nvSpPr>
            <p:cNvPr id="20" name="Rectangle 19">
              <a:extLst>
                <a:ext uri="{FF2B5EF4-FFF2-40B4-BE49-F238E27FC236}">
                  <a16:creationId xmlns:a16="http://schemas.microsoft.com/office/drawing/2014/main" id="{97124DCC-BB9F-9640-BF64-AA40A0723539}"/>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1" name="Half Frame 20">
              <a:extLst>
                <a:ext uri="{FF2B5EF4-FFF2-40B4-BE49-F238E27FC236}">
                  <a16:creationId xmlns:a16="http://schemas.microsoft.com/office/drawing/2014/main" id="{2A4B1D5A-E130-DC4D-A76B-B1314BAC277F}"/>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Tree>
    <p:extLst>
      <p:ext uri="{BB962C8B-B14F-4D97-AF65-F5344CB8AC3E}">
        <p14:creationId xmlns:p14="http://schemas.microsoft.com/office/powerpoint/2010/main" val="142914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2D25E-2E79-EF4C-81F4-AE54549441CE}"/>
              </a:ext>
            </a:extLst>
          </p:cNvPr>
          <p:cNvSpPr/>
          <p:nvPr userDrawn="1"/>
        </p:nvSpPr>
        <p:spPr>
          <a:xfrm>
            <a:off x="0" y="0"/>
            <a:ext cx="9144000" cy="6858000"/>
          </a:xfrm>
          <a:prstGeom prst="rect">
            <a:avLst/>
          </a:prstGeom>
          <a:solidFill>
            <a:srgbClr val="003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D5C23281-E92D-2C4E-A5BA-AC691F1766AF}"/>
              </a:ext>
            </a:extLst>
          </p:cNvPr>
          <p:cNvSpPr>
            <a:spLocks noGrp="1"/>
          </p:cNvSpPr>
          <p:nvPr>
            <p:ph sz="quarter" idx="14" hasCustomPrompt="1"/>
          </p:nvPr>
        </p:nvSpPr>
        <p:spPr>
          <a:xfrm>
            <a:off x="796925" y="1684026"/>
            <a:ext cx="7718425" cy="3150875"/>
          </a:xfrm>
        </p:spPr>
        <p:txBody>
          <a:bodyPr anchor="ctr"/>
          <a:lstStyle>
            <a:lvl1pPr marL="0" indent="0" algn="ctr">
              <a:buNone/>
              <a:defRPr b="1" i="0">
                <a:solidFill>
                  <a:schemeClr val="bg1"/>
                </a:solidFill>
                <a:latin typeface="Garamond" panose="02020404030301010803" pitchFamily="18" charset="0"/>
              </a:defRPr>
            </a:lvl1pPr>
          </a:lstStyle>
          <a:p>
            <a:pPr lvl="0"/>
            <a:r>
              <a:rPr lang="en-US" b="1" i="0" dirty="0">
                <a:latin typeface="Garamond" panose="02020404030301010803" pitchFamily="18" charset="0"/>
              </a:rPr>
              <a:t>Use this area for callout quotes or to place emphasis on important quotes. You can fill the entire area between the two yellow quotations.</a:t>
            </a:r>
            <a:endParaRPr lang="en-US" dirty="0"/>
          </a:p>
        </p:txBody>
      </p:sp>
      <p:sp>
        <p:nvSpPr>
          <p:cNvPr id="7" name="Rectangle 6">
            <a:extLst>
              <a:ext uri="{FF2B5EF4-FFF2-40B4-BE49-F238E27FC236}">
                <a16:creationId xmlns:a16="http://schemas.microsoft.com/office/drawing/2014/main" id="{ECB21BBD-CEB0-E14E-86D1-5AE9191F54AE}"/>
              </a:ext>
            </a:extLst>
          </p:cNvPr>
          <p:cNvSpPr/>
          <p:nvPr userDrawn="1"/>
        </p:nvSpPr>
        <p:spPr>
          <a:xfrm>
            <a:off x="796566" y="997932"/>
            <a:ext cx="2697406" cy="47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Rectangle 15">
            <a:extLst>
              <a:ext uri="{FF2B5EF4-FFF2-40B4-BE49-F238E27FC236}">
                <a16:creationId xmlns:a16="http://schemas.microsoft.com/office/drawing/2014/main" id="{0837A73A-13F2-2C45-AD01-CBBEF8A450D9}"/>
              </a:ext>
            </a:extLst>
          </p:cNvPr>
          <p:cNvSpPr/>
          <p:nvPr userDrawn="1"/>
        </p:nvSpPr>
        <p:spPr>
          <a:xfrm>
            <a:off x="796565" y="5712374"/>
            <a:ext cx="7718785" cy="62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a:extLst>
              <a:ext uri="{FF2B5EF4-FFF2-40B4-BE49-F238E27FC236}">
                <a16:creationId xmlns:a16="http://schemas.microsoft.com/office/drawing/2014/main" id="{4BF16CFF-F1F9-6148-9C72-691C38EC46B9}"/>
              </a:ext>
            </a:extLst>
          </p:cNvPr>
          <p:cNvSpPr/>
          <p:nvPr userDrawn="1"/>
        </p:nvSpPr>
        <p:spPr>
          <a:xfrm>
            <a:off x="5817944" y="997932"/>
            <a:ext cx="2697406" cy="47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a:extLst>
              <a:ext uri="{FF2B5EF4-FFF2-40B4-BE49-F238E27FC236}">
                <a16:creationId xmlns:a16="http://schemas.microsoft.com/office/drawing/2014/main" id="{73A96C20-88C3-8B41-9763-9BDEA75DD935}"/>
              </a:ext>
            </a:extLst>
          </p:cNvPr>
          <p:cNvPicPr>
            <a:picLocks noChangeAspect="1"/>
          </p:cNvPicPr>
          <p:nvPr userDrawn="1"/>
        </p:nvPicPr>
        <p:blipFill>
          <a:blip r:embed="rId2"/>
          <a:stretch>
            <a:fillRect/>
          </a:stretch>
        </p:blipFill>
        <p:spPr>
          <a:xfrm>
            <a:off x="3813006" y="271220"/>
            <a:ext cx="1489571" cy="1141587"/>
          </a:xfrm>
          <a:prstGeom prst="rect">
            <a:avLst/>
          </a:prstGeom>
        </p:spPr>
      </p:pic>
    </p:spTree>
    <p:extLst>
      <p:ext uri="{BB962C8B-B14F-4D97-AF65-F5344CB8AC3E}">
        <p14:creationId xmlns:p14="http://schemas.microsoft.com/office/powerpoint/2010/main" val="390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1BDF18-3874-AB44-8ED4-CDCDA94A4DF5}"/>
              </a:ext>
            </a:extLst>
          </p:cNvPr>
          <p:cNvPicPr>
            <a:picLocks noChangeAspect="1"/>
          </p:cNvPicPr>
          <p:nvPr userDrawn="1"/>
        </p:nvPicPr>
        <p:blipFill>
          <a:blip r:embed="rId2"/>
          <a:stretch>
            <a:fillRect/>
          </a:stretch>
        </p:blipFill>
        <p:spPr>
          <a:xfrm>
            <a:off x="7722691" y="5848304"/>
            <a:ext cx="1062335" cy="810894"/>
          </a:xfrm>
          <a:prstGeom prst="rect">
            <a:avLst/>
          </a:prstGeom>
        </p:spPr>
      </p:pic>
      <p:sp>
        <p:nvSpPr>
          <p:cNvPr id="7" name="Rectangle 6">
            <a:extLst>
              <a:ext uri="{FF2B5EF4-FFF2-40B4-BE49-F238E27FC236}">
                <a16:creationId xmlns:a16="http://schemas.microsoft.com/office/drawing/2014/main" id="{15401CDE-C16C-FF46-A7BE-DDF2AF5BB811}"/>
              </a:ext>
            </a:extLst>
          </p:cNvPr>
          <p:cNvSpPr/>
          <p:nvPr userDrawn="1"/>
        </p:nvSpPr>
        <p:spPr>
          <a:xfrm>
            <a:off x="6901844" y="6231631"/>
            <a:ext cx="222972" cy="161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8" name="Date Placeholder 2">
            <a:extLst>
              <a:ext uri="{FF2B5EF4-FFF2-40B4-BE49-F238E27FC236}">
                <a16:creationId xmlns:a16="http://schemas.microsoft.com/office/drawing/2014/main" id="{F0F5A71C-902B-F048-9ECD-88755888F5A9}"/>
              </a:ext>
            </a:extLst>
          </p:cNvPr>
          <p:cNvSpPr>
            <a:spLocks noGrp="1"/>
          </p:cNvSpPr>
          <p:nvPr>
            <p:ph type="dt" sz="half" idx="10"/>
          </p:nvPr>
        </p:nvSpPr>
        <p:spPr>
          <a:xfrm>
            <a:off x="3755248" y="6114120"/>
            <a:ext cx="2802808" cy="365125"/>
          </a:xfrm>
        </p:spPr>
        <p:txBody>
          <a:bodyPr/>
          <a:lstStyle>
            <a:lvl1pPr algn="r">
              <a:defRPr b="1" i="0">
                <a:solidFill>
                  <a:schemeClr val="accent1">
                    <a:lumMod val="75000"/>
                  </a:schemeClr>
                </a:solidFill>
                <a:latin typeface="Expressway SemiBold" panose="02000506030000020004" pitchFamily="2" charset="77"/>
              </a:defRPr>
            </a:lvl1pPr>
          </a:lstStyle>
          <a:p>
            <a:fld id="{F04A4233-85CF-0548-B357-520D2FCCBA96}" type="datetime4">
              <a:rPr lang="en-US" smtClean="0"/>
              <a:t>February 11, 2020</a:t>
            </a:fld>
            <a:endParaRPr lang="en-US" dirty="0"/>
          </a:p>
        </p:txBody>
      </p:sp>
      <p:sp>
        <p:nvSpPr>
          <p:cNvPr id="9" name="Slide Number Placeholder 4">
            <a:extLst>
              <a:ext uri="{FF2B5EF4-FFF2-40B4-BE49-F238E27FC236}">
                <a16:creationId xmlns:a16="http://schemas.microsoft.com/office/drawing/2014/main" id="{83824E70-DB88-6241-892D-5057587FF04B}"/>
              </a:ext>
            </a:extLst>
          </p:cNvPr>
          <p:cNvSpPr>
            <a:spLocks noGrp="1"/>
          </p:cNvSpPr>
          <p:nvPr>
            <p:ph type="sldNum" sz="quarter" idx="12"/>
          </p:nvPr>
        </p:nvSpPr>
        <p:spPr>
          <a:xfrm>
            <a:off x="6817331" y="6153508"/>
            <a:ext cx="391998" cy="305201"/>
          </a:xfrm>
        </p:spPr>
        <p:txBody>
          <a:bodyPr anchor="ctr"/>
          <a:lstStyle>
            <a:lvl1pPr algn="ctr">
              <a:defRPr sz="1000" b="0" i="0">
                <a:solidFill>
                  <a:schemeClr val="bg1">
                    <a:lumMod val="85000"/>
                  </a:schemeClr>
                </a:solidFill>
                <a:latin typeface="Expressway" panose="02000506030000020004" pitchFamily="2" charset="77"/>
              </a:defRPr>
            </a:lvl1pPr>
          </a:lstStyle>
          <a:p>
            <a:fld id="{BD6DA87C-6F99-A745-B2DF-CBD1BDDF9B86}" type="slidenum">
              <a:rPr lang="en-US" smtClean="0"/>
              <a:pPr/>
              <a:t>‹#›</a:t>
            </a:fld>
            <a:endParaRPr lang="en-US" dirty="0"/>
          </a:p>
        </p:txBody>
      </p:sp>
      <p:grpSp>
        <p:nvGrpSpPr>
          <p:cNvPr id="10" name="Group 9">
            <a:extLst>
              <a:ext uri="{FF2B5EF4-FFF2-40B4-BE49-F238E27FC236}">
                <a16:creationId xmlns:a16="http://schemas.microsoft.com/office/drawing/2014/main" id="{F75F7F76-C06A-A140-8B71-60807F58F539}"/>
              </a:ext>
            </a:extLst>
          </p:cNvPr>
          <p:cNvGrpSpPr/>
          <p:nvPr userDrawn="1"/>
        </p:nvGrpSpPr>
        <p:grpSpPr>
          <a:xfrm>
            <a:off x="7150986" y="6231632"/>
            <a:ext cx="161897" cy="161897"/>
            <a:chOff x="894969" y="6144714"/>
            <a:chExt cx="161897" cy="161897"/>
          </a:xfrm>
        </p:grpSpPr>
        <p:sp>
          <p:nvSpPr>
            <p:cNvPr id="11" name="Rectangle 10">
              <a:extLst>
                <a:ext uri="{FF2B5EF4-FFF2-40B4-BE49-F238E27FC236}">
                  <a16:creationId xmlns:a16="http://schemas.microsoft.com/office/drawing/2014/main" id="{D1E7DC1F-12CC-4147-9DDB-A6D382EC78ED}"/>
                </a:ext>
              </a:extLst>
            </p:cNvPr>
            <p:cNvSpPr/>
            <p:nvPr userDrawn="1"/>
          </p:nvSpPr>
          <p:spPr>
            <a:xfrm>
              <a:off x="8949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Half Frame 11">
              <a:extLst>
                <a:ext uri="{FF2B5EF4-FFF2-40B4-BE49-F238E27FC236}">
                  <a16:creationId xmlns:a16="http://schemas.microsoft.com/office/drawing/2014/main" id="{E1A2C66C-99A8-2B45-943E-34950C918DBE}"/>
                </a:ext>
              </a:extLst>
            </p:cNvPr>
            <p:cNvSpPr/>
            <p:nvPr userDrawn="1"/>
          </p:nvSpPr>
          <p:spPr>
            <a:xfrm rot="8100000">
              <a:off x="9013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grpSp>
        <p:nvGrpSpPr>
          <p:cNvPr id="13" name="Group 12">
            <a:extLst>
              <a:ext uri="{FF2B5EF4-FFF2-40B4-BE49-F238E27FC236}">
                <a16:creationId xmlns:a16="http://schemas.microsoft.com/office/drawing/2014/main" id="{19692E4E-1572-8B4D-AE41-73554B94A40E}"/>
              </a:ext>
            </a:extLst>
          </p:cNvPr>
          <p:cNvGrpSpPr/>
          <p:nvPr userDrawn="1"/>
        </p:nvGrpSpPr>
        <p:grpSpPr>
          <a:xfrm flipH="1">
            <a:off x="6718312" y="6231631"/>
            <a:ext cx="161897" cy="164592"/>
            <a:chOff x="107569" y="6144714"/>
            <a:chExt cx="161897" cy="161897"/>
          </a:xfrm>
        </p:grpSpPr>
        <p:sp>
          <p:nvSpPr>
            <p:cNvPr id="14" name="Rectangle 13">
              <a:extLst>
                <a:ext uri="{FF2B5EF4-FFF2-40B4-BE49-F238E27FC236}">
                  <a16:creationId xmlns:a16="http://schemas.microsoft.com/office/drawing/2014/main" id="{6102388A-5840-2543-B4D0-2ABCD217FC4B}"/>
                </a:ext>
              </a:extLst>
            </p:cNvPr>
            <p:cNvSpPr/>
            <p:nvPr userDrawn="1"/>
          </p:nvSpPr>
          <p:spPr>
            <a:xfrm>
              <a:off x="107569" y="6144714"/>
              <a:ext cx="161897" cy="1618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Half Frame 14">
              <a:extLst>
                <a:ext uri="{FF2B5EF4-FFF2-40B4-BE49-F238E27FC236}">
                  <a16:creationId xmlns:a16="http://schemas.microsoft.com/office/drawing/2014/main" id="{1D08D164-4807-8B41-8EA9-B5CEC547E36C}"/>
                </a:ext>
              </a:extLst>
            </p:cNvPr>
            <p:cNvSpPr/>
            <p:nvPr userDrawn="1"/>
          </p:nvSpPr>
          <p:spPr>
            <a:xfrm rot="8100000">
              <a:off x="113904" y="6179436"/>
              <a:ext cx="92454" cy="92454"/>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tx1"/>
                </a:solidFill>
              </a:endParaRPr>
            </a:p>
          </p:txBody>
        </p:sp>
      </p:grpSp>
      <p:sp>
        <p:nvSpPr>
          <p:cNvPr id="20" name="Picture Placeholder 19">
            <a:extLst>
              <a:ext uri="{FF2B5EF4-FFF2-40B4-BE49-F238E27FC236}">
                <a16:creationId xmlns:a16="http://schemas.microsoft.com/office/drawing/2014/main" id="{C21C92D3-BDBB-AB42-9AC9-7640E0166DA7}"/>
              </a:ext>
            </a:extLst>
          </p:cNvPr>
          <p:cNvSpPr>
            <a:spLocks noGrp="1"/>
          </p:cNvSpPr>
          <p:nvPr>
            <p:ph type="pic" sz="quarter" idx="13"/>
          </p:nvPr>
        </p:nvSpPr>
        <p:spPr>
          <a:xfrm>
            <a:off x="503492" y="1055700"/>
            <a:ext cx="1151571" cy="1344229"/>
          </a:xfrm>
        </p:spPr>
        <p:txBody>
          <a:bodyPr>
            <a:normAutofit/>
          </a:bodyPr>
          <a:lstStyle>
            <a:lvl1pPr>
              <a:defRPr sz="1800"/>
            </a:lvl1pPr>
          </a:lstStyle>
          <a:p>
            <a:endParaRPr lang="en-US" dirty="0"/>
          </a:p>
        </p:txBody>
      </p:sp>
      <p:sp>
        <p:nvSpPr>
          <p:cNvPr id="21" name="Picture Placeholder 19">
            <a:extLst>
              <a:ext uri="{FF2B5EF4-FFF2-40B4-BE49-F238E27FC236}">
                <a16:creationId xmlns:a16="http://schemas.microsoft.com/office/drawing/2014/main" id="{74334EAE-613A-5E48-86C0-30CC9BF7A88C}"/>
              </a:ext>
            </a:extLst>
          </p:cNvPr>
          <p:cNvSpPr>
            <a:spLocks noGrp="1"/>
          </p:cNvSpPr>
          <p:nvPr>
            <p:ph type="pic" sz="quarter" idx="14"/>
          </p:nvPr>
        </p:nvSpPr>
        <p:spPr>
          <a:xfrm>
            <a:off x="503492" y="2534651"/>
            <a:ext cx="1151571" cy="1344229"/>
          </a:xfrm>
        </p:spPr>
        <p:txBody>
          <a:bodyPr>
            <a:normAutofit/>
          </a:bodyPr>
          <a:lstStyle>
            <a:lvl1pPr>
              <a:defRPr sz="1800"/>
            </a:lvl1pPr>
          </a:lstStyle>
          <a:p>
            <a:endParaRPr lang="en-US" dirty="0"/>
          </a:p>
        </p:txBody>
      </p:sp>
      <p:sp>
        <p:nvSpPr>
          <p:cNvPr id="28" name="Text Placeholder 27">
            <a:extLst>
              <a:ext uri="{FF2B5EF4-FFF2-40B4-BE49-F238E27FC236}">
                <a16:creationId xmlns:a16="http://schemas.microsoft.com/office/drawing/2014/main" id="{D72147C8-996D-5949-ADCA-8BD735AFBE53}"/>
              </a:ext>
            </a:extLst>
          </p:cNvPr>
          <p:cNvSpPr>
            <a:spLocks noGrp="1"/>
          </p:cNvSpPr>
          <p:nvPr>
            <p:ph type="body" sz="quarter" idx="19"/>
          </p:nvPr>
        </p:nvSpPr>
        <p:spPr>
          <a:xfrm>
            <a:off x="1810704" y="1226480"/>
            <a:ext cx="2697288" cy="1002669"/>
          </a:xfrm>
        </p:spPr>
        <p:txBody>
          <a:bodyPr>
            <a:normAutofit/>
          </a:bodyPr>
          <a:lstStyle>
            <a:lvl1pPr marL="0" indent="0">
              <a:buNone/>
              <a:defRPr sz="1800"/>
            </a:lvl1pPr>
          </a:lstStyle>
          <a:p>
            <a:pPr lvl="0"/>
            <a:r>
              <a:rPr lang="en-US" dirty="0"/>
              <a:t>Edit Master text styles</a:t>
            </a:r>
          </a:p>
        </p:txBody>
      </p:sp>
      <p:sp>
        <p:nvSpPr>
          <p:cNvPr id="30" name="Text Placeholder 27">
            <a:extLst>
              <a:ext uri="{FF2B5EF4-FFF2-40B4-BE49-F238E27FC236}">
                <a16:creationId xmlns:a16="http://schemas.microsoft.com/office/drawing/2014/main" id="{B171BF5F-2021-D141-AB9D-3D0A8B6B6FD4}"/>
              </a:ext>
            </a:extLst>
          </p:cNvPr>
          <p:cNvSpPr>
            <a:spLocks noGrp="1"/>
          </p:cNvSpPr>
          <p:nvPr>
            <p:ph type="body" sz="quarter" idx="20"/>
          </p:nvPr>
        </p:nvSpPr>
        <p:spPr>
          <a:xfrm>
            <a:off x="1810704" y="2705431"/>
            <a:ext cx="2697288" cy="1002669"/>
          </a:xfrm>
        </p:spPr>
        <p:txBody>
          <a:bodyPr>
            <a:normAutofit/>
          </a:bodyPr>
          <a:lstStyle>
            <a:lvl1pPr marL="0" indent="0">
              <a:buNone/>
              <a:defRPr sz="1800"/>
            </a:lvl1pPr>
          </a:lstStyle>
          <a:p>
            <a:pPr lvl="0"/>
            <a:r>
              <a:rPr lang="en-US" dirty="0"/>
              <a:t>Edit Master text styles</a:t>
            </a:r>
          </a:p>
        </p:txBody>
      </p:sp>
      <p:sp>
        <p:nvSpPr>
          <p:cNvPr id="31" name="Picture Placeholder 19">
            <a:extLst>
              <a:ext uri="{FF2B5EF4-FFF2-40B4-BE49-F238E27FC236}">
                <a16:creationId xmlns:a16="http://schemas.microsoft.com/office/drawing/2014/main" id="{43AF6773-3DC7-EA45-BF4E-D368668961C8}"/>
              </a:ext>
            </a:extLst>
          </p:cNvPr>
          <p:cNvSpPr>
            <a:spLocks noGrp="1"/>
          </p:cNvSpPr>
          <p:nvPr>
            <p:ph type="pic" sz="quarter" idx="21"/>
          </p:nvPr>
        </p:nvSpPr>
        <p:spPr>
          <a:xfrm>
            <a:off x="503492" y="4013602"/>
            <a:ext cx="1151571" cy="1344229"/>
          </a:xfrm>
        </p:spPr>
        <p:txBody>
          <a:bodyPr>
            <a:normAutofit/>
          </a:bodyPr>
          <a:lstStyle>
            <a:lvl1pPr>
              <a:defRPr sz="1800"/>
            </a:lvl1pPr>
          </a:lstStyle>
          <a:p>
            <a:endParaRPr lang="en-US" dirty="0"/>
          </a:p>
        </p:txBody>
      </p:sp>
      <p:sp>
        <p:nvSpPr>
          <p:cNvPr id="32" name="Text Placeholder 27">
            <a:extLst>
              <a:ext uri="{FF2B5EF4-FFF2-40B4-BE49-F238E27FC236}">
                <a16:creationId xmlns:a16="http://schemas.microsoft.com/office/drawing/2014/main" id="{5B6DCB8C-03B4-F346-A741-0EEBA4441CFE}"/>
              </a:ext>
            </a:extLst>
          </p:cNvPr>
          <p:cNvSpPr>
            <a:spLocks noGrp="1"/>
          </p:cNvSpPr>
          <p:nvPr>
            <p:ph type="body" sz="quarter" idx="22"/>
          </p:nvPr>
        </p:nvSpPr>
        <p:spPr>
          <a:xfrm>
            <a:off x="1810704" y="4184382"/>
            <a:ext cx="2697288" cy="1002669"/>
          </a:xfrm>
        </p:spPr>
        <p:txBody>
          <a:bodyPr>
            <a:normAutofit/>
          </a:bodyPr>
          <a:lstStyle>
            <a:lvl1pPr marL="0" indent="0">
              <a:buNone/>
              <a:defRPr sz="1800"/>
            </a:lvl1pPr>
          </a:lstStyle>
          <a:p>
            <a:pPr lvl="0"/>
            <a:r>
              <a:rPr lang="en-US" dirty="0"/>
              <a:t>Edit Master text styles</a:t>
            </a:r>
          </a:p>
        </p:txBody>
      </p:sp>
      <p:sp>
        <p:nvSpPr>
          <p:cNvPr id="33" name="Picture Placeholder 19">
            <a:extLst>
              <a:ext uri="{FF2B5EF4-FFF2-40B4-BE49-F238E27FC236}">
                <a16:creationId xmlns:a16="http://schemas.microsoft.com/office/drawing/2014/main" id="{577139C7-EC46-D04C-96F1-325AB4ABE790}"/>
              </a:ext>
            </a:extLst>
          </p:cNvPr>
          <p:cNvSpPr>
            <a:spLocks noGrp="1"/>
          </p:cNvSpPr>
          <p:nvPr>
            <p:ph type="pic" sz="quarter" idx="23"/>
          </p:nvPr>
        </p:nvSpPr>
        <p:spPr>
          <a:xfrm>
            <a:off x="4716518" y="1055700"/>
            <a:ext cx="1151571" cy="1344229"/>
          </a:xfrm>
        </p:spPr>
        <p:txBody>
          <a:bodyPr>
            <a:normAutofit/>
          </a:bodyPr>
          <a:lstStyle>
            <a:lvl1pPr>
              <a:defRPr sz="1800"/>
            </a:lvl1pPr>
          </a:lstStyle>
          <a:p>
            <a:endParaRPr lang="en-US" dirty="0"/>
          </a:p>
        </p:txBody>
      </p:sp>
      <p:sp>
        <p:nvSpPr>
          <p:cNvPr id="34" name="Picture Placeholder 19">
            <a:extLst>
              <a:ext uri="{FF2B5EF4-FFF2-40B4-BE49-F238E27FC236}">
                <a16:creationId xmlns:a16="http://schemas.microsoft.com/office/drawing/2014/main" id="{ADE00486-5312-2E4D-8A26-2873C9D7F3CF}"/>
              </a:ext>
            </a:extLst>
          </p:cNvPr>
          <p:cNvSpPr>
            <a:spLocks noGrp="1"/>
          </p:cNvSpPr>
          <p:nvPr>
            <p:ph type="pic" sz="quarter" idx="24"/>
          </p:nvPr>
        </p:nvSpPr>
        <p:spPr>
          <a:xfrm>
            <a:off x="4716518" y="2534651"/>
            <a:ext cx="1151571" cy="1344229"/>
          </a:xfrm>
        </p:spPr>
        <p:txBody>
          <a:bodyPr>
            <a:normAutofit/>
          </a:bodyPr>
          <a:lstStyle>
            <a:lvl1pPr>
              <a:defRPr sz="1800"/>
            </a:lvl1pPr>
          </a:lstStyle>
          <a:p>
            <a:endParaRPr lang="en-US" dirty="0"/>
          </a:p>
        </p:txBody>
      </p:sp>
      <p:sp>
        <p:nvSpPr>
          <p:cNvPr id="35" name="Text Placeholder 27">
            <a:extLst>
              <a:ext uri="{FF2B5EF4-FFF2-40B4-BE49-F238E27FC236}">
                <a16:creationId xmlns:a16="http://schemas.microsoft.com/office/drawing/2014/main" id="{FD17DB00-AE9E-9345-B83C-7C093DA16904}"/>
              </a:ext>
            </a:extLst>
          </p:cNvPr>
          <p:cNvSpPr>
            <a:spLocks noGrp="1"/>
          </p:cNvSpPr>
          <p:nvPr>
            <p:ph type="body" sz="quarter" idx="25"/>
          </p:nvPr>
        </p:nvSpPr>
        <p:spPr>
          <a:xfrm>
            <a:off x="6023730" y="1226480"/>
            <a:ext cx="2697288" cy="1002669"/>
          </a:xfrm>
        </p:spPr>
        <p:txBody>
          <a:bodyPr>
            <a:normAutofit/>
          </a:bodyPr>
          <a:lstStyle>
            <a:lvl1pPr marL="0" indent="0">
              <a:buNone/>
              <a:defRPr sz="1800"/>
            </a:lvl1pPr>
          </a:lstStyle>
          <a:p>
            <a:pPr lvl="0"/>
            <a:r>
              <a:rPr lang="en-US" dirty="0"/>
              <a:t>Edit Master text styles</a:t>
            </a:r>
          </a:p>
        </p:txBody>
      </p:sp>
      <p:sp>
        <p:nvSpPr>
          <p:cNvPr id="36" name="Text Placeholder 27">
            <a:extLst>
              <a:ext uri="{FF2B5EF4-FFF2-40B4-BE49-F238E27FC236}">
                <a16:creationId xmlns:a16="http://schemas.microsoft.com/office/drawing/2014/main" id="{40BC03A6-8131-3845-B2C3-8DC18C3009F0}"/>
              </a:ext>
            </a:extLst>
          </p:cNvPr>
          <p:cNvSpPr>
            <a:spLocks noGrp="1"/>
          </p:cNvSpPr>
          <p:nvPr>
            <p:ph type="body" sz="quarter" idx="26"/>
          </p:nvPr>
        </p:nvSpPr>
        <p:spPr>
          <a:xfrm>
            <a:off x="6023730" y="2705431"/>
            <a:ext cx="2697288" cy="1002669"/>
          </a:xfrm>
        </p:spPr>
        <p:txBody>
          <a:bodyPr>
            <a:normAutofit/>
          </a:bodyPr>
          <a:lstStyle>
            <a:lvl1pPr marL="0" indent="0">
              <a:buNone/>
              <a:defRPr sz="1800"/>
            </a:lvl1pPr>
          </a:lstStyle>
          <a:p>
            <a:pPr lvl="0"/>
            <a:r>
              <a:rPr lang="en-US" dirty="0"/>
              <a:t>Edit Master text styles</a:t>
            </a:r>
          </a:p>
        </p:txBody>
      </p:sp>
      <p:sp>
        <p:nvSpPr>
          <p:cNvPr id="37" name="Picture Placeholder 19">
            <a:extLst>
              <a:ext uri="{FF2B5EF4-FFF2-40B4-BE49-F238E27FC236}">
                <a16:creationId xmlns:a16="http://schemas.microsoft.com/office/drawing/2014/main" id="{D6ECFF70-4E6E-D14A-B7BA-3B3DCEB5367D}"/>
              </a:ext>
            </a:extLst>
          </p:cNvPr>
          <p:cNvSpPr>
            <a:spLocks noGrp="1"/>
          </p:cNvSpPr>
          <p:nvPr>
            <p:ph type="pic" sz="quarter" idx="27"/>
          </p:nvPr>
        </p:nvSpPr>
        <p:spPr>
          <a:xfrm>
            <a:off x="4716518" y="4013602"/>
            <a:ext cx="1151571" cy="1344229"/>
          </a:xfrm>
        </p:spPr>
        <p:txBody>
          <a:bodyPr>
            <a:normAutofit/>
          </a:bodyPr>
          <a:lstStyle>
            <a:lvl1pPr>
              <a:defRPr sz="1800"/>
            </a:lvl1pPr>
          </a:lstStyle>
          <a:p>
            <a:endParaRPr lang="en-US" dirty="0"/>
          </a:p>
        </p:txBody>
      </p:sp>
      <p:sp>
        <p:nvSpPr>
          <p:cNvPr id="38" name="Text Placeholder 27">
            <a:extLst>
              <a:ext uri="{FF2B5EF4-FFF2-40B4-BE49-F238E27FC236}">
                <a16:creationId xmlns:a16="http://schemas.microsoft.com/office/drawing/2014/main" id="{D42B7C9B-6704-BD44-BDD0-996B184B8D4E}"/>
              </a:ext>
            </a:extLst>
          </p:cNvPr>
          <p:cNvSpPr>
            <a:spLocks noGrp="1"/>
          </p:cNvSpPr>
          <p:nvPr>
            <p:ph type="body" sz="quarter" idx="28"/>
          </p:nvPr>
        </p:nvSpPr>
        <p:spPr>
          <a:xfrm>
            <a:off x="6023730" y="4184382"/>
            <a:ext cx="2697288" cy="1002669"/>
          </a:xfrm>
        </p:spPr>
        <p:txBody>
          <a:bodyPr>
            <a:normAutofit/>
          </a:bodyPr>
          <a:lstStyle>
            <a:lvl1pPr marL="0" indent="0">
              <a:buNone/>
              <a:defRPr sz="1800"/>
            </a:lvl1pPr>
          </a:lstStyle>
          <a:p>
            <a:pPr lvl="0"/>
            <a:r>
              <a:rPr lang="en-US" dirty="0"/>
              <a:t>Edit Master text styles</a:t>
            </a:r>
          </a:p>
        </p:txBody>
      </p:sp>
      <p:sp>
        <p:nvSpPr>
          <p:cNvPr id="39" name="Title 38">
            <a:extLst>
              <a:ext uri="{FF2B5EF4-FFF2-40B4-BE49-F238E27FC236}">
                <a16:creationId xmlns:a16="http://schemas.microsoft.com/office/drawing/2014/main" id="{BA93998B-3913-E641-8C57-12356C7F2033}"/>
              </a:ext>
            </a:extLst>
          </p:cNvPr>
          <p:cNvSpPr>
            <a:spLocks noGrp="1"/>
          </p:cNvSpPr>
          <p:nvPr>
            <p:ph type="title"/>
          </p:nvPr>
        </p:nvSpPr>
        <p:spPr>
          <a:xfrm>
            <a:off x="628650" y="127858"/>
            <a:ext cx="7886700" cy="746437"/>
          </a:xfrm>
        </p:spPr>
        <p:txBody>
          <a:bodyPr>
            <a:normAutofit/>
          </a:bodyPr>
          <a:lstStyle>
            <a:lvl1pPr algn="ctr">
              <a:defRPr sz="3600" b="1" i="0">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346103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18D39-00F3-7E4C-9280-9251E5B36BF6}" type="datetime4">
              <a:rPr lang="en-US" smtClean="0"/>
              <a:t>February 11, 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DA87C-6F99-A745-B2DF-CBD1BDDF9B86}" type="slidenum">
              <a:rPr lang="en-US" smtClean="0"/>
              <a:t>‹#›</a:t>
            </a:fld>
            <a:endParaRPr lang="en-US" dirty="0"/>
          </a:p>
        </p:txBody>
      </p:sp>
    </p:spTree>
    <p:extLst>
      <p:ext uri="{BB962C8B-B14F-4D97-AF65-F5344CB8AC3E}">
        <p14:creationId xmlns:p14="http://schemas.microsoft.com/office/powerpoint/2010/main" val="2985564034"/>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684" r:id="rId3"/>
    <p:sldLayoutId id="2147483673" r:id="rId4"/>
    <p:sldLayoutId id="2147483683" r:id="rId5"/>
    <p:sldLayoutId id="2147483661" r:id="rId6"/>
    <p:sldLayoutId id="2147483678" r:id="rId7"/>
    <p:sldLayoutId id="2147483674" r:id="rId8"/>
    <p:sldLayoutId id="2147483677" r:id="rId9"/>
    <p:sldLayoutId id="2147483676" r:id="rId10"/>
    <p:sldLayoutId id="2147483675" r:id="rId11"/>
    <p:sldLayoutId id="2147483679" r:id="rId12"/>
    <p:sldLayoutId id="2147483667" r:id="rId13"/>
    <p:sldLayoutId id="2147483664" r:id="rId14"/>
    <p:sldLayoutId id="2147483665" r:id="rId15"/>
    <p:sldLayoutId id="2147483681" r:id="rId16"/>
    <p:sldLayoutId id="2147483680" r:id="rId17"/>
    <p:sldLayoutId id="2147483668"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0BFA7-47E2-DD4E-8000-91C538D4F88F}"/>
              </a:ext>
            </a:extLst>
          </p:cNvPr>
          <p:cNvPicPr>
            <a:picLocks noChangeAspect="1"/>
          </p:cNvPicPr>
          <p:nvPr/>
        </p:nvPicPr>
        <p:blipFill>
          <a:blip r:embed="rId3"/>
          <a:stretch>
            <a:fillRect/>
          </a:stretch>
        </p:blipFill>
        <p:spPr>
          <a:xfrm>
            <a:off x="4520629" y="-123289"/>
            <a:ext cx="4623371" cy="8318812"/>
          </a:xfrm>
          <a:prstGeom prst="rect">
            <a:avLst/>
          </a:prstGeom>
          <a:gradFill>
            <a:gsLst>
              <a:gs pos="52000">
                <a:srgbClr val="003E7E"/>
              </a:gs>
              <a:gs pos="0">
                <a:schemeClr val="accent1">
                  <a:lumMod val="30000"/>
                  <a:lumOff val="70000"/>
                  <a:alpha val="0"/>
                </a:schemeClr>
              </a:gs>
            </a:gsLst>
            <a:lin ang="10800000" scaled="0"/>
          </a:gradFill>
        </p:spPr>
      </p:pic>
      <p:sp>
        <p:nvSpPr>
          <p:cNvPr id="4" name="Rounded Rectangle 3">
            <a:extLst>
              <a:ext uri="{FF2B5EF4-FFF2-40B4-BE49-F238E27FC236}">
                <a16:creationId xmlns:a16="http://schemas.microsoft.com/office/drawing/2014/main" id="{F0F9250C-2784-E34D-B5EC-02069C26CBFF}"/>
              </a:ext>
            </a:extLst>
          </p:cNvPr>
          <p:cNvSpPr/>
          <p:nvPr/>
        </p:nvSpPr>
        <p:spPr>
          <a:xfrm>
            <a:off x="277403" y="4530903"/>
            <a:ext cx="3996648" cy="523982"/>
          </a:xfrm>
          <a:prstGeom prst="roundRect">
            <a:avLst/>
          </a:prstGeom>
          <a:solidFill>
            <a:srgbClr val="FFD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E7E"/>
                </a:solidFill>
                <a:latin typeface="Museo Slab 900" panose="02000000000000000000" pitchFamily="2" charset="77"/>
              </a:rPr>
              <a:t>Go Here. Get There.</a:t>
            </a:r>
          </a:p>
        </p:txBody>
      </p:sp>
    </p:spTree>
    <p:extLst>
      <p:ext uri="{BB962C8B-B14F-4D97-AF65-F5344CB8AC3E}">
        <p14:creationId xmlns:p14="http://schemas.microsoft.com/office/powerpoint/2010/main" val="297141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870746"/>
            <a:ext cx="7718425" cy="3909270"/>
          </a:xfrm>
        </p:spPr>
        <p:txBody>
          <a:bodyPr>
            <a:normAutofit/>
          </a:bodyPr>
          <a:lstStyle/>
          <a:p>
            <a:pPr>
              <a:lnSpc>
                <a:spcPct val="127000"/>
              </a:lnSpc>
              <a:spcBef>
                <a:spcPts val="0"/>
              </a:spcBef>
              <a:spcAft>
                <a:spcPts val="600"/>
              </a:spcAft>
            </a:pPr>
            <a:r>
              <a:rPr lang="en-US" u="sng" dirty="0"/>
              <a:t>Active Shooter Video</a:t>
            </a:r>
          </a:p>
          <a:p>
            <a:pPr>
              <a:lnSpc>
                <a:spcPct val="127000"/>
              </a:lnSpc>
              <a:spcBef>
                <a:spcPts val="0"/>
              </a:spcBef>
              <a:spcAft>
                <a:spcPts val="600"/>
              </a:spcAft>
            </a:pPr>
            <a:r>
              <a:rPr lang="en-US" b="0" dirty="0"/>
              <a:t>See PSC website at </a:t>
            </a:r>
          </a:p>
          <a:p>
            <a:pPr>
              <a:lnSpc>
                <a:spcPct val="127000"/>
              </a:lnSpc>
              <a:spcBef>
                <a:spcPts val="0"/>
              </a:spcBef>
              <a:spcAft>
                <a:spcPts val="600"/>
              </a:spcAft>
            </a:pPr>
            <a:r>
              <a:rPr lang="en-US" b="0" u="sng" dirty="0"/>
              <a:t>www.pensacolastate.edu/publicsafety</a:t>
            </a:r>
          </a:p>
          <a:p>
            <a:pPr>
              <a:lnSpc>
                <a:spcPct val="127000"/>
              </a:lnSpc>
              <a:spcBef>
                <a:spcPts val="0"/>
              </a:spcBef>
              <a:spcAft>
                <a:spcPts val="600"/>
              </a:spcAft>
            </a:pPr>
            <a:r>
              <a:rPr lang="en-US" b="0" dirty="0"/>
              <a:t>and select the “Active Shooter Training” tab.</a:t>
            </a:r>
          </a:p>
          <a:p>
            <a:endParaRPr lang="en-US" dirty="0"/>
          </a:p>
        </p:txBody>
      </p:sp>
    </p:spTree>
    <p:extLst>
      <p:ext uri="{BB962C8B-B14F-4D97-AF65-F5344CB8AC3E}">
        <p14:creationId xmlns:p14="http://schemas.microsoft.com/office/powerpoint/2010/main" val="300647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77799"/>
            <a:ext cx="7718425" cy="3909270"/>
          </a:xfrm>
        </p:spPr>
        <p:txBody>
          <a:bodyPr>
            <a:normAutofit lnSpcReduction="10000"/>
          </a:bodyPr>
          <a:lstStyle/>
          <a:p>
            <a:pPr algn="l">
              <a:lnSpc>
                <a:spcPct val="127000"/>
              </a:lnSpc>
              <a:spcBef>
                <a:spcPts val="0"/>
              </a:spcBef>
              <a:spcAft>
                <a:spcPts val="1200"/>
              </a:spcAft>
            </a:pPr>
            <a:r>
              <a:rPr lang="en-US" dirty="0"/>
              <a:t>PLAN – </a:t>
            </a:r>
            <a:r>
              <a:rPr lang="en-US" b="0" dirty="0"/>
              <a:t>Have a plan for your surroundings</a:t>
            </a:r>
          </a:p>
          <a:p>
            <a:pPr algn="l">
              <a:lnSpc>
                <a:spcPct val="127000"/>
              </a:lnSpc>
              <a:spcBef>
                <a:spcPts val="0"/>
              </a:spcBef>
              <a:spcAft>
                <a:spcPts val="1200"/>
              </a:spcAft>
            </a:pPr>
            <a:r>
              <a:rPr lang="en-US" dirty="0"/>
              <a:t>EVALUATE – </a:t>
            </a:r>
            <a:r>
              <a:rPr lang="en-US" b="0" dirty="0"/>
              <a:t>Determine the best response</a:t>
            </a:r>
          </a:p>
          <a:p>
            <a:pPr algn="l">
              <a:lnSpc>
                <a:spcPct val="127000"/>
              </a:lnSpc>
              <a:spcBef>
                <a:spcPts val="0"/>
              </a:spcBef>
              <a:spcAft>
                <a:spcPts val="1200"/>
              </a:spcAft>
            </a:pPr>
            <a:r>
              <a:rPr lang="en-US" dirty="0"/>
              <a:t>RESPOND – </a:t>
            </a:r>
            <a:r>
              <a:rPr lang="en-US" b="0" dirty="0"/>
              <a:t>Take action</a:t>
            </a:r>
          </a:p>
          <a:p>
            <a:pPr marL="687388" algn="l">
              <a:lnSpc>
                <a:spcPct val="127000"/>
              </a:lnSpc>
              <a:spcBef>
                <a:spcPts val="0"/>
              </a:spcBef>
              <a:spcAft>
                <a:spcPts val="1200"/>
              </a:spcAft>
            </a:pPr>
            <a:r>
              <a:rPr lang="en-US" dirty="0"/>
              <a:t>RUN – </a:t>
            </a:r>
            <a:r>
              <a:rPr lang="en-US" b="0" dirty="0"/>
              <a:t>Flee the area if possible</a:t>
            </a:r>
          </a:p>
          <a:p>
            <a:pPr marL="687388" algn="l">
              <a:lnSpc>
                <a:spcPct val="127000"/>
              </a:lnSpc>
              <a:spcBef>
                <a:spcPts val="0"/>
              </a:spcBef>
              <a:spcAft>
                <a:spcPts val="1200"/>
              </a:spcAft>
            </a:pPr>
            <a:r>
              <a:rPr lang="en-US" dirty="0"/>
              <a:t>HIDE – </a:t>
            </a:r>
            <a:r>
              <a:rPr lang="en-US" b="0" dirty="0"/>
              <a:t>Shelter in Place</a:t>
            </a:r>
          </a:p>
          <a:p>
            <a:pPr marL="687388" algn="l">
              <a:lnSpc>
                <a:spcPct val="127000"/>
              </a:lnSpc>
              <a:spcBef>
                <a:spcPts val="0"/>
              </a:spcBef>
              <a:spcAft>
                <a:spcPts val="1200"/>
              </a:spcAft>
            </a:pPr>
            <a:r>
              <a:rPr lang="en-US" dirty="0"/>
              <a:t>FIGHT – </a:t>
            </a:r>
            <a:r>
              <a:rPr lang="en-US" b="0" dirty="0"/>
              <a:t>Put up a defense if necessary</a:t>
            </a:r>
          </a:p>
        </p:txBody>
      </p:sp>
    </p:spTree>
    <p:extLst>
      <p:ext uri="{BB962C8B-B14F-4D97-AF65-F5344CB8AC3E}">
        <p14:creationId xmlns:p14="http://schemas.microsoft.com/office/powerpoint/2010/main" val="195994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359017"/>
            <a:ext cx="7718425" cy="4278386"/>
          </a:xfrm>
        </p:spPr>
        <p:txBody>
          <a:bodyPr>
            <a:normAutofit/>
          </a:bodyPr>
          <a:lstStyle/>
          <a:p>
            <a:pPr algn="l">
              <a:lnSpc>
                <a:spcPct val="127000"/>
              </a:lnSpc>
              <a:spcBef>
                <a:spcPts val="0"/>
              </a:spcBef>
            </a:pPr>
            <a:r>
              <a:rPr lang="en-US" sz="2000" u="sng" dirty="0"/>
              <a:t>IF YOU RUN </a:t>
            </a:r>
            <a:r>
              <a:rPr lang="en-US" sz="2000" dirty="0"/>
              <a:t>– If there is an accessible escape path, attempt to evacuate the premises. Be sure to:</a:t>
            </a:r>
          </a:p>
          <a:p>
            <a:pPr marL="457200" indent="-457200" algn="l">
              <a:lnSpc>
                <a:spcPct val="127000"/>
              </a:lnSpc>
              <a:spcBef>
                <a:spcPts val="0"/>
              </a:spcBef>
              <a:buFont typeface="Arial" panose="020B0604020202020204" pitchFamily="34" charset="0"/>
              <a:buChar char="•"/>
            </a:pPr>
            <a:r>
              <a:rPr lang="en-US" sz="2000" b="0" dirty="0"/>
              <a:t>Have an escape route and plan in mind</a:t>
            </a:r>
          </a:p>
          <a:p>
            <a:pPr marL="457200" indent="-457200" algn="l">
              <a:lnSpc>
                <a:spcPct val="127000"/>
              </a:lnSpc>
              <a:spcBef>
                <a:spcPts val="0"/>
              </a:spcBef>
              <a:buFont typeface="Arial" panose="020B0604020202020204" pitchFamily="34" charset="0"/>
              <a:buChar char="•"/>
            </a:pPr>
            <a:r>
              <a:rPr lang="en-US" sz="2000" b="0" dirty="0"/>
              <a:t>Evacuate regardless of whether others agree to follow</a:t>
            </a:r>
          </a:p>
          <a:p>
            <a:pPr marL="457200" indent="-457200" algn="l">
              <a:lnSpc>
                <a:spcPct val="127000"/>
              </a:lnSpc>
              <a:spcBef>
                <a:spcPts val="0"/>
              </a:spcBef>
              <a:buFont typeface="Arial" panose="020B0604020202020204" pitchFamily="34" charset="0"/>
              <a:buChar char="•"/>
            </a:pPr>
            <a:r>
              <a:rPr lang="en-US" sz="2000" b="0" dirty="0"/>
              <a:t>Leave your belongings behind</a:t>
            </a:r>
          </a:p>
          <a:p>
            <a:pPr marL="457200" indent="-457200" algn="l">
              <a:lnSpc>
                <a:spcPct val="127000"/>
              </a:lnSpc>
              <a:spcBef>
                <a:spcPts val="0"/>
              </a:spcBef>
              <a:buFont typeface="Arial" panose="020B0604020202020204" pitchFamily="34" charset="0"/>
              <a:buChar char="•"/>
            </a:pPr>
            <a:r>
              <a:rPr lang="en-US" sz="2000" b="0" dirty="0"/>
              <a:t>Help others escape, if possible</a:t>
            </a:r>
          </a:p>
          <a:p>
            <a:pPr marL="457200" indent="-457200" algn="l">
              <a:lnSpc>
                <a:spcPct val="127000"/>
              </a:lnSpc>
              <a:spcBef>
                <a:spcPts val="0"/>
              </a:spcBef>
              <a:buFont typeface="Arial" panose="020B0604020202020204" pitchFamily="34" charset="0"/>
              <a:buChar char="•"/>
            </a:pPr>
            <a:r>
              <a:rPr lang="en-US" sz="2000" b="0" dirty="0"/>
              <a:t>Prevent others from entering the area</a:t>
            </a:r>
          </a:p>
          <a:p>
            <a:pPr marL="457200" indent="-457200" algn="l">
              <a:lnSpc>
                <a:spcPct val="127000"/>
              </a:lnSpc>
              <a:spcBef>
                <a:spcPts val="0"/>
              </a:spcBef>
              <a:buFont typeface="Arial" panose="020B0604020202020204" pitchFamily="34" charset="0"/>
              <a:buChar char="•"/>
            </a:pPr>
            <a:r>
              <a:rPr lang="en-US" sz="2000" b="0" dirty="0"/>
              <a:t>Follow the instructions of any police officers</a:t>
            </a:r>
          </a:p>
          <a:p>
            <a:pPr marL="457200" indent="-457200" algn="l">
              <a:lnSpc>
                <a:spcPct val="127000"/>
              </a:lnSpc>
              <a:spcBef>
                <a:spcPts val="0"/>
              </a:spcBef>
              <a:buFont typeface="Arial" panose="020B0604020202020204" pitchFamily="34" charset="0"/>
              <a:buChar char="•"/>
            </a:pPr>
            <a:r>
              <a:rPr lang="en-US" sz="2000" b="0" dirty="0"/>
              <a:t>Do not attempt to move wounded people</a:t>
            </a:r>
          </a:p>
          <a:p>
            <a:pPr marL="457200" indent="-457200" algn="l">
              <a:lnSpc>
                <a:spcPct val="127000"/>
              </a:lnSpc>
              <a:spcBef>
                <a:spcPts val="0"/>
              </a:spcBef>
              <a:buFont typeface="Arial" panose="020B0604020202020204" pitchFamily="34" charset="0"/>
              <a:buChar char="•"/>
            </a:pPr>
            <a:r>
              <a:rPr lang="en-US" sz="2000" b="0" dirty="0"/>
              <a:t>Call 911 when you are safe</a:t>
            </a:r>
          </a:p>
        </p:txBody>
      </p:sp>
    </p:spTree>
    <p:extLst>
      <p:ext uri="{BB962C8B-B14F-4D97-AF65-F5344CB8AC3E}">
        <p14:creationId xmlns:p14="http://schemas.microsoft.com/office/powerpoint/2010/main" val="181350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45264"/>
            <a:ext cx="7718425" cy="4278386"/>
          </a:xfrm>
        </p:spPr>
        <p:txBody>
          <a:bodyPr>
            <a:normAutofit/>
          </a:bodyPr>
          <a:lstStyle/>
          <a:p>
            <a:pPr algn="l">
              <a:lnSpc>
                <a:spcPct val="114000"/>
              </a:lnSpc>
              <a:spcBef>
                <a:spcPts val="0"/>
              </a:spcBef>
              <a:spcAft>
                <a:spcPts val="1200"/>
              </a:spcAft>
            </a:pPr>
            <a:r>
              <a:rPr lang="en-US" sz="2000" u="sng" dirty="0"/>
              <a:t>IF YOU HIDE </a:t>
            </a:r>
            <a:r>
              <a:rPr lang="en-US" sz="2000" dirty="0"/>
              <a:t>– If evacuation is not possible, find a place to hide where the active shooter is less likely to find you.</a:t>
            </a:r>
          </a:p>
          <a:p>
            <a:pPr marL="227013" algn="l">
              <a:lnSpc>
                <a:spcPct val="127000"/>
              </a:lnSpc>
              <a:spcBef>
                <a:spcPts val="0"/>
              </a:spcBef>
              <a:tabLst>
                <a:tab pos="461963" algn="l"/>
              </a:tabLst>
            </a:pPr>
            <a:r>
              <a:rPr lang="en-US" sz="2000" dirty="0"/>
              <a:t>Your hiding place should:</a:t>
            </a:r>
          </a:p>
          <a:p>
            <a:pPr marL="684213" indent="-457200" algn="l">
              <a:lnSpc>
                <a:spcPct val="127000"/>
              </a:lnSpc>
              <a:spcBef>
                <a:spcPts val="0"/>
              </a:spcBef>
              <a:buFont typeface="Arial" panose="020B0604020202020204" pitchFamily="34" charset="0"/>
              <a:buChar char="•"/>
              <a:tabLst>
                <a:tab pos="461963" algn="l"/>
              </a:tabLst>
            </a:pPr>
            <a:r>
              <a:rPr lang="en-US" sz="2000" b="0" dirty="0"/>
              <a:t>Be out of the active shooter’s view</a:t>
            </a:r>
          </a:p>
          <a:p>
            <a:pPr marL="684213" indent="-457200" algn="l">
              <a:lnSpc>
                <a:spcPct val="127000"/>
              </a:lnSpc>
              <a:spcBef>
                <a:spcPts val="0"/>
              </a:spcBef>
              <a:buFont typeface="Arial" panose="020B0604020202020204" pitchFamily="34" charset="0"/>
              <a:buChar char="•"/>
              <a:tabLst>
                <a:tab pos="461963" algn="l"/>
              </a:tabLst>
            </a:pPr>
            <a:r>
              <a:rPr lang="en-US" sz="2000" b="0" dirty="0"/>
              <a:t>Provide protection if shots are fired in your direction (i.e., an office with a closed and locked door)</a:t>
            </a:r>
          </a:p>
          <a:p>
            <a:pPr marL="684213" indent="-457200" algn="l">
              <a:lnSpc>
                <a:spcPct val="127000"/>
              </a:lnSpc>
              <a:spcBef>
                <a:spcPts val="0"/>
              </a:spcBef>
              <a:spcAft>
                <a:spcPts val="1200"/>
              </a:spcAft>
              <a:buFont typeface="Arial" panose="020B0604020202020204" pitchFamily="34" charset="0"/>
              <a:buChar char="•"/>
              <a:tabLst>
                <a:tab pos="461963" algn="l"/>
              </a:tabLst>
            </a:pPr>
            <a:r>
              <a:rPr lang="en-US" sz="2000" b="0" dirty="0"/>
              <a:t>Not trap you or restrict your options for movement (if possible)</a:t>
            </a:r>
            <a:endParaRPr lang="en-US" sz="2200" b="0" dirty="0"/>
          </a:p>
          <a:p>
            <a:pPr marL="227013" algn="l">
              <a:lnSpc>
                <a:spcPct val="127000"/>
              </a:lnSpc>
              <a:spcBef>
                <a:spcPts val="0"/>
              </a:spcBef>
              <a:tabLst>
                <a:tab pos="461963" algn="l"/>
              </a:tabLst>
            </a:pPr>
            <a:r>
              <a:rPr lang="en-US" sz="2000" dirty="0"/>
              <a:t>To prevent an active shooter from entering your hiding place:</a:t>
            </a:r>
          </a:p>
          <a:p>
            <a:pPr marL="684213" indent="-457200" algn="l">
              <a:lnSpc>
                <a:spcPct val="127000"/>
              </a:lnSpc>
              <a:spcBef>
                <a:spcPts val="0"/>
              </a:spcBef>
              <a:buFont typeface="Arial" panose="020B0604020202020204" pitchFamily="34" charset="0"/>
              <a:buChar char="•"/>
              <a:tabLst>
                <a:tab pos="461963" algn="l"/>
              </a:tabLst>
            </a:pPr>
            <a:r>
              <a:rPr lang="en-US" sz="2000" b="0" dirty="0"/>
              <a:t>Lock the door</a:t>
            </a:r>
          </a:p>
          <a:p>
            <a:pPr marL="684213" indent="-457200" algn="l">
              <a:lnSpc>
                <a:spcPct val="127000"/>
              </a:lnSpc>
              <a:spcBef>
                <a:spcPts val="0"/>
              </a:spcBef>
              <a:buFont typeface="Arial" panose="020B0604020202020204" pitchFamily="34" charset="0"/>
              <a:buChar char="•"/>
              <a:tabLst>
                <a:tab pos="461963" algn="l"/>
              </a:tabLst>
            </a:pPr>
            <a:r>
              <a:rPr lang="en-US" sz="2000" b="0" dirty="0"/>
              <a:t>Blockade the door with heavy furniture</a:t>
            </a:r>
          </a:p>
          <a:p>
            <a:pPr marL="227013" algn="l">
              <a:lnSpc>
                <a:spcPct val="127000"/>
              </a:lnSpc>
              <a:spcBef>
                <a:spcPts val="0"/>
              </a:spcBef>
              <a:tabLst>
                <a:tab pos="461963" algn="l"/>
              </a:tabLst>
            </a:pPr>
            <a:endParaRPr lang="en-US" sz="2600" dirty="0"/>
          </a:p>
        </p:txBody>
      </p:sp>
    </p:spTree>
    <p:extLst>
      <p:ext uri="{BB962C8B-B14F-4D97-AF65-F5344CB8AC3E}">
        <p14:creationId xmlns:p14="http://schemas.microsoft.com/office/powerpoint/2010/main" val="67704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359017"/>
            <a:ext cx="7718425" cy="4278386"/>
          </a:xfrm>
        </p:spPr>
        <p:txBody>
          <a:bodyPr>
            <a:normAutofit/>
          </a:bodyPr>
          <a:lstStyle/>
          <a:p>
            <a:pPr algn="l">
              <a:lnSpc>
                <a:spcPct val="114000"/>
              </a:lnSpc>
              <a:spcBef>
                <a:spcPts val="0"/>
              </a:spcBef>
              <a:spcAft>
                <a:spcPts val="1200"/>
              </a:spcAft>
            </a:pPr>
            <a:r>
              <a:rPr lang="en-US" sz="2000" dirty="0"/>
              <a:t>HOW TO RESPOND WHEN AN ACTIVE SHOOTER IS IN YOUR VICINITY</a:t>
            </a:r>
          </a:p>
          <a:p>
            <a:pPr marL="227013" algn="l">
              <a:lnSpc>
                <a:spcPct val="127000"/>
              </a:lnSpc>
              <a:spcBef>
                <a:spcPts val="0"/>
              </a:spcBef>
              <a:tabLst>
                <a:tab pos="461963" algn="l"/>
              </a:tabLst>
            </a:pPr>
            <a:r>
              <a:rPr lang="en-US" sz="2000" dirty="0"/>
              <a:t>If the active shooter is nearby:</a:t>
            </a:r>
          </a:p>
          <a:p>
            <a:pPr marL="569913" indent="-342900" algn="l">
              <a:lnSpc>
                <a:spcPct val="127000"/>
              </a:lnSpc>
              <a:spcBef>
                <a:spcPts val="0"/>
              </a:spcBef>
              <a:buFont typeface="Arial" panose="020B0604020202020204" pitchFamily="34" charset="0"/>
              <a:buChar char="•"/>
              <a:tabLst>
                <a:tab pos="461963" algn="l"/>
              </a:tabLst>
            </a:pPr>
            <a:r>
              <a:rPr lang="en-US" sz="2000" b="0" dirty="0"/>
              <a:t>Lock the door</a:t>
            </a:r>
          </a:p>
          <a:p>
            <a:pPr marL="569913" indent="-342900" algn="l">
              <a:lnSpc>
                <a:spcPct val="127000"/>
              </a:lnSpc>
              <a:spcBef>
                <a:spcPts val="0"/>
              </a:spcBef>
              <a:buFont typeface="Arial" panose="020B0604020202020204" pitchFamily="34" charset="0"/>
              <a:buChar char="•"/>
              <a:tabLst>
                <a:tab pos="461963" algn="l"/>
              </a:tabLst>
            </a:pPr>
            <a:r>
              <a:rPr lang="en-US" sz="2000" b="0" dirty="0"/>
              <a:t>Silence your cell phone </a:t>
            </a:r>
          </a:p>
          <a:p>
            <a:pPr marL="569913" indent="-342900" algn="l">
              <a:lnSpc>
                <a:spcPct val="127000"/>
              </a:lnSpc>
              <a:spcBef>
                <a:spcPts val="0"/>
              </a:spcBef>
              <a:buFont typeface="Arial" panose="020B0604020202020204" pitchFamily="34" charset="0"/>
              <a:buChar char="•"/>
              <a:tabLst>
                <a:tab pos="461963" algn="l"/>
              </a:tabLst>
            </a:pPr>
            <a:r>
              <a:rPr lang="en-US" sz="2000" b="0" dirty="0"/>
              <a:t>Turn off any source of noise (i.e., radios, televisions)</a:t>
            </a:r>
          </a:p>
          <a:p>
            <a:pPr marL="569913" indent="-342900" algn="l">
              <a:lnSpc>
                <a:spcPct val="127000"/>
              </a:lnSpc>
              <a:spcBef>
                <a:spcPts val="0"/>
              </a:spcBef>
              <a:buFont typeface="Arial" panose="020B0604020202020204" pitchFamily="34" charset="0"/>
              <a:buChar char="•"/>
              <a:tabLst>
                <a:tab pos="461963" algn="l"/>
              </a:tabLst>
            </a:pPr>
            <a:r>
              <a:rPr lang="en-US" sz="2000" b="0" dirty="0"/>
              <a:t>Hide behind large items (i.e., cabinets, desks)</a:t>
            </a:r>
          </a:p>
          <a:p>
            <a:pPr marL="569913" indent="-342900" algn="l">
              <a:lnSpc>
                <a:spcPct val="127000"/>
              </a:lnSpc>
              <a:spcBef>
                <a:spcPts val="0"/>
              </a:spcBef>
              <a:buFont typeface="Arial" panose="020B0604020202020204" pitchFamily="34" charset="0"/>
              <a:buChar char="•"/>
              <a:tabLst>
                <a:tab pos="461963" algn="l"/>
              </a:tabLst>
            </a:pPr>
            <a:r>
              <a:rPr lang="en-US" sz="2000" b="0" dirty="0"/>
              <a:t>Remain quiet</a:t>
            </a:r>
          </a:p>
        </p:txBody>
      </p:sp>
    </p:spTree>
    <p:extLst>
      <p:ext uri="{BB962C8B-B14F-4D97-AF65-F5344CB8AC3E}">
        <p14:creationId xmlns:p14="http://schemas.microsoft.com/office/powerpoint/2010/main" val="276347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359017"/>
            <a:ext cx="7718425" cy="4278386"/>
          </a:xfrm>
        </p:spPr>
        <p:txBody>
          <a:bodyPr>
            <a:normAutofit/>
          </a:bodyPr>
          <a:lstStyle/>
          <a:p>
            <a:pPr algn="l">
              <a:lnSpc>
                <a:spcPct val="114000"/>
              </a:lnSpc>
              <a:spcBef>
                <a:spcPts val="0"/>
              </a:spcBef>
              <a:spcAft>
                <a:spcPts val="1200"/>
              </a:spcAft>
            </a:pPr>
            <a:r>
              <a:rPr lang="en-US" sz="2000" u="sng" dirty="0"/>
              <a:t>IF YOU FIGHT </a:t>
            </a:r>
            <a:r>
              <a:rPr lang="en-US" sz="2000" dirty="0"/>
              <a:t>– As a last resort, and only when your life is in imminent danger, attempt to disrupt and/or incapacitate the active shooter by:</a:t>
            </a:r>
          </a:p>
          <a:p>
            <a:pPr marL="684213" indent="-457200" algn="l">
              <a:lnSpc>
                <a:spcPct val="127000"/>
              </a:lnSpc>
              <a:spcBef>
                <a:spcPts val="0"/>
              </a:spcBef>
              <a:buFont typeface="Arial" panose="020B0604020202020204" pitchFamily="34" charset="0"/>
              <a:buChar char="•"/>
              <a:tabLst>
                <a:tab pos="461963" algn="l"/>
              </a:tabLst>
            </a:pPr>
            <a:r>
              <a:rPr lang="en-US" sz="2000" b="0" dirty="0"/>
              <a:t>Acting as aggressively as possible against the attacker.</a:t>
            </a:r>
          </a:p>
          <a:p>
            <a:pPr marL="684213" indent="-457200" algn="l">
              <a:lnSpc>
                <a:spcPct val="127000"/>
              </a:lnSpc>
              <a:spcBef>
                <a:spcPts val="0"/>
              </a:spcBef>
              <a:buFont typeface="Arial" panose="020B0604020202020204" pitchFamily="34" charset="0"/>
              <a:buChar char="•"/>
              <a:tabLst>
                <a:tab pos="461963" algn="l"/>
              </a:tabLst>
            </a:pPr>
            <a:r>
              <a:rPr lang="en-US" sz="2000" b="0" dirty="0"/>
              <a:t>Throwing items and improvising weapons such as chairs, books, paperweights, fire extinguishers or other heavy items.</a:t>
            </a:r>
          </a:p>
          <a:p>
            <a:pPr marL="684213" indent="-457200" algn="l">
              <a:lnSpc>
                <a:spcPct val="127000"/>
              </a:lnSpc>
              <a:spcBef>
                <a:spcPts val="0"/>
              </a:spcBef>
              <a:buFont typeface="Arial" panose="020B0604020202020204" pitchFamily="34" charset="0"/>
              <a:buChar char="•"/>
              <a:tabLst>
                <a:tab pos="461963" algn="l"/>
              </a:tabLst>
            </a:pPr>
            <a:r>
              <a:rPr lang="en-US" sz="2000" b="0" dirty="0"/>
              <a:t>Using numbers to overwhelm the attacker.  There is strength in working together.</a:t>
            </a:r>
          </a:p>
          <a:p>
            <a:pPr marL="684213" indent="-457200" algn="l">
              <a:lnSpc>
                <a:spcPct val="127000"/>
              </a:lnSpc>
              <a:spcBef>
                <a:spcPts val="0"/>
              </a:spcBef>
              <a:buFont typeface="Arial" panose="020B0604020202020204" pitchFamily="34" charset="0"/>
              <a:buChar char="•"/>
              <a:tabLst>
                <a:tab pos="461963" algn="l"/>
              </a:tabLst>
            </a:pPr>
            <a:r>
              <a:rPr lang="en-US" sz="2000" b="0" dirty="0"/>
              <a:t>Yelling to startle the attacker and draw attention to the situation.</a:t>
            </a:r>
          </a:p>
          <a:p>
            <a:pPr marL="684213" indent="-457200" algn="l">
              <a:lnSpc>
                <a:spcPct val="127000"/>
              </a:lnSpc>
              <a:spcBef>
                <a:spcPts val="0"/>
              </a:spcBef>
              <a:buFont typeface="Arial" panose="020B0604020202020204" pitchFamily="34" charset="0"/>
              <a:buChar char="•"/>
              <a:tabLst>
                <a:tab pos="461963" algn="l"/>
              </a:tabLst>
            </a:pPr>
            <a:r>
              <a:rPr lang="en-US" sz="2000" b="0" dirty="0"/>
              <a:t>Committing to your actions and fighting like your life depends on it.</a:t>
            </a:r>
          </a:p>
        </p:txBody>
      </p:sp>
    </p:spTree>
    <p:extLst>
      <p:ext uri="{BB962C8B-B14F-4D97-AF65-F5344CB8AC3E}">
        <p14:creationId xmlns:p14="http://schemas.microsoft.com/office/powerpoint/2010/main" val="200636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414676"/>
            <a:ext cx="7718425" cy="4278386"/>
          </a:xfrm>
        </p:spPr>
        <p:txBody>
          <a:bodyPr>
            <a:normAutofit fontScale="92500" lnSpcReduction="10000"/>
          </a:bodyPr>
          <a:lstStyle/>
          <a:p>
            <a:pPr algn="l">
              <a:lnSpc>
                <a:spcPct val="114000"/>
              </a:lnSpc>
              <a:spcBef>
                <a:spcPts val="0"/>
              </a:spcBef>
              <a:spcAft>
                <a:spcPts val="900"/>
              </a:spcAft>
            </a:pPr>
            <a:r>
              <a:rPr lang="en-US" sz="2000" dirty="0"/>
              <a:t>ACTIONS OF DEPARTMENT HEADS AND SUPERVISORS DURING AN ACTIVE SHOOTER SITUATION</a:t>
            </a:r>
          </a:p>
          <a:p>
            <a:pPr algn="l">
              <a:lnSpc>
                <a:spcPct val="114000"/>
              </a:lnSpc>
              <a:spcBef>
                <a:spcPts val="0"/>
              </a:spcBef>
              <a:spcAft>
                <a:spcPts val="900"/>
              </a:spcAft>
            </a:pPr>
            <a:r>
              <a:rPr lang="en-US" sz="2000" b="0" dirty="0"/>
              <a:t>Employees and students are likely to follow the lead of department heads and supervisors during an emergency situation.  During an emergency, department heads and supervisors should be familiar with the physical facilities in their assigned areas of authority and be prepared to:</a:t>
            </a:r>
          </a:p>
          <a:p>
            <a:pPr marL="342900" indent="-342900" algn="l">
              <a:lnSpc>
                <a:spcPct val="114000"/>
              </a:lnSpc>
              <a:spcBef>
                <a:spcPts val="0"/>
              </a:spcBef>
              <a:spcAft>
                <a:spcPts val="900"/>
              </a:spcAft>
              <a:buFont typeface="Arial" panose="020B0604020202020204" pitchFamily="34" charset="0"/>
              <a:buChar char="•"/>
            </a:pPr>
            <a:r>
              <a:rPr lang="en-US" sz="2000" b="0" dirty="0"/>
              <a:t>Remain calm and take immediate action.</a:t>
            </a:r>
          </a:p>
          <a:p>
            <a:pPr marL="342900" indent="-342900" algn="l">
              <a:lnSpc>
                <a:spcPct val="114000"/>
              </a:lnSpc>
              <a:spcBef>
                <a:spcPts val="0"/>
              </a:spcBef>
              <a:spcAft>
                <a:spcPts val="900"/>
              </a:spcAft>
              <a:buFont typeface="Arial" panose="020B0604020202020204" pitchFamily="34" charset="0"/>
              <a:buChar char="•"/>
            </a:pPr>
            <a:r>
              <a:rPr lang="en-US" sz="2000" b="0" dirty="0"/>
              <a:t>If sheltering in place is the best action in your area, direct the locking and barricading of internal and external doors.  If you are unsure how to lock external doors, schedule a meeting with Public Safety to learn the procedure.</a:t>
            </a:r>
          </a:p>
          <a:p>
            <a:pPr marL="342900" indent="-342900" algn="l">
              <a:lnSpc>
                <a:spcPct val="114000"/>
              </a:lnSpc>
              <a:spcBef>
                <a:spcPts val="0"/>
              </a:spcBef>
              <a:spcAft>
                <a:spcPts val="900"/>
              </a:spcAft>
              <a:buFont typeface="Arial" panose="020B0604020202020204" pitchFamily="34" charset="0"/>
              <a:buChar char="•"/>
            </a:pPr>
            <a:r>
              <a:rPr lang="en-US" sz="2000" b="0" dirty="0"/>
              <a:t>If evacuating is the best action in your area, direct the evacuation of students and employees via the safest possible route.</a:t>
            </a:r>
          </a:p>
        </p:txBody>
      </p:sp>
    </p:spTree>
    <p:extLst>
      <p:ext uri="{BB962C8B-B14F-4D97-AF65-F5344CB8AC3E}">
        <p14:creationId xmlns:p14="http://schemas.microsoft.com/office/powerpoint/2010/main" val="201655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414676"/>
            <a:ext cx="7718425" cy="4278386"/>
          </a:xfrm>
        </p:spPr>
        <p:txBody>
          <a:bodyPr>
            <a:normAutofit/>
          </a:bodyPr>
          <a:lstStyle/>
          <a:p>
            <a:pPr algn="l">
              <a:lnSpc>
                <a:spcPct val="114000"/>
              </a:lnSpc>
              <a:spcBef>
                <a:spcPts val="0"/>
              </a:spcBef>
              <a:spcAft>
                <a:spcPts val="900"/>
              </a:spcAft>
            </a:pPr>
            <a:r>
              <a:rPr lang="en-US" sz="2000" dirty="0"/>
              <a:t>EVALUATING THE BEST RESPONSE:  RUN, HIDE OR FIGHT?</a:t>
            </a:r>
          </a:p>
          <a:p>
            <a:pPr algn="l">
              <a:lnSpc>
                <a:spcPct val="114000"/>
              </a:lnSpc>
              <a:spcBef>
                <a:spcPts val="0"/>
              </a:spcBef>
              <a:spcAft>
                <a:spcPts val="900"/>
              </a:spcAft>
            </a:pPr>
            <a:r>
              <a:rPr lang="en-US" sz="2000" b="0" dirty="0"/>
              <a:t>External factors determine the most appropriate option to be exercised in a shooter situation.  Factors include:</a:t>
            </a:r>
          </a:p>
          <a:p>
            <a:pPr marL="342900" indent="-342900" algn="l">
              <a:lnSpc>
                <a:spcPct val="114000"/>
              </a:lnSpc>
              <a:spcBef>
                <a:spcPts val="0"/>
              </a:spcBef>
              <a:spcAft>
                <a:spcPts val="900"/>
              </a:spcAft>
              <a:buFont typeface="Arial" panose="020B0604020202020204" pitchFamily="34" charset="0"/>
              <a:buChar char="•"/>
            </a:pPr>
            <a:r>
              <a:rPr lang="en-US" sz="2000" b="0" dirty="0"/>
              <a:t>Your proximity in relationship to the shooter</a:t>
            </a:r>
          </a:p>
          <a:p>
            <a:pPr marL="342900" indent="-342900" algn="l">
              <a:lnSpc>
                <a:spcPct val="114000"/>
              </a:lnSpc>
              <a:spcBef>
                <a:spcPts val="0"/>
              </a:spcBef>
              <a:spcAft>
                <a:spcPts val="900"/>
              </a:spcAft>
              <a:buFont typeface="Arial" panose="020B0604020202020204" pitchFamily="34" charset="0"/>
              <a:buChar char="•"/>
            </a:pPr>
            <a:r>
              <a:rPr lang="en-US" sz="2000" b="0" dirty="0"/>
              <a:t>Your proximity to a secure path that will lead you to a secure location</a:t>
            </a:r>
          </a:p>
          <a:p>
            <a:pPr marL="342900" indent="-342900" algn="l">
              <a:lnSpc>
                <a:spcPct val="114000"/>
              </a:lnSpc>
              <a:spcBef>
                <a:spcPts val="0"/>
              </a:spcBef>
              <a:spcAft>
                <a:spcPts val="900"/>
              </a:spcAft>
              <a:buFont typeface="Arial" panose="020B0604020202020204" pitchFamily="34" charset="0"/>
              <a:buChar char="•"/>
            </a:pPr>
            <a:r>
              <a:rPr lang="en-US" sz="2000" b="0" dirty="0"/>
              <a:t>Your proximity to predetermined secure and safe areas</a:t>
            </a:r>
          </a:p>
          <a:p>
            <a:pPr marL="342900" indent="-342900" algn="l">
              <a:lnSpc>
                <a:spcPct val="114000"/>
              </a:lnSpc>
              <a:spcBef>
                <a:spcPts val="0"/>
              </a:spcBef>
              <a:spcAft>
                <a:spcPts val="900"/>
              </a:spcAft>
              <a:buFont typeface="Arial" panose="020B0604020202020204" pitchFamily="34" charset="0"/>
              <a:buChar char="•"/>
            </a:pPr>
            <a:r>
              <a:rPr lang="en-US" sz="2000" b="0" dirty="0"/>
              <a:t>The type of weapon being utilized in the attack</a:t>
            </a:r>
          </a:p>
        </p:txBody>
      </p:sp>
    </p:spTree>
    <p:extLst>
      <p:ext uri="{BB962C8B-B14F-4D97-AF65-F5344CB8AC3E}">
        <p14:creationId xmlns:p14="http://schemas.microsoft.com/office/powerpoint/2010/main" val="50586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414676"/>
            <a:ext cx="7718425" cy="4389776"/>
          </a:xfrm>
        </p:spPr>
        <p:txBody>
          <a:bodyPr>
            <a:normAutofit/>
          </a:bodyPr>
          <a:lstStyle/>
          <a:p>
            <a:pPr algn="l">
              <a:lnSpc>
                <a:spcPct val="114000"/>
              </a:lnSpc>
              <a:spcBef>
                <a:spcPts val="0"/>
              </a:spcBef>
              <a:spcAft>
                <a:spcPts val="900"/>
              </a:spcAft>
            </a:pPr>
            <a:r>
              <a:rPr lang="en-US" sz="2000" dirty="0"/>
              <a:t>EVALUATING THE BEST RESPONSE:  RUN, HIDE OR FIGHT?</a:t>
            </a:r>
          </a:p>
          <a:p>
            <a:pPr algn="l">
              <a:lnSpc>
                <a:spcPct val="114000"/>
              </a:lnSpc>
              <a:spcBef>
                <a:spcPts val="0"/>
              </a:spcBef>
              <a:spcAft>
                <a:spcPts val="900"/>
              </a:spcAft>
            </a:pPr>
            <a:r>
              <a:rPr lang="en-US" sz="2000" u="sng" dirty="0"/>
              <a:t>Running is an option if:</a:t>
            </a:r>
          </a:p>
          <a:p>
            <a:pPr marL="342900" indent="-342900" algn="l">
              <a:lnSpc>
                <a:spcPct val="114000"/>
              </a:lnSpc>
              <a:spcBef>
                <a:spcPts val="0"/>
              </a:spcBef>
              <a:spcAft>
                <a:spcPts val="900"/>
              </a:spcAft>
              <a:buFont typeface="Arial" panose="020B0604020202020204" pitchFamily="34" charset="0"/>
              <a:buChar char="•"/>
            </a:pPr>
            <a:r>
              <a:rPr lang="en-US" sz="2000" b="0" dirty="0"/>
              <a:t>You have a secured path to a safe place, AND</a:t>
            </a:r>
          </a:p>
          <a:p>
            <a:pPr marL="342900" indent="-342900" algn="l">
              <a:lnSpc>
                <a:spcPct val="114000"/>
              </a:lnSpc>
              <a:spcBef>
                <a:spcPts val="0"/>
              </a:spcBef>
              <a:spcAft>
                <a:spcPts val="900"/>
              </a:spcAft>
              <a:buFont typeface="Arial" panose="020B0604020202020204" pitchFamily="34" charset="0"/>
              <a:buChar char="•"/>
            </a:pPr>
            <a:r>
              <a:rPr lang="en-US" sz="2000" b="0" dirty="0"/>
              <a:t>You can stay out of the attacker’s line of sight and fire.</a:t>
            </a:r>
          </a:p>
          <a:p>
            <a:pPr algn="l">
              <a:lnSpc>
                <a:spcPct val="114000"/>
              </a:lnSpc>
              <a:spcBef>
                <a:spcPts val="0"/>
              </a:spcBef>
              <a:spcAft>
                <a:spcPts val="900"/>
              </a:spcAft>
            </a:pPr>
            <a:r>
              <a:rPr lang="en-US" sz="2000" u="sng" dirty="0"/>
              <a:t>Hiding may be your best option if:</a:t>
            </a:r>
          </a:p>
          <a:p>
            <a:pPr marL="342900" indent="-342900" algn="l">
              <a:lnSpc>
                <a:spcPct val="114000"/>
              </a:lnSpc>
              <a:spcBef>
                <a:spcPts val="0"/>
              </a:spcBef>
              <a:spcAft>
                <a:spcPts val="900"/>
              </a:spcAft>
              <a:buFont typeface="Arial" panose="020B0604020202020204" pitchFamily="34" charset="0"/>
              <a:buChar char="•"/>
            </a:pPr>
            <a:r>
              <a:rPr lang="en-US" sz="2000" b="0" dirty="0"/>
              <a:t>A secure path or an exit is not a certainty, OR </a:t>
            </a:r>
          </a:p>
          <a:p>
            <a:pPr marL="342900" indent="-342900" algn="l">
              <a:lnSpc>
                <a:spcPct val="114000"/>
              </a:lnSpc>
              <a:spcBef>
                <a:spcPts val="0"/>
              </a:spcBef>
              <a:spcAft>
                <a:spcPts val="900"/>
              </a:spcAft>
              <a:buFont typeface="Arial" panose="020B0604020202020204" pitchFamily="34" charset="0"/>
              <a:buChar char="•"/>
            </a:pPr>
            <a:r>
              <a:rPr lang="en-US" sz="2000" b="0" dirty="0"/>
              <a:t>There is no safe place to go once outside.</a:t>
            </a:r>
          </a:p>
        </p:txBody>
      </p:sp>
    </p:spTree>
    <p:extLst>
      <p:ext uri="{BB962C8B-B14F-4D97-AF65-F5344CB8AC3E}">
        <p14:creationId xmlns:p14="http://schemas.microsoft.com/office/powerpoint/2010/main" val="42084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414676"/>
            <a:ext cx="7718425" cy="4262555"/>
          </a:xfrm>
        </p:spPr>
        <p:txBody>
          <a:bodyPr>
            <a:normAutofit/>
          </a:bodyPr>
          <a:lstStyle/>
          <a:p>
            <a:pPr algn="l">
              <a:lnSpc>
                <a:spcPct val="114000"/>
              </a:lnSpc>
              <a:spcBef>
                <a:spcPts val="0"/>
              </a:spcBef>
            </a:pPr>
            <a:r>
              <a:rPr lang="en-US" sz="2000" dirty="0"/>
              <a:t>YOU MAY HAVE TO ADJUST YOUR PLAN </a:t>
            </a:r>
          </a:p>
          <a:p>
            <a:pPr algn="l">
              <a:lnSpc>
                <a:spcPct val="114000"/>
              </a:lnSpc>
              <a:spcBef>
                <a:spcPts val="0"/>
              </a:spcBef>
              <a:spcAft>
                <a:spcPts val="1200"/>
              </a:spcAft>
            </a:pPr>
            <a:r>
              <a:rPr lang="en-US" sz="2000" dirty="0"/>
              <a:t>AS EVENTS UNFOLD</a:t>
            </a:r>
          </a:p>
          <a:p>
            <a:pPr algn="l">
              <a:lnSpc>
                <a:spcPct val="114000"/>
              </a:lnSpc>
              <a:spcBef>
                <a:spcPts val="0"/>
              </a:spcBef>
              <a:spcAft>
                <a:spcPts val="1200"/>
              </a:spcAft>
            </a:pPr>
            <a:r>
              <a:rPr lang="en-US" sz="2000" b="0" dirty="0"/>
              <a:t>You may HIDE in a secure place while waiting for the opportunity to RUN.</a:t>
            </a:r>
          </a:p>
          <a:p>
            <a:pPr algn="l">
              <a:lnSpc>
                <a:spcPct val="114000"/>
              </a:lnSpc>
              <a:spcBef>
                <a:spcPts val="0"/>
              </a:spcBef>
              <a:spcAft>
                <a:spcPts val="1200"/>
              </a:spcAft>
            </a:pPr>
            <a:r>
              <a:rPr lang="en-US" sz="2000" b="0" dirty="0"/>
              <a:t>You may RUN until you find a more secure location to HIDE.</a:t>
            </a:r>
          </a:p>
          <a:p>
            <a:pPr algn="l">
              <a:lnSpc>
                <a:spcPct val="114000"/>
              </a:lnSpc>
              <a:spcBef>
                <a:spcPts val="0"/>
              </a:spcBef>
              <a:spcAft>
                <a:spcPts val="900"/>
              </a:spcAft>
            </a:pPr>
            <a:r>
              <a:rPr lang="en-US" sz="2000" b="0" dirty="0"/>
              <a:t>RUN, HIDE, FIGHT are not steps, but options that may be exercised in any order.  Again, the selection of the options to be exercised will be dictated by the circumstances or external factors that you must evaluate.</a:t>
            </a:r>
          </a:p>
        </p:txBody>
      </p:sp>
    </p:spTree>
    <p:extLst>
      <p:ext uri="{BB962C8B-B14F-4D97-AF65-F5344CB8AC3E}">
        <p14:creationId xmlns:p14="http://schemas.microsoft.com/office/powerpoint/2010/main" val="98521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1A5B1-F2C4-234C-9D85-95D406EA91CB}"/>
              </a:ext>
            </a:extLst>
          </p:cNvPr>
          <p:cNvSpPr>
            <a:spLocks noGrp="1"/>
          </p:cNvSpPr>
          <p:nvPr>
            <p:ph sz="quarter" idx="14"/>
          </p:nvPr>
        </p:nvSpPr>
        <p:spPr>
          <a:xfrm>
            <a:off x="796925" y="1787703"/>
            <a:ext cx="7718425" cy="3365697"/>
          </a:xfrm>
        </p:spPr>
        <p:txBody>
          <a:bodyPr/>
          <a:lstStyle/>
          <a:p>
            <a:r>
              <a:rPr lang="en-US" sz="6000" dirty="0">
                <a:solidFill>
                  <a:srgbClr val="FFD300"/>
                </a:solidFill>
              </a:rPr>
              <a:t>Active Shooter Presentation</a:t>
            </a:r>
            <a:br>
              <a:rPr lang="en-US" sz="4800" dirty="0"/>
            </a:br>
            <a:endParaRPr lang="en-US" sz="1400" dirty="0"/>
          </a:p>
          <a:p>
            <a:r>
              <a:rPr lang="en-US" sz="4800" dirty="0"/>
              <a:t>PSC Police Department</a:t>
            </a:r>
            <a:endParaRPr lang="en-US" dirty="0"/>
          </a:p>
        </p:txBody>
      </p:sp>
    </p:spTree>
    <p:extLst>
      <p:ext uri="{BB962C8B-B14F-4D97-AF65-F5344CB8AC3E}">
        <p14:creationId xmlns:p14="http://schemas.microsoft.com/office/powerpoint/2010/main" val="12401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77799"/>
            <a:ext cx="7718425" cy="3909270"/>
          </a:xfrm>
        </p:spPr>
        <p:txBody>
          <a:bodyPr>
            <a:normAutofit/>
          </a:bodyPr>
          <a:lstStyle/>
          <a:p>
            <a:pPr algn="l">
              <a:lnSpc>
                <a:spcPct val="127000"/>
              </a:lnSpc>
              <a:spcBef>
                <a:spcPts val="0"/>
              </a:spcBef>
            </a:pPr>
            <a:r>
              <a:rPr lang="en-US" sz="2000" dirty="0"/>
              <a:t>OTHER THINGS TO CONSIDER:</a:t>
            </a:r>
          </a:p>
          <a:p>
            <a:pPr algn="l">
              <a:lnSpc>
                <a:spcPct val="127000"/>
              </a:lnSpc>
              <a:spcAft>
                <a:spcPts val="1200"/>
              </a:spcAft>
            </a:pPr>
            <a:r>
              <a:rPr lang="en-US" sz="2000" dirty="0"/>
              <a:t>Initial reports may be wrong.</a:t>
            </a:r>
            <a:r>
              <a:rPr lang="en-US" sz="2000" b="0" dirty="0"/>
              <a:t>  Police will rely on initial information received from 911 calls to determine the location of the shooter.  The sound of gunshots may echo and seem to come from different directions, causing callers to be mistaken.  We will make every effort to give correct information, but at the outset we will only know what has been reported.  As updates come in, we will send further PSC Alerts to update everyone.</a:t>
            </a:r>
          </a:p>
        </p:txBody>
      </p:sp>
    </p:spTree>
    <p:extLst>
      <p:ext uri="{BB962C8B-B14F-4D97-AF65-F5344CB8AC3E}">
        <p14:creationId xmlns:p14="http://schemas.microsoft.com/office/powerpoint/2010/main" val="409147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224794"/>
            <a:ext cx="7718425" cy="4756558"/>
          </a:xfrm>
        </p:spPr>
        <p:txBody>
          <a:bodyPr>
            <a:normAutofit fontScale="55000" lnSpcReduction="20000"/>
          </a:bodyPr>
          <a:lstStyle/>
          <a:p>
            <a:pPr algn="l">
              <a:lnSpc>
                <a:spcPct val="127000"/>
              </a:lnSpc>
              <a:spcBef>
                <a:spcPts val="0"/>
              </a:spcBef>
              <a:spcAft>
                <a:spcPts val="900"/>
              </a:spcAft>
            </a:pPr>
            <a:r>
              <a:rPr lang="en-US" sz="5000" dirty="0"/>
              <a:t>REPORTING AN INCIDENT</a:t>
            </a:r>
          </a:p>
          <a:p>
            <a:pPr algn="l">
              <a:lnSpc>
                <a:spcPct val="127000"/>
              </a:lnSpc>
              <a:spcBef>
                <a:spcPts val="0"/>
              </a:spcBef>
              <a:spcAft>
                <a:spcPts val="1200"/>
              </a:spcAft>
            </a:pPr>
            <a:r>
              <a:rPr lang="en-US" sz="3600" b="0" dirty="0"/>
              <a:t>If you witness an incident, as soon as you get to safety </a:t>
            </a:r>
            <a:r>
              <a:rPr lang="en-US" sz="3600" dirty="0"/>
              <a:t>CALL 911 FIRST</a:t>
            </a:r>
            <a:r>
              <a:rPr lang="en-US" sz="3600" b="0" dirty="0"/>
              <a:t>.  Then, if you are able, call the PSC Police Department second at 484-2500.</a:t>
            </a:r>
          </a:p>
          <a:p>
            <a:pPr algn="l">
              <a:lnSpc>
                <a:spcPct val="127000"/>
              </a:lnSpc>
              <a:spcBef>
                <a:spcPts val="0"/>
              </a:spcBef>
              <a:spcAft>
                <a:spcPts val="1200"/>
              </a:spcAft>
            </a:pPr>
            <a:r>
              <a:rPr lang="en-US" sz="3600" dirty="0"/>
              <a:t>Why call 911 first?  </a:t>
            </a:r>
            <a:r>
              <a:rPr lang="en-US" sz="3600" b="0" dirty="0"/>
              <a:t>In the event of an incident, there will likely be more calls than the PSC dispatch can handle at once.  Local 911 call centers have the capacity for hundreds of calls and they can summon campus police.</a:t>
            </a:r>
          </a:p>
          <a:p>
            <a:pPr algn="l">
              <a:lnSpc>
                <a:spcPct val="127000"/>
              </a:lnSpc>
              <a:spcBef>
                <a:spcPts val="0"/>
              </a:spcBef>
            </a:pPr>
            <a:r>
              <a:rPr lang="en-US" sz="3600" b="0" dirty="0"/>
              <a:t>Do not call the PSC police department to ask questions about what is going on.  All police personnel will be engaged in responding to the threat.  Updates will be given via PSC Alerts, so please be patient, stay safe, and await updates. </a:t>
            </a:r>
          </a:p>
        </p:txBody>
      </p:sp>
    </p:spTree>
    <p:extLst>
      <p:ext uri="{BB962C8B-B14F-4D97-AF65-F5344CB8AC3E}">
        <p14:creationId xmlns:p14="http://schemas.microsoft.com/office/powerpoint/2010/main" val="205513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153232"/>
            <a:ext cx="7718425" cy="4756558"/>
          </a:xfrm>
        </p:spPr>
        <p:txBody>
          <a:bodyPr>
            <a:normAutofit/>
          </a:bodyPr>
          <a:lstStyle/>
          <a:p>
            <a:pPr algn="l">
              <a:lnSpc>
                <a:spcPct val="107000"/>
              </a:lnSpc>
              <a:spcBef>
                <a:spcPts val="0"/>
              </a:spcBef>
              <a:spcAft>
                <a:spcPts val="900"/>
              </a:spcAft>
            </a:pPr>
            <a:r>
              <a:rPr lang="en-US" sz="2000" dirty="0"/>
              <a:t>REPORTING AN INCIDENT</a:t>
            </a:r>
          </a:p>
          <a:p>
            <a:pPr algn="l">
              <a:lnSpc>
                <a:spcPct val="107000"/>
              </a:lnSpc>
              <a:spcBef>
                <a:spcPts val="0"/>
              </a:spcBef>
              <a:spcAft>
                <a:spcPts val="900"/>
              </a:spcAft>
            </a:pPr>
            <a:r>
              <a:rPr lang="en-US" sz="2000" b="0" dirty="0"/>
              <a:t>When you call 911, give as many details as you can, including:</a:t>
            </a:r>
          </a:p>
          <a:p>
            <a:pPr marL="342900" indent="-342900" algn="l">
              <a:lnSpc>
                <a:spcPct val="127000"/>
              </a:lnSpc>
              <a:spcBef>
                <a:spcPts val="0"/>
              </a:spcBef>
              <a:spcAft>
                <a:spcPts val="900"/>
              </a:spcAft>
              <a:buFont typeface="Arial" panose="020B0604020202020204" pitchFamily="34" charset="0"/>
              <a:buChar char="•"/>
            </a:pPr>
            <a:r>
              <a:rPr lang="en-US" sz="2000" b="0" dirty="0"/>
              <a:t>Location of the active shooter</a:t>
            </a:r>
          </a:p>
          <a:p>
            <a:pPr marL="342900" indent="-342900" algn="l">
              <a:lnSpc>
                <a:spcPct val="127000"/>
              </a:lnSpc>
              <a:spcBef>
                <a:spcPts val="0"/>
              </a:spcBef>
              <a:spcAft>
                <a:spcPts val="900"/>
              </a:spcAft>
              <a:buFont typeface="Arial" panose="020B0604020202020204" pitchFamily="34" charset="0"/>
              <a:buChar char="•"/>
            </a:pPr>
            <a:r>
              <a:rPr lang="en-US" sz="2000" b="0" dirty="0"/>
              <a:t>Number of shooters, if more than one</a:t>
            </a:r>
          </a:p>
          <a:p>
            <a:pPr marL="342900" indent="-342900" algn="l">
              <a:lnSpc>
                <a:spcPct val="107000"/>
              </a:lnSpc>
              <a:spcBef>
                <a:spcPts val="0"/>
              </a:spcBef>
              <a:spcAft>
                <a:spcPts val="900"/>
              </a:spcAft>
              <a:buFont typeface="Arial" panose="020B0604020202020204" pitchFamily="34" charset="0"/>
              <a:buChar char="•"/>
            </a:pPr>
            <a:r>
              <a:rPr lang="en-US" sz="2000" b="0" dirty="0"/>
              <a:t>Physical description of shooter’s features, such as hair color, gender, size, ethnicity, distinguishing marks, etc.</a:t>
            </a:r>
          </a:p>
          <a:p>
            <a:pPr marL="342900" indent="-342900" algn="l">
              <a:lnSpc>
                <a:spcPct val="127000"/>
              </a:lnSpc>
              <a:spcBef>
                <a:spcPts val="0"/>
              </a:spcBef>
              <a:spcAft>
                <a:spcPts val="900"/>
              </a:spcAft>
              <a:buFont typeface="Arial" panose="020B0604020202020204" pitchFamily="34" charset="0"/>
              <a:buChar char="•"/>
            </a:pPr>
            <a:r>
              <a:rPr lang="en-US" sz="2000" b="0" dirty="0"/>
              <a:t>Description of the shooter’s clothing, such as shirt, pants, jacket, etc.</a:t>
            </a:r>
          </a:p>
          <a:p>
            <a:pPr marL="342900" indent="-342900" algn="l">
              <a:lnSpc>
                <a:spcPct val="127000"/>
              </a:lnSpc>
              <a:spcBef>
                <a:spcPts val="0"/>
              </a:spcBef>
              <a:spcAft>
                <a:spcPts val="900"/>
              </a:spcAft>
              <a:buFont typeface="Arial" panose="020B0604020202020204" pitchFamily="34" charset="0"/>
              <a:buChar char="•"/>
            </a:pPr>
            <a:r>
              <a:rPr lang="en-US" sz="2000" b="0" dirty="0"/>
              <a:t>Number and type of weapons held by the shooter, if known</a:t>
            </a:r>
          </a:p>
          <a:p>
            <a:pPr marL="342900" indent="-342900" algn="l">
              <a:lnSpc>
                <a:spcPct val="127000"/>
              </a:lnSpc>
              <a:spcBef>
                <a:spcPts val="0"/>
              </a:spcBef>
              <a:spcAft>
                <a:spcPts val="900"/>
              </a:spcAft>
              <a:buFont typeface="Arial" panose="020B0604020202020204" pitchFamily="34" charset="0"/>
              <a:buChar char="•"/>
            </a:pPr>
            <a:r>
              <a:rPr lang="en-US" sz="2000" b="0" dirty="0"/>
              <a:t>Number of potential victims at the location</a:t>
            </a:r>
          </a:p>
        </p:txBody>
      </p:sp>
    </p:spTree>
    <p:extLst>
      <p:ext uri="{BB962C8B-B14F-4D97-AF65-F5344CB8AC3E}">
        <p14:creationId xmlns:p14="http://schemas.microsoft.com/office/powerpoint/2010/main" val="360010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535289"/>
            <a:ext cx="7718425" cy="4051780"/>
          </a:xfrm>
        </p:spPr>
        <p:txBody>
          <a:bodyPr>
            <a:normAutofit fontScale="62500" lnSpcReduction="20000"/>
          </a:bodyPr>
          <a:lstStyle/>
          <a:p>
            <a:pPr algn="l">
              <a:lnSpc>
                <a:spcPct val="127000"/>
              </a:lnSpc>
              <a:spcBef>
                <a:spcPts val="0"/>
              </a:spcBef>
            </a:pPr>
            <a:r>
              <a:rPr lang="en-US" sz="2600" u="sng" dirty="0"/>
              <a:t>ALTHOUGH YOU MUST ACT ON YOUR OWN, </a:t>
            </a:r>
          </a:p>
          <a:p>
            <a:pPr algn="l">
              <a:lnSpc>
                <a:spcPct val="127000"/>
              </a:lnSpc>
              <a:spcBef>
                <a:spcPts val="0"/>
              </a:spcBef>
              <a:spcAft>
                <a:spcPts val="1200"/>
              </a:spcAft>
            </a:pPr>
            <a:r>
              <a:rPr lang="en-US" sz="2600" u="sng" dirty="0"/>
              <a:t>YOU ARE NOT ALONE.</a:t>
            </a:r>
          </a:p>
          <a:p>
            <a:pPr algn="l">
              <a:lnSpc>
                <a:spcPct val="127000"/>
              </a:lnSpc>
              <a:spcAft>
                <a:spcPts val="1200"/>
              </a:spcAft>
            </a:pPr>
            <a:r>
              <a:rPr lang="en-US" b="0" dirty="0"/>
              <a:t>When a call is received by PSC Police or 911 Operator:</a:t>
            </a:r>
          </a:p>
          <a:p>
            <a:pPr marL="457200" indent="-457200" algn="l">
              <a:lnSpc>
                <a:spcPct val="127000"/>
              </a:lnSpc>
              <a:spcBef>
                <a:spcPts val="0"/>
              </a:spcBef>
              <a:spcAft>
                <a:spcPts val="1200"/>
              </a:spcAft>
              <a:buFont typeface="Arial" panose="020B0604020202020204" pitchFamily="34" charset="0"/>
              <a:buChar char="•"/>
            </a:pPr>
            <a:r>
              <a:rPr lang="en-US" b="0" dirty="0"/>
              <a:t>Armed PSC Police Officers are Dispatched to the Scene</a:t>
            </a:r>
          </a:p>
          <a:p>
            <a:pPr marL="457200" indent="-457200" algn="l">
              <a:lnSpc>
                <a:spcPct val="127000"/>
              </a:lnSpc>
              <a:spcBef>
                <a:spcPts val="0"/>
              </a:spcBef>
              <a:spcAft>
                <a:spcPts val="1200"/>
              </a:spcAft>
              <a:buFont typeface="Arial" panose="020B0604020202020204" pitchFamily="34" charset="0"/>
              <a:buChar char="•"/>
            </a:pPr>
            <a:r>
              <a:rPr lang="en-US" b="0" dirty="0"/>
              <a:t>Surrounding Local Law Enforcement is Dispatched to the Scene</a:t>
            </a:r>
          </a:p>
          <a:p>
            <a:pPr marL="457200" indent="-457200" algn="l">
              <a:lnSpc>
                <a:spcPct val="127000"/>
              </a:lnSpc>
              <a:spcBef>
                <a:spcPts val="0"/>
              </a:spcBef>
              <a:spcAft>
                <a:spcPts val="1200"/>
              </a:spcAft>
              <a:buFont typeface="Arial" panose="020B0604020202020204" pitchFamily="34" charset="0"/>
              <a:buChar char="•"/>
            </a:pPr>
            <a:r>
              <a:rPr lang="en-US" b="0" dirty="0"/>
              <a:t>Emergency Medical Assistance is Dispatched to the Scene</a:t>
            </a:r>
          </a:p>
          <a:p>
            <a:pPr marL="457200" indent="-457200" algn="l">
              <a:lnSpc>
                <a:spcPct val="127000"/>
              </a:lnSpc>
              <a:spcBef>
                <a:spcPts val="0"/>
              </a:spcBef>
              <a:spcAft>
                <a:spcPts val="1200"/>
              </a:spcAft>
              <a:buFont typeface="Arial" panose="020B0604020202020204" pitchFamily="34" charset="0"/>
              <a:buChar char="•"/>
            </a:pPr>
            <a:r>
              <a:rPr lang="en-US" b="0" dirty="0"/>
              <a:t>Unarmed PSC Public Safety Officers Set Up a Perimeter and Direct People Away From Danger</a:t>
            </a:r>
          </a:p>
          <a:p>
            <a:pPr marL="457200" indent="-457200" algn="l">
              <a:lnSpc>
                <a:spcPct val="127000"/>
              </a:lnSpc>
              <a:spcBef>
                <a:spcPts val="0"/>
              </a:spcBef>
              <a:spcAft>
                <a:spcPts val="1200"/>
              </a:spcAft>
              <a:buFont typeface="Arial" panose="020B0604020202020204" pitchFamily="34" charset="0"/>
              <a:buChar char="•"/>
            </a:pPr>
            <a:r>
              <a:rPr lang="en-US" b="0" dirty="0"/>
              <a:t>PSC Police Officers have radios that connect directly with local law enforcement</a:t>
            </a:r>
          </a:p>
        </p:txBody>
      </p:sp>
    </p:spTree>
    <p:extLst>
      <p:ext uri="{BB962C8B-B14F-4D97-AF65-F5344CB8AC3E}">
        <p14:creationId xmlns:p14="http://schemas.microsoft.com/office/powerpoint/2010/main" val="12136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4152551"/>
          </a:xfrm>
        </p:spPr>
        <p:txBody>
          <a:bodyPr>
            <a:normAutofit fontScale="85000" lnSpcReduction="20000"/>
          </a:bodyPr>
          <a:lstStyle/>
          <a:p>
            <a:pPr algn="l">
              <a:lnSpc>
                <a:spcPct val="127000"/>
              </a:lnSpc>
              <a:spcBef>
                <a:spcPts val="0"/>
              </a:spcBef>
              <a:spcAft>
                <a:spcPts val="1200"/>
              </a:spcAft>
            </a:pPr>
            <a:r>
              <a:rPr lang="en-US" sz="2600" dirty="0"/>
              <a:t>POLICE RESPONSE</a:t>
            </a:r>
          </a:p>
          <a:p>
            <a:pPr algn="l">
              <a:lnSpc>
                <a:spcPct val="127000"/>
              </a:lnSpc>
              <a:spcBef>
                <a:spcPts val="0"/>
              </a:spcBef>
              <a:spcAft>
                <a:spcPts val="1200"/>
              </a:spcAft>
            </a:pPr>
            <a:r>
              <a:rPr lang="en-US" sz="2600" b="0" dirty="0"/>
              <a:t>The first priority of police officers will be to locate and stop the shooter.</a:t>
            </a:r>
          </a:p>
          <a:p>
            <a:pPr algn="l">
              <a:lnSpc>
                <a:spcPct val="127000"/>
              </a:lnSpc>
              <a:spcBef>
                <a:spcPts val="0"/>
              </a:spcBef>
              <a:spcAft>
                <a:spcPts val="1200"/>
              </a:spcAft>
            </a:pPr>
            <a:r>
              <a:rPr lang="en-US" sz="2600" b="0" dirty="0"/>
              <a:t>Police officers arriving on the scene will not be directing evacuations.</a:t>
            </a:r>
          </a:p>
          <a:p>
            <a:pPr algn="l">
              <a:lnSpc>
                <a:spcPct val="127000"/>
              </a:lnSpc>
              <a:spcBef>
                <a:spcPts val="0"/>
              </a:spcBef>
              <a:spcAft>
                <a:spcPts val="1200"/>
              </a:spcAft>
            </a:pPr>
            <a:r>
              <a:rPr lang="en-US" sz="2600" b="0" dirty="0"/>
              <a:t>Officers will not be providing medical assistance to the wounded.  Until the shooter has been stopped, the shooter will be their primary focus.</a:t>
            </a:r>
          </a:p>
          <a:p>
            <a:pPr algn="l">
              <a:lnSpc>
                <a:spcPct val="127000"/>
              </a:lnSpc>
              <a:spcBef>
                <a:spcPts val="0"/>
              </a:spcBef>
            </a:pPr>
            <a:r>
              <a:rPr lang="en-US" sz="2600" b="0" dirty="0"/>
              <a:t>Do not follow police officers thinking they will lead you to safety.  Officers will be going toward the threat.</a:t>
            </a:r>
          </a:p>
        </p:txBody>
      </p:sp>
    </p:spTree>
    <p:extLst>
      <p:ext uri="{BB962C8B-B14F-4D97-AF65-F5344CB8AC3E}">
        <p14:creationId xmlns:p14="http://schemas.microsoft.com/office/powerpoint/2010/main" val="283833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515270"/>
            <a:ext cx="7718425" cy="4152551"/>
          </a:xfrm>
        </p:spPr>
        <p:txBody>
          <a:bodyPr>
            <a:normAutofit fontScale="70000" lnSpcReduction="20000"/>
          </a:bodyPr>
          <a:lstStyle/>
          <a:p>
            <a:pPr algn="l">
              <a:lnSpc>
                <a:spcPct val="127000"/>
              </a:lnSpc>
              <a:spcBef>
                <a:spcPts val="0"/>
              </a:spcBef>
              <a:spcAft>
                <a:spcPts val="1200"/>
              </a:spcAft>
            </a:pPr>
            <a:r>
              <a:rPr lang="en-US" sz="2600" dirty="0"/>
              <a:t>HOW TO REACT WHEN LAW ENFORCEMENT ARRIVES:</a:t>
            </a:r>
          </a:p>
          <a:p>
            <a:pPr marL="457200" indent="-457200" algn="l">
              <a:lnSpc>
                <a:spcPct val="127000"/>
              </a:lnSpc>
              <a:spcBef>
                <a:spcPts val="0"/>
              </a:spcBef>
              <a:spcAft>
                <a:spcPts val="900"/>
              </a:spcAft>
              <a:buFont typeface="Arial" panose="020B0604020202020204" pitchFamily="34" charset="0"/>
              <a:buChar char="•"/>
            </a:pPr>
            <a:r>
              <a:rPr lang="en-US" sz="2900" b="0" dirty="0"/>
              <a:t>Remain calm, and follow officers’ instructions</a:t>
            </a:r>
          </a:p>
          <a:p>
            <a:pPr marL="457200" indent="-457200" algn="l">
              <a:lnSpc>
                <a:spcPct val="127000"/>
              </a:lnSpc>
              <a:spcBef>
                <a:spcPts val="0"/>
              </a:spcBef>
              <a:spcAft>
                <a:spcPts val="900"/>
              </a:spcAft>
              <a:buFont typeface="Arial" panose="020B0604020202020204" pitchFamily="34" charset="0"/>
              <a:buChar char="•"/>
            </a:pPr>
            <a:r>
              <a:rPr lang="en-US" sz="2900" b="0" dirty="0"/>
              <a:t>Put down any items in your hands (i.e., bags, jackets)</a:t>
            </a:r>
          </a:p>
          <a:p>
            <a:pPr marL="457200" indent="-457200" algn="l">
              <a:lnSpc>
                <a:spcPct val="127000"/>
              </a:lnSpc>
              <a:spcBef>
                <a:spcPts val="0"/>
              </a:spcBef>
              <a:spcAft>
                <a:spcPts val="900"/>
              </a:spcAft>
              <a:buFont typeface="Arial" panose="020B0604020202020204" pitchFamily="34" charset="0"/>
              <a:buChar char="•"/>
            </a:pPr>
            <a:r>
              <a:rPr lang="en-US" sz="2900" b="0" dirty="0"/>
              <a:t>Immediately raise hands and spread fingers</a:t>
            </a:r>
          </a:p>
          <a:p>
            <a:pPr marL="457200" indent="-457200" algn="l">
              <a:lnSpc>
                <a:spcPct val="127000"/>
              </a:lnSpc>
              <a:spcBef>
                <a:spcPts val="0"/>
              </a:spcBef>
              <a:spcAft>
                <a:spcPts val="900"/>
              </a:spcAft>
              <a:buFont typeface="Arial" panose="020B0604020202020204" pitchFamily="34" charset="0"/>
              <a:buChar char="•"/>
            </a:pPr>
            <a:r>
              <a:rPr lang="en-US" sz="2900" b="0" dirty="0"/>
              <a:t>Keep hands visible at all times</a:t>
            </a:r>
          </a:p>
          <a:p>
            <a:pPr marL="457200" indent="-457200" algn="l">
              <a:lnSpc>
                <a:spcPct val="127000"/>
              </a:lnSpc>
              <a:spcBef>
                <a:spcPts val="0"/>
              </a:spcBef>
              <a:spcAft>
                <a:spcPts val="900"/>
              </a:spcAft>
              <a:buFont typeface="Arial" panose="020B0604020202020204" pitchFamily="34" charset="0"/>
              <a:buChar char="•"/>
            </a:pPr>
            <a:r>
              <a:rPr lang="en-US" sz="2900" b="0" dirty="0"/>
              <a:t>Avoid making quick movements toward officers such as holding on to them for safety</a:t>
            </a:r>
          </a:p>
          <a:p>
            <a:pPr marL="457200" indent="-457200" algn="l">
              <a:lnSpc>
                <a:spcPct val="127000"/>
              </a:lnSpc>
              <a:spcBef>
                <a:spcPts val="0"/>
              </a:spcBef>
              <a:spcAft>
                <a:spcPts val="900"/>
              </a:spcAft>
              <a:buFont typeface="Arial" panose="020B0604020202020204" pitchFamily="34" charset="0"/>
              <a:buChar char="•"/>
            </a:pPr>
            <a:r>
              <a:rPr lang="en-US" sz="2900" b="0" dirty="0"/>
              <a:t>Avoid pointing, screaming and/or yelling</a:t>
            </a:r>
          </a:p>
          <a:p>
            <a:pPr marL="457200" indent="-457200" algn="l">
              <a:lnSpc>
                <a:spcPct val="127000"/>
              </a:lnSpc>
              <a:spcBef>
                <a:spcPts val="0"/>
              </a:spcBef>
              <a:spcAft>
                <a:spcPts val="900"/>
              </a:spcAft>
              <a:buFont typeface="Arial" panose="020B0604020202020204" pitchFamily="34" charset="0"/>
              <a:buChar char="•"/>
            </a:pPr>
            <a:r>
              <a:rPr lang="en-US" sz="2900" b="0" dirty="0"/>
              <a:t>Do not stop to ask officers for help or directions when evacuating, just proceed in the direction from which officers are entering the premises</a:t>
            </a:r>
          </a:p>
        </p:txBody>
      </p:sp>
    </p:spTree>
    <p:extLst>
      <p:ext uri="{BB962C8B-B14F-4D97-AF65-F5344CB8AC3E}">
        <p14:creationId xmlns:p14="http://schemas.microsoft.com/office/powerpoint/2010/main" val="3682246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4152551"/>
          </a:xfrm>
        </p:spPr>
        <p:txBody>
          <a:bodyPr>
            <a:normAutofit fontScale="85000" lnSpcReduction="10000"/>
          </a:bodyPr>
          <a:lstStyle/>
          <a:p>
            <a:pPr algn="l">
              <a:lnSpc>
                <a:spcPct val="127000"/>
              </a:lnSpc>
              <a:spcBef>
                <a:spcPts val="0"/>
              </a:spcBef>
              <a:spcAft>
                <a:spcPts val="1200"/>
              </a:spcAft>
            </a:pPr>
            <a:r>
              <a:rPr lang="en-US" sz="2600" dirty="0"/>
              <a:t>SIGN UP FOR ADDITIONAL PSC ALERTS AT:  https://www.pensacolastate.edu/pscalert/</a:t>
            </a:r>
          </a:p>
          <a:p>
            <a:pPr algn="l">
              <a:lnSpc>
                <a:spcPct val="127000"/>
              </a:lnSpc>
              <a:spcBef>
                <a:spcPts val="0"/>
              </a:spcBef>
              <a:spcAft>
                <a:spcPts val="1200"/>
              </a:spcAft>
            </a:pPr>
            <a:r>
              <a:rPr lang="en-US" sz="2400" b="0" dirty="0"/>
              <a:t>Every student and employee is automatically enrolled, but the initial enrollment only includes your PSC email address.</a:t>
            </a:r>
          </a:p>
          <a:p>
            <a:pPr algn="l">
              <a:lnSpc>
                <a:spcPct val="127000"/>
              </a:lnSpc>
              <a:spcBef>
                <a:spcPts val="0"/>
              </a:spcBef>
              <a:spcAft>
                <a:spcPts val="1200"/>
              </a:spcAft>
            </a:pPr>
            <a:r>
              <a:rPr lang="en-US" sz="2400" b="0" dirty="0"/>
              <a:t>For added protection, log in to the system and provide your cell telephone number to receive text messages.  You can also have messages delivered by telephone calls, voicemail and additional email addresses that you provide.</a:t>
            </a:r>
          </a:p>
          <a:p>
            <a:pPr algn="l">
              <a:lnSpc>
                <a:spcPct val="127000"/>
              </a:lnSpc>
              <a:spcBef>
                <a:spcPts val="0"/>
              </a:spcBef>
              <a:spcAft>
                <a:spcPts val="1200"/>
              </a:spcAft>
            </a:pPr>
            <a:r>
              <a:rPr lang="en-US" sz="2400" b="0" dirty="0"/>
              <a:t>Kelly employees are not automatically enrolled in PSC Alerts, but there are sign-up instructions on the PSC Alert page.</a:t>
            </a:r>
          </a:p>
        </p:txBody>
      </p:sp>
    </p:spTree>
    <p:extLst>
      <p:ext uri="{BB962C8B-B14F-4D97-AF65-F5344CB8AC3E}">
        <p14:creationId xmlns:p14="http://schemas.microsoft.com/office/powerpoint/2010/main" val="334005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8DBB7FE-C827-7842-8C36-7228C903F4AE}"/>
              </a:ext>
            </a:extLst>
          </p:cNvPr>
          <p:cNvSpPr txBox="1">
            <a:spLocks/>
          </p:cNvSpPr>
          <p:nvPr/>
        </p:nvSpPr>
        <p:spPr>
          <a:xfrm>
            <a:off x="5031126" y="2002939"/>
            <a:ext cx="3655674" cy="4506163"/>
          </a:xfrm>
          <a:prstGeom prst="rect">
            <a:avLst/>
          </a:prstGeom>
        </p:spPr>
        <p:txBody>
          <a:bodyPr numCol="1">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b="1" dirty="0">
                <a:solidFill>
                  <a:srgbClr val="003E7E"/>
                </a:solidFill>
                <a:latin typeface="Garamond" panose="02020404030301010803" pitchFamily="18" charset="0"/>
              </a:rPr>
              <a:t>Sean Fagan</a:t>
            </a:r>
            <a:br>
              <a:rPr lang="en-US" sz="2000" b="1" dirty="0">
                <a:solidFill>
                  <a:srgbClr val="003E7E"/>
                </a:solidFill>
                <a:latin typeface="Garamond" panose="02020404030301010803" pitchFamily="18" charset="0"/>
              </a:rPr>
            </a:br>
            <a:r>
              <a:rPr lang="en-US" sz="2000" dirty="0">
                <a:solidFill>
                  <a:srgbClr val="003E7E"/>
                </a:solidFill>
                <a:latin typeface="Garamond" panose="02020404030301010803" pitchFamily="18" charset="0"/>
              </a:rPr>
              <a:t>Chief of Police</a:t>
            </a:r>
            <a:br>
              <a:rPr lang="en-US" sz="2000" dirty="0">
                <a:solidFill>
                  <a:srgbClr val="003E7E"/>
                </a:solidFill>
                <a:latin typeface="Garamond" panose="02020404030301010803" pitchFamily="18" charset="0"/>
              </a:rPr>
            </a:br>
            <a:endParaRPr lang="en-US" sz="2000" dirty="0">
              <a:solidFill>
                <a:srgbClr val="003E7E"/>
              </a:solidFill>
              <a:latin typeface="Garamond" panose="02020404030301010803" pitchFamily="18" charset="0"/>
            </a:endParaRPr>
          </a:p>
          <a:p>
            <a:pPr>
              <a:spcBef>
                <a:spcPts val="400"/>
              </a:spcBef>
            </a:pPr>
            <a:r>
              <a:rPr lang="en-US" sz="2000" b="1" dirty="0">
                <a:solidFill>
                  <a:srgbClr val="003E7E"/>
                </a:solidFill>
                <a:latin typeface="Garamond" panose="02020404030301010803" pitchFamily="18" charset="0"/>
              </a:rPr>
              <a:t>Shane Brannock</a:t>
            </a:r>
            <a:br>
              <a:rPr lang="en-US" sz="2000" b="1" dirty="0">
                <a:solidFill>
                  <a:srgbClr val="003E7E"/>
                </a:solidFill>
                <a:latin typeface="Garamond" panose="02020404030301010803" pitchFamily="18" charset="0"/>
              </a:rPr>
            </a:br>
            <a:r>
              <a:rPr lang="en-US" sz="2000" dirty="0">
                <a:solidFill>
                  <a:srgbClr val="003E7E"/>
                </a:solidFill>
                <a:latin typeface="Garamond" panose="02020404030301010803" pitchFamily="18" charset="0"/>
              </a:rPr>
              <a:t>Assistant Chief</a:t>
            </a:r>
            <a:br>
              <a:rPr lang="en-US" sz="2000" dirty="0">
                <a:solidFill>
                  <a:srgbClr val="003E7E"/>
                </a:solidFill>
                <a:latin typeface="Garamond" panose="02020404030301010803" pitchFamily="18" charset="0"/>
              </a:rPr>
            </a:br>
            <a:endParaRPr lang="en-US" sz="2000" dirty="0">
              <a:solidFill>
                <a:srgbClr val="003E7E"/>
              </a:solidFill>
              <a:latin typeface="Garamond" panose="02020404030301010803" pitchFamily="18" charset="0"/>
            </a:endParaRPr>
          </a:p>
          <a:p>
            <a:pPr marL="227013" indent="-227013">
              <a:spcBef>
                <a:spcPts val="400"/>
              </a:spcBef>
              <a:buNone/>
            </a:pPr>
            <a:r>
              <a:rPr lang="en-US" sz="2000" b="1" dirty="0">
                <a:solidFill>
                  <a:srgbClr val="003E7E"/>
                </a:solidFill>
                <a:latin typeface="Garamond" panose="02020404030301010803" pitchFamily="18" charset="0"/>
              </a:rPr>
              <a:t>	Sgt. Rodney Rani</a:t>
            </a:r>
          </a:p>
          <a:p>
            <a:pPr marL="227013" indent="-227013">
              <a:spcBef>
                <a:spcPts val="400"/>
              </a:spcBef>
              <a:buNone/>
            </a:pPr>
            <a:r>
              <a:rPr lang="en-US" sz="2000" b="1" dirty="0">
                <a:solidFill>
                  <a:srgbClr val="003E7E"/>
                </a:solidFill>
                <a:latin typeface="Garamond" panose="02020404030301010803" pitchFamily="18" charset="0"/>
              </a:rPr>
              <a:t>	Sgt. Rick Steele</a:t>
            </a:r>
          </a:p>
          <a:p>
            <a:pPr marL="227013" indent="-227013">
              <a:spcBef>
                <a:spcPts val="400"/>
              </a:spcBef>
              <a:buNone/>
            </a:pPr>
            <a:r>
              <a:rPr lang="en-US" sz="2000" b="1" dirty="0">
                <a:solidFill>
                  <a:srgbClr val="003E7E"/>
                </a:solidFill>
                <a:latin typeface="Garamond" panose="02020404030301010803" pitchFamily="18" charset="0"/>
              </a:rPr>
              <a:t>	Nick Churill</a:t>
            </a:r>
          </a:p>
          <a:p>
            <a:pPr marL="227013" indent="-227013">
              <a:spcBef>
                <a:spcPts val="400"/>
              </a:spcBef>
              <a:buNone/>
            </a:pPr>
            <a:r>
              <a:rPr lang="en-US" sz="2000" b="1" dirty="0">
                <a:solidFill>
                  <a:srgbClr val="003E7E"/>
                </a:solidFill>
                <a:latin typeface="Garamond" panose="02020404030301010803" pitchFamily="18" charset="0"/>
              </a:rPr>
              <a:t>	Blake Forehand</a:t>
            </a:r>
          </a:p>
          <a:p>
            <a:pPr marL="227013" indent="-227013">
              <a:spcBef>
                <a:spcPts val="400"/>
              </a:spcBef>
              <a:buNone/>
            </a:pPr>
            <a:r>
              <a:rPr lang="en-US" sz="2000" b="1" dirty="0">
                <a:solidFill>
                  <a:srgbClr val="003E7E"/>
                </a:solidFill>
                <a:latin typeface="Garamond" panose="02020404030301010803" pitchFamily="18" charset="0"/>
              </a:rPr>
              <a:t>	Amanda Gary</a:t>
            </a:r>
          </a:p>
          <a:p>
            <a:pPr marL="227013" indent="-227013">
              <a:spcBef>
                <a:spcPts val="400"/>
              </a:spcBef>
              <a:buNone/>
            </a:pPr>
            <a:r>
              <a:rPr lang="en-US" sz="2000" b="1" dirty="0">
                <a:solidFill>
                  <a:srgbClr val="003E7E"/>
                </a:solidFill>
                <a:latin typeface="Garamond" panose="02020404030301010803" pitchFamily="18" charset="0"/>
              </a:rPr>
              <a:t>	Monte Haight</a:t>
            </a:r>
          </a:p>
          <a:p>
            <a:pPr marL="227013" indent="-227013">
              <a:spcBef>
                <a:spcPts val="400"/>
              </a:spcBef>
              <a:buNone/>
            </a:pPr>
            <a:r>
              <a:rPr lang="en-US" sz="2000" b="1" dirty="0">
                <a:solidFill>
                  <a:srgbClr val="003E7E"/>
                </a:solidFill>
                <a:latin typeface="Garamond" panose="02020404030301010803" pitchFamily="18" charset="0"/>
              </a:rPr>
              <a:t>	David Hinds</a:t>
            </a:r>
          </a:p>
          <a:p>
            <a:pPr marL="227013" indent="-227013">
              <a:spcBef>
                <a:spcPts val="400"/>
              </a:spcBef>
              <a:buNone/>
            </a:pPr>
            <a:r>
              <a:rPr lang="en-US" sz="2000" b="1" dirty="0">
                <a:solidFill>
                  <a:srgbClr val="003E7E"/>
                </a:solidFill>
                <a:latin typeface="Garamond" panose="02020404030301010803" pitchFamily="18" charset="0"/>
              </a:rPr>
              <a:t>	Stephanie Mendez</a:t>
            </a:r>
          </a:p>
          <a:p>
            <a:pPr marL="227013" indent="-227013">
              <a:spcBef>
                <a:spcPts val="400"/>
              </a:spcBef>
              <a:buNone/>
            </a:pPr>
            <a:r>
              <a:rPr lang="en-US" sz="2000" b="1" dirty="0">
                <a:solidFill>
                  <a:srgbClr val="003E7E"/>
                </a:solidFill>
                <a:latin typeface="Garamond" panose="02020404030301010803" pitchFamily="18" charset="0"/>
              </a:rPr>
              <a:t>	Terry White</a:t>
            </a:r>
          </a:p>
          <a:p>
            <a:pPr marL="227013" indent="-227013">
              <a:spcBef>
                <a:spcPts val="400"/>
              </a:spcBef>
              <a:buNone/>
            </a:pPr>
            <a:r>
              <a:rPr lang="en-US" sz="2000" b="1" dirty="0">
                <a:solidFill>
                  <a:srgbClr val="003E7E"/>
                </a:solidFill>
                <a:latin typeface="Garamond" panose="02020404030301010803" pitchFamily="18" charset="0"/>
              </a:rPr>
              <a:t>	</a:t>
            </a:r>
            <a:endParaRPr lang="en-US" sz="2000" dirty="0">
              <a:solidFill>
                <a:srgbClr val="003E7E"/>
              </a:solidFill>
              <a:latin typeface="Garamond" panose="02020404030301010803" pitchFamily="18" charset="0"/>
            </a:endParaRPr>
          </a:p>
        </p:txBody>
      </p:sp>
      <p:sp>
        <p:nvSpPr>
          <p:cNvPr id="3" name="Title 3">
            <a:extLst>
              <a:ext uri="{FF2B5EF4-FFF2-40B4-BE49-F238E27FC236}">
                <a16:creationId xmlns:a16="http://schemas.microsoft.com/office/drawing/2014/main" id="{D9C156F9-2DA2-A34F-B421-08FFC04234E3}"/>
              </a:ext>
            </a:extLst>
          </p:cNvPr>
          <p:cNvSpPr txBox="1">
            <a:spLocks/>
          </p:cNvSpPr>
          <p:nvPr/>
        </p:nvSpPr>
        <p:spPr>
          <a:xfrm>
            <a:off x="4954070" y="348893"/>
            <a:ext cx="3809786" cy="10527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latin typeface="Garamond" panose="02020404030301010803" pitchFamily="18" charset="0"/>
              </a:rPr>
              <a:t>PSC Police Department</a:t>
            </a:r>
            <a:endParaRPr lang="en-US" sz="3600" b="1"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0FEC593C-3A04-4E4B-BD12-EE586DDA31AF}"/>
              </a:ext>
            </a:extLst>
          </p:cNvPr>
          <p:cNvCxnSpPr>
            <a:cxnSpLocks/>
          </p:cNvCxnSpPr>
          <p:nvPr/>
        </p:nvCxnSpPr>
        <p:spPr>
          <a:xfrm>
            <a:off x="5030163" y="1702270"/>
            <a:ext cx="3657600" cy="0"/>
          </a:xfrm>
          <a:prstGeom prst="line">
            <a:avLst/>
          </a:prstGeom>
          <a:ln w="12700">
            <a:solidFill>
              <a:srgbClr val="003E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086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77799"/>
            <a:ext cx="7718425" cy="3909270"/>
          </a:xfrm>
        </p:spPr>
        <p:txBody>
          <a:bodyPr>
            <a:normAutofit lnSpcReduction="10000"/>
          </a:bodyPr>
          <a:lstStyle/>
          <a:p>
            <a:pPr algn="l">
              <a:lnSpc>
                <a:spcPct val="127000"/>
              </a:lnSpc>
              <a:spcBef>
                <a:spcPts val="0"/>
              </a:spcBef>
              <a:spcAft>
                <a:spcPts val="1200"/>
              </a:spcAft>
            </a:pPr>
            <a:r>
              <a:rPr lang="en-US" dirty="0"/>
              <a:t>PLAN – </a:t>
            </a:r>
            <a:r>
              <a:rPr lang="en-US" b="0" dirty="0"/>
              <a:t>Have a plan for your surroundings</a:t>
            </a:r>
          </a:p>
          <a:p>
            <a:pPr algn="l">
              <a:lnSpc>
                <a:spcPct val="127000"/>
              </a:lnSpc>
              <a:spcBef>
                <a:spcPts val="0"/>
              </a:spcBef>
              <a:spcAft>
                <a:spcPts val="1200"/>
              </a:spcAft>
            </a:pPr>
            <a:r>
              <a:rPr lang="en-US" dirty="0"/>
              <a:t>EVALUATE – </a:t>
            </a:r>
            <a:r>
              <a:rPr lang="en-US" b="0" dirty="0"/>
              <a:t>Determine the best response</a:t>
            </a:r>
          </a:p>
          <a:p>
            <a:pPr algn="l">
              <a:lnSpc>
                <a:spcPct val="127000"/>
              </a:lnSpc>
              <a:spcBef>
                <a:spcPts val="0"/>
              </a:spcBef>
              <a:spcAft>
                <a:spcPts val="1200"/>
              </a:spcAft>
            </a:pPr>
            <a:r>
              <a:rPr lang="en-US" dirty="0"/>
              <a:t>RESPOND – </a:t>
            </a:r>
            <a:r>
              <a:rPr lang="en-US" b="0" dirty="0"/>
              <a:t>Take action</a:t>
            </a:r>
          </a:p>
          <a:p>
            <a:pPr marL="687388" algn="l">
              <a:lnSpc>
                <a:spcPct val="127000"/>
              </a:lnSpc>
              <a:spcBef>
                <a:spcPts val="0"/>
              </a:spcBef>
              <a:spcAft>
                <a:spcPts val="1200"/>
              </a:spcAft>
            </a:pPr>
            <a:r>
              <a:rPr lang="en-US" dirty="0"/>
              <a:t>RUN – </a:t>
            </a:r>
            <a:r>
              <a:rPr lang="en-US" b="0" dirty="0"/>
              <a:t>Flee the area if possible</a:t>
            </a:r>
          </a:p>
          <a:p>
            <a:pPr marL="687388" algn="l">
              <a:lnSpc>
                <a:spcPct val="127000"/>
              </a:lnSpc>
              <a:spcBef>
                <a:spcPts val="0"/>
              </a:spcBef>
              <a:spcAft>
                <a:spcPts val="1200"/>
              </a:spcAft>
            </a:pPr>
            <a:r>
              <a:rPr lang="en-US" dirty="0"/>
              <a:t>HIDE – </a:t>
            </a:r>
            <a:r>
              <a:rPr lang="en-US" b="0" dirty="0"/>
              <a:t>Shelter in Place</a:t>
            </a:r>
          </a:p>
          <a:p>
            <a:pPr marL="687388" algn="l">
              <a:lnSpc>
                <a:spcPct val="127000"/>
              </a:lnSpc>
              <a:spcBef>
                <a:spcPts val="0"/>
              </a:spcBef>
              <a:spcAft>
                <a:spcPts val="1200"/>
              </a:spcAft>
            </a:pPr>
            <a:r>
              <a:rPr lang="en-US" dirty="0"/>
              <a:t>FIGHT – </a:t>
            </a:r>
            <a:r>
              <a:rPr lang="en-US" b="0" dirty="0"/>
              <a:t>Put up a defense if necessary</a:t>
            </a:r>
          </a:p>
        </p:txBody>
      </p:sp>
    </p:spTree>
    <p:extLst>
      <p:ext uri="{BB962C8B-B14F-4D97-AF65-F5344CB8AC3E}">
        <p14:creationId xmlns:p14="http://schemas.microsoft.com/office/powerpoint/2010/main" val="335737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1A5B1-F2C4-234C-9D85-95D406EA91CB}"/>
              </a:ext>
            </a:extLst>
          </p:cNvPr>
          <p:cNvSpPr>
            <a:spLocks noGrp="1"/>
          </p:cNvSpPr>
          <p:nvPr>
            <p:ph sz="quarter" idx="14"/>
          </p:nvPr>
        </p:nvSpPr>
        <p:spPr>
          <a:xfrm>
            <a:off x="796925" y="1787703"/>
            <a:ext cx="7718425" cy="3365697"/>
          </a:xfrm>
        </p:spPr>
        <p:txBody>
          <a:bodyPr>
            <a:normAutofit/>
          </a:bodyPr>
          <a:lstStyle/>
          <a:p>
            <a:r>
              <a:rPr lang="en-US" sz="6000" dirty="0">
                <a:solidFill>
                  <a:srgbClr val="FFD300"/>
                </a:solidFill>
              </a:rPr>
              <a:t>Proactive Measures  for Safety</a:t>
            </a:r>
            <a:br>
              <a:rPr lang="en-US" sz="4800" dirty="0"/>
            </a:br>
            <a:endParaRPr lang="en-US" sz="1400" dirty="0"/>
          </a:p>
          <a:p>
            <a:r>
              <a:rPr lang="en-US" sz="4800" dirty="0"/>
              <a:t>Pirates CARE Team</a:t>
            </a:r>
            <a:endParaRPr lang="en-US" dirty="0"/>
          </a:p>
        </p:txBody>
      </p:sp>
    </p:spTree>
    <p:extLst>
      <p:ext uri="{BB962C8B-B14F-4D97-AF65-F5344CB8AC3E}">
        <p14:creationId xmlns:p14="http://schemas.microsoft.com/office/powerpoint/2010/main" val="114934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7500" lnSpcReduction="20000"/>
          </a:bodyPr>
          <a:lstStyle/>
          <a:p>
            <a:r>
              <a:rPr lang="en-US" dirty="0"/>
              <a:t>INTRODUCTION</a:t>
            </a:r>
          </a:p>
          <a:p>
            <a:pPr algn="l"/>
            <a:endParaRPr lang="en-US" b="0" dirty="0"/>
          </a:p>
          <a:p>
            <a:pPr algn="l">
              <a:lnSpc>
                <a:spcPct val="134000"/>
              </a:lnSpc>
            </a:pPr>
            <a:r>
              <a:rPr lang="en-US" b="0" dirty="0"/>
              <a:t>The purpose of this presentation is to encourage proactive thinking and awareness about events that could unfold in an active shooter situation on campus.  If such an event happens, you and the people around you will have to quickly make many decisions about what actions to take for your own safety in response to the threat.</a:t>
            </a:r>
          </a:p>
        </p:txBody>
      </p:sp>
    </p:spTree>
    <p:extLst>
      <p:ext uri="{BB962C8B-B14F-4D97-AF65-F5344CB8AC3E}">
        <p14:creationId xmlns:p14="http://schemas.microsoft.com/office/powerpoint/2010/main" val="148651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3891617"/>
          </a:xfrm>
        </p:spPr>
        <p:txBody>
          <a:bodyPr>
            <a:normAutofit/>
          </a:bodyPr>
          <a:lstStyle/>
          <a:p>
            <a:pPr algn="l">
              <a:lnSpc>
                <a:spcPct val="114000"/>
              </a:lnSpc>
              <a:spcBef>
                <a:spcPts val="0"/>
              </a:spcBef>
              <a:spcAft>
                <a:spcPts val="600"/>
              </a:spcAft>
            </a:pPr>
            <a:r>
              <a:rPr lang="en-US" sz="2000" b="0" dirty="0"/>
              <a:t>Individuals typically do not just “snap,” but display indicators of potentially violent behavior over time.  If these behaviors are recognized and reported, they can often be managed and treated.  </a:t>
            </a:r>
          </a:p>
        </p:txBody>
      </p:sp>
    </p:spTree>
    <p:extLst>
      <p:ext uri="{BB962C8B-B14F-4D97-AF65-F5344CB8AC3E}">
        <p14:creationId xmlns:p14="http://schemas.microsoft.com/office/powerpoint/2010/main" val="332765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3891617"/>
          </a:xfrm>
        </p:spPr>
        <p:txBody>
          <a:bodyPr>
            <a:normAutofit/>
          </a:bodyPr>
          <a:lstStyle/>
          <a:p>
            <a:pPr algn="l">
              <a:lnSpc>
                <a:spcPct val="127000"/>
              </a:lnSpc>
              <a:spcBef>
                <a:spcPts val="0"/>
              </a:spcBef>
              <a:spcAft>
                <a:spcPts val="900"/>
              </a:spcAft>
            </a:pPr>
            <a:r>
              <a:rPr lang="en-US" sz="2000" dirty="0"/>
              <a:t>EARLY DETECTION OF THREATS</a:t>
            </a:r>
          </a:p>
          <a:p>
            <a:pPr algn="l">
              <a:lnSpc>
                <a:spcPct val="114000"/>
              </a:lnSpc>
              <a:spcBef>
                <a:spcPts val="0"/>
              </a:spcBef>
            </a:pPr>
            <a:r>
              <a:rPr lang="en-US" sz="2000" dirty="0"/>
              <a:t>Source:  The Safe School Initiative Report Prepared by </a:t>
            </a:r>
          </a:p>
          <a:p>
            <a:pPr algn="l">
              <a:lnSpc>
                <a:spcPct val="114000"/>
              </a:lnSpc>
              <a:spcBef>
                <a:spcPts val="0"/>
              </a:spcBef>
              <a:spcAft>
                <a:spcPts val="900"/>
              </a:spcAft>
            </a:pPr>
            <a:r>
              <a:rPr lang="en-US" sz="2000" dirty="0"/>
              <a:t>the U.S. Secret Service and U.S. Department of Education</a:t>
            </a:r>
          </a:p>
          <a:p>
            <a:pPr algn="l">
              <a:lnSpc>
                <a:spcPct val="114000"/>
              </a:lnSpc>
              <a:spcBef>
                <a:spcPts val="0"/>
              </a:spcBef>
              <a:spcAft>
                <a:spcPts val="900"/>
              </a:spcAft>
            </a:pPr>
            <a:r>
              <a:rPr lang="en-US" sz="2000" dirty="0"/>
              <a:t>Characteristics of School Shooting Incidents: </a:t>
            </a:r>
          </a:p>
          <a:p>
            <a:pPr marL="457200" indent="-457200" algn="l">
              <a:lnSpc>
                <a:spcPct val="114000"/>
              </a:lnSpc>
              <a:spcBef>
                <a:spcPts val="0"/>
              </a:spcBef>
              <a:spcAft>
                <a:spcPts val="900"/>
              </a:spcAft>
              <a:buFont typeface="+mj-lt"/>
              <a:buAutoNum type="arabicPeriod"/>
            </a:pPr>
            <a:r>
              <a:rPr lang="en-US" sz="2000" b="0" dirty="0"/>
              <a:t>Incidents of targeted violence at school are rarely sudden, impulsive acts.</a:t>
            </a:r>
          </a:p>
          <a:p>
            <a:pPr marL="457200" indent="-457200" algn="l">
              <a:lnSpc>
                <a:spcPct val="114000"/>
              </a:lnSpc>
              <a:spcBef>
                <a:spcPts val="0"/>
              </a:spcBef>
              <a:spcAft>
                <a:spcPts val="900"/>
              </a:spcAft>
              <a:buFont typeface="+mj-lt"/>
              <a:buAutoNum type="arabicPeriod"/>
            </a:pPr>
            <a:r>
              <a:rPr lang="en-US" sz="2000" b="0" dirty="0"/>
              <a:t>Prior to most incidents, other people knew about the attacker’s idea and/or plan to attack.</a:t>
            </a:r>
          </a:p>
        </p:txBody>
      </p:sp>
    </p:spTree>
    <p:extLst>
      <p:ext uri="{BB962C8B-B14F-4D97-AF65-F5344CB8AC3E}">
        <p14:creationId xmlns:p14="http://schemas.microsoft.com/office/powerpoint/2010/main" val="298435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4152551"/>
          </a:xfrm>
        </p:spPr>
        <p:txBody>
          <a:bodyPr>
            <a:normAutofit/>
          </a:bodyPr>
          <a:lstStyle/>
          <a:p>
            <a:pPr marL="457200" indent="-457200" algn="l">
              <a:lnSpc>
                <a:spcPct val="114000"/>
              </a:lnSpc>
              <a:spcBef>
                <a:spcPts val="0"/>
              </a:spcBef>
              <a:spcAft>
                <a:spcPts val="1200"/>
              </a:spcAft>
              <a:buFont typeface="+mj-lt"/>
              <a:buAutoNum type="arabicPeriod" startAt="3"/>
            </a:pPr>
            <a:r>
              <a:rPr lang="en-US" sz="2000" b="0" dirty="0"/>
              <a:t>Most attackers did not threaten their targets directly prior to advancing the attack.</a:t>
            </a:r>
          </a:p>
          <a:p>
            <a:pPr marL="457200" indent="-457200" algn="l">
              <a:lnSpc>
                <a:spcPct val="114000"/>
              </a:lnSpc>
              <a:spcBef>
                <a:spcPts val="0"/>
              </a:spcBef>
              <a:spcAft>
                <a:spcPts val="1200"/>
              </a:spcAft>
              <a:buFont typeface="+mj-lt"/>
              <a:buAutoNum type="arabicPeriod" startAt="3"/>
            </a:pPr>
            <a:r>
              <a:rPr lang="en-US" sz="2000" b="0" dirty="0"/>
              <a:t>There is no profile of a student attacker.</a:t>
            </a:r>
          </a:p>
          <a:p>
            <a:pPr marL="457200" indent="-457200" algn="l">
              <a:lnSpc>
                <a:spcPct val="114000"/>
              </a:lnSpc>
              <a:spcBef>
                <a:spcPts val="0"/>
              </a:spcBef>
              <a:spcAft>
                <a:spcPts val="1200"/>
              </a:spcAft>
              <a:buFont typeface="+mj-lt"/>
              <a:buAutoNum type="arabicPeriod" startAt="3"/>
            </a:pPr>
            <a:r>
              <a:rPr lang="en-US" sz="2000" b="0" dirty="0"/>
              <a:t>Most attackers engaged in some behavior, prior to the incident, that caused others concern or indicated a need for help.</a:t>
            </a:r>
          </a:p>
          <a:p>
            <a:pPr marL="457200" indent="-457200" algn="l">
              <a:lnSpc>
                <a:spcPct val="114000"/>
              </a:lnSpc>
              <a:spcBef>
                <a:spcPts val="0"/>
              </a:spcBef>
              <a:spcAft>
                <a:spcPts val="1200"/>
              </a:spcAft>
              <a:buFont typeface="+mj-lt"/>
              <a:buAutoNum type="arabicPeriod" startAt="3"/>
            </a:pPr>
            <a:r>
              <a:rPr lang="en-US" sz="2000" b="0" dirty="0"/>
              <a:t>Most attackers had difficulty coping with significant losses or personal failures.  </a:t>
            </a:r>
          </a:p>
          <a:p>
            <a:pPr marL="457200" indent="-457200" algn="l">
              <a:lnSpc>
                <a:spcPct val="114000"/>
              </a:lnSpc>
              <a:spcBef>
                <a:spcPts val="0"/>
              </a:spcBef>
              <a:spcAft>
                <a:spcPts val="1200"/>
              </a:spcAft>
              <a:buFont typeface="+mj-lt"/>
              <a:buAutoNum type="arabicPeriod" startAt="3"/>
            </a:pPr>
            <a:r>
              <a:rPr lang="en-US" sz="2000" b="0" dirty="0"/>
              <a:t>Many attackers had considered or attempted suicide.</a:t>
            </a:r>
          </a:p>
        </p:txBody>
      </p:sp>
    </p:spTree>
    <p:extLst>
      <p:ext uri="{BB962C8B-B14F-4D97-AF65-F5344CB8AC3E}">
        <p14:creationId xmlns:p14="http://schemas.microsoft.com/office/powerpoint/2010/main" val="1987215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10686"/>
            <a:ext cx="7718425" cy="4152551"/>
          </a:xfrm>
        </p:spPr>
        <p:txBody>
          <a:bodyPr>
            <a:normAutofit/>
          </a:bodyPr>
          <a:lstStyle/>
          <a:p>
            <a:pPr marL="457200" indent="-457200" algn="l">
              <a:lnSpc>
                <a:spcPct val="114000"/>
              </a:lnSpc>
              <a:spcBef>
                <a:spcPts val="0"/>
              </a:spcBef>
              <a:spcAft>
                <a:spcPts val="1200"/>
              </a:spcAft>
              <a:buFont typeface="+mj-lt"/>
              <a:buAutoNum type="arabicPeriod" startAt="8"/>
            </a:pPr>
            <a:r>
              <a:rPr lang="en-US" sz="2000" b="0" dirty="0"/>
              <a:t>Many attackers felt bullied, persecuted, or injured by others prior to the attack.</a:t>
            </a:r>
          </a:p>
          <a:p>
            <a:pPr marL="457200" indent="-457200" algn="l">
              <a:lnSpc>
                <a:spcPct val="114000"/>
              </a:lnSpc>
              <a:spcBef>
                <a:spcPts val="0"/>
              </a:spcBef>
              <a:spcAft>
                <a:spcPts val="1200"/>
              </a:spcAft>
              <a:buFont typeface="+mj-lt"/>
              <a:buAutoNum type="arabicPeriod" startAt="8"/>
            </a:pPr>
            <a:r>
              <a:rPr lang="en-US" sz="2000" b="0" dirty="0"/>
              <a:t>Most attackers had access to and had used weapons prior to the attack.</a:t>
            </a:r>
          </a:p>
          <a:p>
            <a:pPr marL="457200" indent="-457200" algn="l">
              <a:lnSpc>
                <a:spcPct val="114000"/>
              </a:lnSpc>
              <a:spcBef>
                <a:spcPts val="0"/>
              </a:spcBef>
              <a:spcAft>
                <a:spcPts val="1200"/>
              </a:spcAft>
              <a:buFont typeface="+mj-lt"/>
              <a:buAutoNum type="arabicPeriod" startAt="8"/>
            </a:pPr>
            <a:r>
              <a:rPr lang="en-US" sz="2000" b="0" dirty="0"/>
              <a:t>In many cases, other students were involved in the attack in some capacity (in over half of the incidents others assisted in planning or execution of attack by actively encouraging the attacker to shoot others at school, helping select targets, and training a shooter how to use a weapon).</a:t>
            </a:r>
          </a:p>
        </p:txBody>
      </p:sp>
    </p:spTree>
    <p:extLst>
      <p:ext uri="{BB962C8B-B14F-4D97-AF65-F5344CB8AC3E}">
        <p14:creationId xmlns:p14="http://schemas.microsoft.com/office/powerpoint/2010/main" val="171936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C489BE5-1151-445E-B6D1-C9EC73FBE3C5}"/>
              </a:ext>
            </a:extLst>
          </p:cNvPr>
          <p:cNvSpPr>
            <a:spLocks noGrp="1"/>
          </p:cNvSpPr>
          <p:nvPr>
            <p:ph sz="quarter" idx="14"/>
          </p:nvPr>
        </p:nvSpPr>
        <p:spPr>
          <a:xfrm>
            <a:off x="796925" y="1684338"/>
            <a:ext cx="7718425" cy="4016747"/>
          </a:xfrm>
        </p:spPr>
        <p:txBody>
          <a:bodyPr>
            <a:normAutofit/>
          </a:bodyPr>
          <a:lstStyle/>
          <a:p>
            <a:pPr algn="l">
              <a:lnSpc>
                <a:spcPct val="114000"/>
              </a:lnSpc>
              <a:spcBef>
                <a:spcPts val="0"/>
              </a:spcBef>
              <a:spcAft>
                <a:spcPts val="1200"/>
              </a:spcAft>
            </a:pPr>
            <a:r>
              <a:rPr lang="en-US" sz="2000" dirty="0"/>
              <a:t>INDICATORS OF POTENTIAL VIOLENCE BY AN EMPLOYEE</a:t>
            </a:r>
          </a:p>
          <a:p>
            <a:pPr algn="l">
              <a:lnSpc>
                <a:spcPct val="114000"/>
              </a:lnSpc>
              <a:spcBef>
                <a:spcPts val="0"/>
              </a:spcBef>
              <a:spcAft>
                <a:spcPts val="600"/>
              </a:spcAft>
            </a:pPr>
            <a:r>
              <a:rPr lang="en-US" sz="2000" b="0" dirty="0"/>
              <a:t>Potentially violent behaviors by an employee may include one or more of the following (this list of behaviors is not comprehensive, nor is it intended as a mechanism for diagnosing violent tendencies):</a:t>
            </a:r>
          </a:p>
          <a:p>
            <a:pPr marL="514350" indent="-514350" algn="l">
              <a:lnSpc>
                <a:spcPct val="114000"/>
              </a:lnSpc>
              <a:spcBef>
                <a:spcPts val="0"/>
              </a:spcBef>
              <a:spcAft>
                <a:spcPts val="600"/>
              </a:spcAft>
              <a:buFont typeface="+mj-lt"/>
              <a:buAutoNum type="arabicPeriod"/>
            </a:pPr>
            <a:r>
              <a:rPr lang="en-US" sz="2000" b="0" dirty="0"/>
              <a:t>Increased use of alcohol and/or illegal drugs</a:t>
            </a:r>
          </a:p>
          <a:p>
            <a:pPr marL="514350" indent="-514350" algn="l">
              <a:lnSpc>
                <a:spcPct val="114000"/>
              </a:lnSpc>
              <a:spcBef>
                <a:spcPts val="0"/>
              </a:spcBef>
              <a:spcAft>
                <a:spcPts val="600"/>
              </a:spcAft>
              <a:buFont typeface="+mj-lt"/>
              <a:buAutoNum type="arabicPeriod"/>
            </a:pPr>
            <a:r>
              <a:rPr lang="en-US" sz="2000" b="0" dirty="0"/>
              <a:t>Unexplained increase in absenteeism; vague physical complaints</a:t>
            </a:r>
          </a:p>
          <a:p>
            <a:pPr algn="l">
              <a:lnSpc>
                <a:spcPct val="114000"/>
              </a:lnSpc>
              <a:spcBef>
                <a:spcPts val="0"/>
              </a:spcBef>
              <a:spcAft>
                <a:spcPts val="600"/>
              </a:spcAft>
            </a:pPr>
            <a:endParaRPr lang="en-US" sz="2000" b="0" dirty="0"/>
          </a:p>
        </p:txBody>
      </p:sp>
    </p:spTree>
    <p:extLst>
      <p:ext uri="{BB962C8B-B14F-4D97-AF65-F5344CB8AC3E}">
        <p14:creationId xmlns:p14="http://schemas.microsoft.com/office/powerpoint/2010/main" val="2793230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C489BE5-1151-445E-B6D1-C9EC73FBE3C5}"/>
              </a:ext>
            </a:extLst>
          </p:cNvPr>
          <p:cNvSpPr>
            <a:spLocks noGrp="1"/>
          </p:cNvSpPr>
          <p:nvPr>
            <p:ph sz="quarter" idx="14"/>
          </p:nvPr>
        </p:nvSpPr>
        <p:spPr>
          <a:xfrm>
            <a:off x="796925" y="1684338"/>
            <a:ext cx="7718425" cy="3881575"/>
          </a:xfrm>
        </p:spPr>
        <p:txBody>
          <a:bodyPr>
            <a:normAutofit/>
          </a:bodyPr>
          <a:lstStyle/>
          <a:p>
            <a:pPr marL="457200" indent="-457200" algn="l">
              <a:lnSpc>
                <a:spcPct val="114000"/>
              </a:lnSpc>
              <a:spcBef>
                <a:spcPts val="0"/>
              </a:spcBef>
              <a:spcAft>
                <a:spcPts val="600"/>
              </a:spcAft>
              <a:buFont typeface="+mj-lt"/>
              <a:buAutoNum type="arabicPeriod" startAt="3"/>
            </a:pPr>
            <a:r>
              <a:rPr lang="en-US" sz="2000" b="0" dirty="0"/>
              <a:t>Noticeable decrease in attention to appearance and hygiene</a:t>
            </a:r>
          </a:p>
          <a:p>
            <a:pPr marL="457200" indent="-457200" algn="l">
              <a:lnSpc>
                <a:spcPct val="114000"/>
              </a:lnSpc>
              <a:spcBef>
                <a:spcPts val="0"/>
              </a:spcBef>
              <a:spcAft>
                <a:spcPts val="600"/>
              </a:spcAft>
              <a:buFont typeface="+mj-lt"/>
              <a:buAutoNum type="arabicPeriod" startAt="3"/>
            </a:pPr>
            <a:r>
              <a:rPr lang="en-US" sz="2000" b="0" dirty="0"/>
              <a:t>Depression / withdrawal</a:t>
            </a:r>
          </a:p>
          <a:p>
            <a:pPr marL="457200" indent="-457200" algn="l">
              <a:lnSpc>
                <a:spcPct val="114000"/>
              </a:lnSpc>
              <a:spcBef>
                <a:spcPts val="0"/>
              </a:spcBef>
              <a:spcAft>
                <a:spcPts val="600"/>
              </a:spcAft>
              <a:buFont typeface="+mj-lt"/>
              <a:buAutoNum type="arabicPeriod" startAt="3"/>
            </a:pPr>
            <a:r>
              <a:rPr lang="en-US" sz="2000" b="0" dirty="0"/>
              <a:t>Resistance and overreaction to changes in policy and procedures</a:t>
            </a:r>
          </a:p>
          <a:p>
            <a:pPr marL="457200" indent="-457200" algn="l">
              <a:lnSpc>
                <a:spcPct val="114000"/>
              </a:lnSpc>
              <a:spcBef>
                <a:spcPts val="0"/>
              </a:spcBef>
              <a:spcAft>
                <a:spcPts val="600"/>
              </a:spcAft>
              <a:buFont typeface="+mj-lt"/>
              <a:buAutoNum type="arabicPeriod" startAt="3"/>
            </a:pPr>
            <a:r>
              <a:rPr lang="en-US" sz="2000" b="0" dirty="0"/>
              <a:t>Repeated violations of policies</a:t>
            </a:r>
          </a:p>
          <a:p>
            <a:pPr marL="457200" indent="-457200" algn="l">
              <a:lnSpc>
                <a:spcPct val="114000"/>
              </a:lnSpc>
              <a:spcBef>
                <a:spcPts val="0"/>
              </a:spcBef>
              <a:spcAft>
                <a:spcPts val="600"/>
              </a:spcAft>
              <a:buFont typeface="+mj-lt"/>
              <a:buAutoNum type="arabicPeriod" startAt="3"/>
            </a:pPr>
            <a:r>
              <a:rPr lang="en-US" sz="2000" b="0" dirty="0"/>
              <a:t>Increased severe mood swings</a:t>
            </a:r>
          </a:p>
          <a:p>
            <a:pPr marL="457200" indent="-457200" algn="l">
              <a:lnSpc>
                <a:spcPct val="114000"/>
              </a:lnSpc>
              <a:spcBef>
                <a:spcPts val="0"/>
              </a:spcBef>
              <a:spcAft>
                <a:spcPts val="600"/>
              </a:spcAft>
              <a:buFont typeface="+mj-lt"/>
              <a:buAutoNum type="arabicPeriod" startAt="3"/>
            </a:pPr>
            <a:r>
              <a:rPr lang="en-US" sz="2000" b="0" dirty="0"/>
              <a:t>Noticeably unstable, emotional responses</a:t>
            </a:r>
          </a:p>
          <a:p>
            <a:pPr marL="457200" indent="-457200" algn="l">
              <a:lnSpc>
                <a:spcPct val="114000"/>
              </a:lnSpc>
              <a:spcBef>
                <a:spcPts val="0"/>
              </a:spcBef>
              <a:spcAft>
                <a:spcPts val="600"/>
              </a:spcAft>
              <a:buFont typeface="+mj-lt"/>
              <a:buAutoNum type="arabicPeriod" startAt="3"/>
            </a:pPr>
            <a:r>
              <a:rPr lang="en-US" sz="2000" b="0" dirty="0"/>
              <a:t>Explosive outbursts of anger or rage without provocation</a:t>
            </a:r>
          </a:p>
          <a:p>
            <a:pPr marL="457200" indent="-457200" algn="l">
              <a:lnSpc>
                <a:spcPct val="114000"/>
              </a:lnSpc>
              <a:spcBef>
                <a:spcPts val="0"/>
              </a:spcBef>
              <a:spcAft>
                <a:spcPts val="600"/>
              </a:spcAft>
              <a:buFont typeface="+mj-lt"/>
              <a:buAutoNum type="arabicPeriod" startAt="3"/>
            </a:pPr>
            <a:r>
              <a:rPr lang="en-US" sz="2000" b="0" dirty="0"/>
              <a:t>Suicidal; comments about “putting things in order”</a:t>
            </a:r>
          </a:p>
        </p:txBody>
      </p:sp>
    </p:spTree>
    <p:extLst>
      <p:ext uri="{BB962C8B-B14F-4D97-AF65-F5344CB8AC3E}">
        <p14:creationId xmlns:p14="http://schemas.microsoft.com/office/powerpoint/2010/main" val="3463548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C489BE5-1151-445E-B6D1-C9EC73FBE3C5}"/>
              </a:ext>
            </a:extLst>
          </p:cNvPr>
          <p:cNvSpPr>
            <a:spLocks noGrp="1"/>
          </p:cNvSpPr>
          <p:nvPr>
            <p:ph sz="quarter" idx="14"/>
          </p:nvPr>
        </p:nvSpPr>
        <p:spPr>
          <a:xfrm>
            <a:off x="796925" y="1684338"/>
            <a:ext cx="7718425" cy="3746403"/>
          </a:xfrm>
        </p:spPr>
        <p:txBody>
          <a:bodyPr>
            <a:noAutofit/>
          </a:bodyPr>
          <a:lstStyle/>
          <a:p>
            <a:pPr marL="457200" indent="-457200" algn="l">
              <a:lnSpc>
                <a:spcPct val="114000"/>
              </a:lnSpc>
              <a:spcBef>
                <a:spcPts val="0"/>
              </a:spcBef>
              <a:spcAft>
                <a:spcPts val="600"/>
              </a:spcAft>
              <a:buFont typeface="+mj-lt"/>
              <a:buAutoNum type="arabicPeriod" startAt="11"/>
            </a:pPr>
            <a:r>
              <a:rPr lang="en-US" sz="2000" b="0" dirty="0"/>
              <a:t>Behavior which is suspect of paranoia, (“everybody is against me”)</a:t>
            </a:r>
          </a:p>
          <a:p>
            <a:pPr marL="457200" indent="-457200" algn="l">
              <a:lnSpc>
                <a:spcPct val="114000"/>
              </a:lnSpc>
              <a:spcBef>
                <a:spcPts val="0"/>
              </a:spcBef>
              <a:spcAft>
                <a:spcPts val="600"/>
              </a:spcAft>
              <a:buFont typeface="+mj-lt"/>
              <a:buAutoNum type="arabicPeriod" startAt="11"/>
            </a:pPr>
            <a:r>
              <a:rPr lang="en-US" sz="2000" b="0" dirty="0"/>
              <a:t>Increasingly talks of problems at home</a:t>
            </a:r>
          </a:p>
          <a:p>
            <a:pPr marL="457200" indent="-457200" algn="l">
              <a:lnSpc>
                <a:spcPct val="114000"/>
              </a:lnSpc>
              <a:spcBef>
                <a:spcPts val="0"/>
              </a:spcBef>
              <a:spcAft>
                <a:spcPts val="600"/>
              </a:spcAft>
              <a:buFont typeface="+mj-lt"/>
              <a:buAutoNum type="arabicPeriod" startAt="11"/>
            </a:pPr>
            <a:r>
              <a:rPr lang="en-US" sz="2000" b="0" dirty="0"/>
              <a:t>Escalation of domestic problems into the workplace; talk of severe financial problems</a:t>
            </a:r>
          </a:p>
          <a:p>
            <a:pPr marL="457200" indent="-457200" algn="l">
              <a:lnSpc>
                <a:spcPct val="114000"/>
              </a:lnSpc>
              <a:spcBef>
                <a:spcPts val="0"/>
              </a:spcBef>
              <a:spcAft>
                <a:spcPts val="600"/>
              </a:spcAft>
              <a:buFont typeface="+mj-lt"/>
              <a:buAutoNum type="arabicPeriod" startAt="11"/>
            </a:pPr>
            <a:r>
              <a:rPr lang="en-US" sz="2000" b="0" dirty="0"/>
              <a:t>Talk of previous incidents of violence</a:t>
            </a:r>
          </a:p>
          <a:p>
            <a:pPr marL="457200" indent="-457200" algn="l">
              <a:lnSpc>
                <a:spcPct val="114000"/>
              </a:lnSpc>
              <a:spcBef>
                <a:spcPts val="0"/>
              </a:spcBef>
              <a:spcAft>
                <a:spcPts val="600"/>
              </a:spcAft>
              <a:buFont typeface="+mj-lt"/>
              <a:buAutoNum type="arabicPeriod" startAt="11"/>
            </a:pPr>
            <a:r>
              <a:rPr lang="en-US" sz="2000" b="0" dirty="0"/>
              <a:t>Empathy with individuals committing violence</a:t>
            </a:r>
          </a:p>
          <a:p>
            <a:pPr marL="457200" indent="-457200" algn="l">
              <a:lnSpc>
                <a:spcPct val="114000"/>
              </a:lnSpc>
              <a:spcBef>
                <a:spcPts val="0"/>
              </a:spcBef>
              <a:spcAft>
                <a:spcPts val="600"/>
              </a:spcAft>
              <a:buFont typeface="+mj-lt"/>
              <a:buAutoNum type="arabicPeriod" startAt="11"/>
            </a:pPr>
            <a:r>
              <a:rPr lang="en-US" sz="2000" b="0" dirty="0"/>
              <a:t>Increase in unsolicited comments about firearms, other dangerous weapons and violent crimes</a:t>
            </a:r>
          </a:p>
        </p:txBody>
      </p:sp>
    </p:spTree>
    <p:extLst>
      <p:ext uri="{BB962C8B-B14F-4D97-AF65-F5344CB8AC3E}">
        <p14:creationId xmlns:p14="http://schemas.microsoft.com/office/powerpoint/2010/main" val="266190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507320"/>
            <a:ext cx="7718425" cy="1381841"/>
          </a:xfrm>
        </p:spPr>
        <p:txBody>
          <a:bodyPr>
            <a:normAutofit/>
          </a:bodyPr>
          <a:lstStyle/>
          <a:p>
            <a:pPr algn="l">
              <a:lnSpc>
                <a:spcPct val="114000"/>
              </a:lnSpc>
              <a:spcBef>
                <a:spcPts val="0"/>
              </a:spcBef>
              <a:spcAft>
                <a:spcPts val="600"/>
              </a:spcAft>
            </a:pPr>
            <a:r>
              <a:rPr lang="en-US" sz="2000" dirty="0"/>
              <a:t>BEHAVIORS OF CONCERN</a:t>
            </a:r>
          </a:p>
          <a:p>
            <a:pPr algn="l">
              <a:lnSpc>
                <a:spcPct val="107000"/>
              </a:lnSpc>
              <a:spcBef>
                <a:spcPts val="0"/>
              </a:spcBef>
            </a:pPr>
            <a:r>
              <a:rPr lang="en-US" sz="2000" b="0" dirty="0"/>
              <a:t>Individuals who engage in violent attacks often display concerning behaviors that progress along a continuum of increasing distress.  </a:t>
            </a:r>
          </a:p>
        </p:txBody>
      </p:sp>
      <p:pic>
        <p:nvPicPr>
          <p:cNvPr id="2" name="Picture 1">
            <a:extLst>
              <a:ext uri="{FF2B5EF4-FFF2-40B4-BE49-F238E27FC236}">
                <a16:creationId xmlns:a16="http://schemas.microsoft.com/office/drawing/2014/main" id="{BEFE1551-599F-43CF-A987-68CD61809FF2}"/>
              </a:ext>
            </a:extLst>
          </p:cNvPr>
          <p:cNvPicPr>
            <a:picLocks noChangeAspect="1"/>
          </p:cNvPicPr>
          <p:nvPr/>
        </p:nvPicPr>
        <p:blipFill>
          <a:blip r:embed="rId2"/>
          <a:stretch>
            <a:fillRect/>
          </a:stretch>
        </p:blipFill>
        <p:spPr>
          <a:xfrm>
            <a:off x="1697369" y="3111798"/>
            <a:ext cx="5749261" cy="2636995"/>
          </a:xfrm>
          <a:prstGeom prst="rect">
            <a:avLst/>
          </a:prstGeom>
        </p:spPr>
      </p:pic>
    </p:spTree>
    <p:extLst>
      <p:ext uri="{BB962C8B-B14F-4D97-AF65-F5344CB8AC3E}">
        <p14:creationId xmlns:p14="http://schemas.microsoft.com/office/powerpoint/2010/main" val="170350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C489BE5-1151-445E-B6D1-C9EC73FBE3C5}"/>
              </a:ext>
            </a:extLst>
          </p:cNvPr>
          <p:cNvSpPr>
            <a:spLocks noGrp="1"/>
          </p:cNvSpPr>
          <p:nvPr>
            <p:ph sz="quarter" idx="14"/>
          </p:nvPr>
        </p:nvSpPr>
        <p:spPr>
          <a:xfrm>
            <a:off x="796925" y="1684338"/>
            <a:ext cx="7718425" cy="3674841"/>
          </a:xfrm>
        </p:spPr>
        <p:txBody>
          <a:bodyPr>
            <a:normAutofit/>
          </a:bodyPr>
          <a:lstStyle/>
          <a:p>
            <a:pPr algn="l">
              <a:lnSpc>
                <a:spcPct val="114000"/>
              </a:lnSpc>
              <a:spcBef>
                <a:spcPts val="0"/>
              </a:spcBef>
              <a:spcAft>
                <a:spcPts val="600"/>
              </a:spcAft>
            </a:pPr>
            <a:r>
              <a:rPr lang="en-US" sz="2000" dirty="0"/>
              <a:t>THRESHHOLD FOR BEHAVIORS OF CONCERN</a:t>
            </a:r>
          </a:p>
          <a:p>
            <a:pPr algn="l">
              <a:lnSpc>
                <a:spcPct val="107000"/>
              </a:lnSpc>
              <a:spcBef>
                <a:spcPts val="0"/>
              </a:spcBef>
              <a:spcAft>
                <a:spcPts val="1200"/>
              </a:spcAft>
            </a:pPr>
            <a:r>
              <a:rPr lang="en-US" sz="2000" b="0" dirty="0"/>
              <a:t>Due to the progression of behavior prior to an incident, the threshold for intervention should be relatively low so that we can identify students or employees who are in distress before the behavior escalates to the point where college community members become concerned about their safety or the safety of others.  </a:t>
            </a:r>
          </a:p>
        </p:txBody>
      </p:sp>
    </p:spTree>
    <p:extLst>
      <p:ext uri="{BB962C8B-B14F-4D97-AF65-F5344CB8AC3E}">
        <p14:creationId xmlns:p14="http://schemas.microsoft.com/office/powerpoint/2010/main" val="1517132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BC489BE5-1151-445E-B6D1-C9EC73FBE3C5}"/>
              </a:ext>
            </a:extLst>
          </p:cNvPr>
          <p:cNvSpPr>
            <a:spLocks noGrp="1"/>
          </p:cNvSpPr>
          <p:nvPr>
            <p:ph sz="quarter" idx="14"/>
          </p:nvPr>
        </p:nvSpPr>
        <p:spPr>
          <a:xfrm>
            <a:off x="796925" y="1684338"/>
            <a:ext cx="7718425" cy="3674841"/>
          </a:xfrm>
        </p:spPr>
        <p:txBody>
          <a:bodyPr>
            <a:normAutofit lnSpcReduction="10000"/>
          </a:bodyPr>
          <a:lstStyle/>
          <a:p>
            <a:pPr algn="l">
              <a:lnSpc>
                <a:spcPct val="114000"/>
              </a:lnSpc>
              <a:spcBef>
                <a:spcPts val="0"/>
              </a:spcBef>
              <a:spcAft>
                <a:spcPts val="600"/>
              </a:spcAft>
            </a:pPr>
            <a:r>
              <a:rPr lang="en-US" sz="2000" dirty="0"/>
              <a:t>REPORTING BEHAVIORS OF CONCERN</a:t>
            </a:r>
          </a:p>
          <a:p>
            <a:pPr algn="l">
              <a:lnSpc>
                <a:spcPct val="107000"/>
              </a:lnSpc>
              <a:spcBef>
                <a:spcPts val="0"/>
              </a:spcBef>
            </a:pPr>
            <a:r>
              <a:rPr lang="en-US" sz="2000" b="0" dirty="0"/>
              <a:t>Maxient software is a reporting tool found on the Pirates CARE web page for sharing concerns about the behavior or wellbeing of employees and students.  Maxient is also used to report student conduct issues and student academic misconduct.</a:t>
            </a:r>
          </a:p>
          <a:p>
            <a:pPr algn="l">
              <a:lnSpc>
                <a:spcPct val="107000"/>
              </a:lnSpc>
              <a:spcBef>
                <a:spcPts val="0"/>
              </a:spcBef>
            </a:pPr>
            <a:endParaRPr lang="en-US" sz="2000" b="0" dirty="0"/>
          </a:p>
          <a:p>
            <a:pPr algn="l">
              <a:lnSpc>
                <a:spcPct val="107000"/>
              </a:lnSpc>
              <a:spcBef>
                <a:spcPts val="0"/>
              </a:spcBef>
            </a:pPr>
            <a:r>
              <a:rPr lang="en-US" sz="2000" b="0" dirty="0"/>
              <a:t>Employees and students who exhibit concerning behavior should be reported through the “Refer an Employee of Concern” tab or the “Refer a Student of Concern” tab on the Pirates CARE web page.  When reports are submitted, they are automatically routed to the appropriate people to address the issues.</a:t>
            </a:r>
          </a:p>
        </p:txBody>
      </p:sp>
    </p:spTree>
    <p:extLst>
      <p:ext uri="{BB962C8B-B14F-4D97-AF65-F5344CB8AC3E}">
        <p14:creationId xmlns:p14="http://schemas.microsoft.com/office/powerpoint/2010/main" val="198444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96925" y="1684026"/>
            <a:ext cx="7718425" cy="2795695"/>
          </a:xfrm>
        </p:spPr>
        <p:txBody>
          <a:bodyPr>
            <a:normAutofit/>
          </a:bodyPr>
          <a:lstStyle/>
          <a:p>
            <a:pPr>
              <a:spcBef>
                <a:spcPts val="0"/>
              </a:spcBef>
              <a:spcAft>
                <a:spcPts val="1800"/>
              </a:spcAft>
            </a:pPr>
            <a:r>
              <a:rPr lang="en-US" sz="2000" dirty="0"/>
              <a:t>BACKGROUND ON ACTIVE SHOOTER INCIDENTS</a:t>
            </a:r>
          </a:p>
          <a:p>
            <a:pPr algn="l">
              <a:lnSpc>
                <a:spcPct val="127000"/>
              </a:lnSpc>
              <a:spcBef>
                <a:spcPts val="0"/>
              </a:spcBef>
              <a:spcAft>
                <a:spcPts val="1800"/>
              </a:spcAft>
            </a:pPr>
            <a:r>
              <a:rPr lang="en-US" sz="2200" b="0" dirty="0"/>
              <a:t>The FBI defines an Active Shooter incident as “one or more individuals actively engaged in killing or attempting to kill people in a confined and populated space.”</a:t>
            </a:r>
          </a:p>
        </p:txBody>
      </p:sp>
    </p:spTree>
    <p:extLst>
      <p:ext uri="{BB962C8B-B14F-4D97-AF65-F5344CB8AC3E}">
        <p14:creationId xmlns:p14="http://schemas.microsoft.com/office/powerpoint/2010/main" val="2285104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641B2-6077-4370-ACAA-23244B77ECF7}"/>
              </a:ext>
            </a:extLst>
          </p:cNvPr>
          <p:cNvSpPr>
            <a:spLocks noGrp="1"/>
          </p:cNvSpPr>
          <p:nvPr>
            <p:ph type="dt" sz="half" idx="10"/>
          </p:nvPr>
        </p:nvSpPr>
        <p:spPr/>
        <p:txBody>
          <a:bodyPr/>
          <a:lstStyle/>
          <a:p>
            <a:fld id="{B433B3DC-B88E-4B48-BB0C-7F0AE8C8374D}" type="datetime4">
              <a:rPr lang="en-US" smtClean="0"/>
              <a:t>February 11, 2020</a:t>
            </a:fld>
            <a:endParaRPr lang="en-US" dirty="0"/>
          </a:p>
        </p:txBody>
      </p:sp>
      <p:sp>
        <p:nvSpPr>
          <p:cNvPr id="3" name="Slide Number Placeholder 2">
            <a:extLst>
              <a:ext uri="{FF2B5EF4-FFF2-40B4-BE49-F238E27FC236}">
                <a16:creationId xmlns:a16="http://schemas.microsoft.com/office/drawing/2014/main" id="{804BEC9F-770F-47A4-BB51-E1E475782992}"/>
              </a:ext>
            </a:extLst>
          </p:cNvPr>
          <p:cNvSpPr>
            <a:spLocks noGrp="1"/>
          </p:cNvSpPr>
          <p:nvPr>
            <p:ph type="sldNum" sz="quarter" idx="12"/>
          </p:nvPr>
        </p:nvSpPr>
        <p:spPr/>
        <p:txBody>
          <a:bodyPr/>
          <a:lstStyle/>
          <a:p>
            <a:fld id="{BD6DA87C-6F99-A745-B2DF-CBD1BDDF9B86}" type="slidenum">
              <a:rPr lang="en-US" smtClean="0"/>
              <a:pPr/>
              <a:t>40</a:t>
            </a:fld>
            <a:endParaRPr lang="en-US" dirty="0"/>
          </a:p>
        </p:txBody>
      </p:sp>
      <p:sp>
        <p:nvSpPr>
          <p:cNvPr id="4" name="Title 3">
            <a:extLst>
              <a:ext uri="{FF2B5EF4-FFF2-40B4-BE49-F238E27FC236}">
                <a16:creationId xmlns:a16="http://schemas.microsoft.com/office/drawing/2014/main" id="{296F1494-F13D-40D8-A4C8-0E2F47BF88C9}"/>
              </a:ext>
            </a:extLst>
          </p:cNvPr>
          <p:cNvSpPr>
            <a:spLocks noGrp="1"/>
          </p:cNvSpPr>
          <p:nvPr>
            <p:ph type="title"/>
          </p:nvPr>
        </p:nvSpPr>
        <p:spPr>
          <a:xfrm>
            <a:off x="628650" y="365126"/>
            <a:ext cx="7886700" cy="1142832"/>
          </a:xfrm>
        </p:spPr>
        <p:txBody>
          <a:bodyPr>
            <a:normAutofit/>
          </a:bodyPr>
          <a:lstStyle/>
          <a:p>
            <a:r>
              <a:rPr lang="en-US" sz="2400" dirty="0"/>
              <a:t>Pirates CARE Team Reports Come From Multiple Sources</a:t>
            </a:r>
            <a:endParaRPr lang="en-US" dirty="0"/>
          </a:p>
        </p:txBody>
      </p:sp>
      <p:pic>
        <p:nvPicPr>
          <p:cNvPr id="6" name="Picture 5">
            <a:extLst>
              <a:ext uri="{FF2B5EF4-FFF2-40B4-BE49-F238E27FC236}">
                <a16:creationId xmlns:a16="http://schemas.microsoft.com/office/drawing/2014/main" id="{97EB0CA3-681D-49D9-A938-30DE5B55F27F}"/>
              </a:ext>
            </a:extLst>
          </p:cNvPr>
          <p:cNvPicPr/>
          <p:nvPr/>
        </p:nvPicPr>
        <p:blipFill>
          <a:blip r:embed="rId2">
            <a:extLst>
              <a:ext uri="{28A0092B-C50C-407E-A947-70E740481C1C}">
                <a14:useLocalDpi xmlns:a14="http://schemas.microsoft.com/office/drawing/2010/main" val="0"/>
              </a:ext>
            </a:extLst>
          </a:blip>
          <a:stretch>
            <a:fillRect/>
          </a:stretch>
        </p:blipFill>
        <p:spPr>
          <a:xfrm>
            <a:off x="2740772" y="1868204"/>
            <a:ext cx="3042407" cy="4148737"/>
          </a:xfrm>
          <a:prstGeom prst="rect">
            <a:avLst/>
          </a:prstGeom>
        </p:spPr>
      </p:pic>
    </p:spTree>
    <p:extLst>
      <p:ext uri="{BB962C8B-B14F-4D97-AF65-F5344CB8AC3E}">
        <p14:creationId xmlns:p14="http://schemas.microsoft.com/office/powerpoint/2010/main" val="975295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F8B67-ECC6-4D89-9F39-F698873F1EEE}"/>
              </a:ext>
            </a:extLst>
          </p:cNvPr>
          <p:cNvSpPr>
            <a:spLocks noGrp="1"/>
          </p:cNvSpPr>
          <p:nvPr>
            <p:ph type="body" sz="quarter" idx="10"/>
          </p:nvPr>
        </p:nvSpPr>
        <p:spPr>
          <a:xfrm>
            <a:off x="1914524" y="172089"/>
            <a:ext cx="6696075" cy="1062038"/>
          </a:xfrm>
        </p:spPr>
        <p:txBody>
          <a:bodyPr>
            <a:normAutofit/>
          </a:bodyPr>
          <a:lstStyle/>
          <a:p>
            <a:r>
              <a:rPr lang="en-US" dirty="0"/>
              <a:t>PensacolaState.edu/</a:t>
            </a:r>
            <a:r>
              <a:rPr lang="en-US" dirty="0" err="1"/>
              <a:t>PiratesCare</a:t>
            </a:r>
            <a:endParaRPr lang="en-US" dirty="0"/>
          </a:p>
        </p:txBody>
      </p:sp>
      <p:sp>
        <p:nvSpPr>
          <p:cNvPr id="3" name="Date Placeholder 2">
            <a:extLst>
              <a:ext uri="{FF2B5EF4-FFF2-40B4-BE49-F238E27FC236}">
                <a16:creationId xmlns:a16="http://schemas.microsoft.com/office/drawing/2014/main" id="{5C4A37C4-78C0-4828-B2A9-DABBEA2B7E57}"/>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0C07CF83-60A3-4CE9-8E62-5716459355DE}"/>
              </a:ext>
            </a:extLst>
          </p:cNvPr>
          <p:cNvSpPr>
            <a:spLocks noGrp="1"/>
          </p:cNvSpPr>
          <p:nvPr>
            <p:ph type="sldNum" sz="quarter" idx="12"/>
          </p:nvPr>
        </p:nvSpPr>
        <p:spPr/>
        <p:txBody>
          <a:bodyPr/>
          <a:lstStyle/>
          <a:p>
            <a:fld id="{BD6DA87C-6F99-A745-B2DF-CBD1BDDF9B86}" type="slidenum">
              <a:rPr lang="en-US" smtClean="0"/>
              <a:pPr/>
              <a:t>41</a:t>
            </a:fld>
            <a:endParaRPr lang="en-US" dirty="0"/>
          </a:p>
        </p:txBody>
      </p:sp>
      <p:pic>
        <p:nvPicPr>
          <p:cNvPr id="9" name="Picture 8" descr="A screenshot of a cell phone&#10;&#10;Description automatically generated">
            <a:extLst>
              <a:ext uri="{FF2B5EF4-FFF2-40B4-BE49-F238E27FC236}">
                <a16:creationId xmlns:a16="http://schemas.microsoft.com/office/drawing/2014/main" id="{C4EC627D-F6CD-4ACC-B537-BC5A982B66C0}"/>
              </a:ext>
            </a:extLst>
          </p:cNvPr>
          <p:cNvPicPr>
            <a:picLocks noChangeAspect="1"/>
          </p:cNvPicPr>
          <p:nvPr/>
        </p:nvPicPr>
        <p:blipFill>
          <a:blip r:embed="rId2"/>
          <a:stretch>
            <a:fillRect/>
          </a:stretch>
        </p:blipFill>
        <p:spPr>
          <a:xfrm>
            <a:off x="358902" y="1603716"/>
            <a:ext cx="8426196" cy="3843909"/>
          </a:xfrm>
          <a:prstGeom prst="rect">
            <a:avLst/>
          </a:prstGeom>
        </p:spPr>
      </p:pic>
    </p:spTree>
    <p:extLst>
      <p:ext uri="{BB962C8B-B14F-4D97-AF65-F5344CB8AC3E}">
        <p14:creationId xmlns:p14="http://schemas.microsoft.com/office/powerpoint/2010/main" val="756486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F8B67-ECC6-4D89-9F39-F698873F1EEE}"/>
              </a:ext>
            </a:extLst>
          </p:cNvPr>
          <p:cNvSpPr>
            <a:spLocks noGrp="1"/>
          </p:cNvSpPr>
          <p:nvPr>
            <p:ph type="body" sz="quarter" idx="10"/>
          </p:nvPr>
        </p:nvSpPr>
        <p:spPr>
          <a:xfrm>
            <a:off x="1914524" y="172089"/>
            <a:ext cx="6696075" cy="1062038"/>
          </a:xfrm>
        </p:spPr>
        <p:txBody>
          <a:bodyPr>
            <a:normAutofit/>
          </a:bodyPr>
          <a:lstStyle/>
          <a:p>
            <a:r>
              <a:rPr lang="en-US" dirty="0"/>
              <a:t>PensacolaState.edu/</a:t>
            </a:r>
            <a:r>
              <a:rPr lang="en-US" dirty="0" err="1"/>
              <a:t>PiratesCare</a:t>
            </a:r>
            <a:endParaRPr lang="en-US" dirty="0"/>
          </a:p>
        </p:txBody>
      </p:sp>
      <p:sp>
        <p:nvSpPr>
          <p:cNvPr id="3" name="Date Placeholder 2">
            <a:extLst>
              <a:ext uri="{FF2B5EF4-FFF2-40B4-BE49-F238E27FC236}">
                <a16:creationId xmlns:a16="http://schemas.microsoft.com/office/drawing/2014/main" id="{5C4A37C4-78C0-4828-B2A9-DABBEA2B7E57}"/>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0C07CF83-60A3-4CE9-8E62-5716459355DE}"/>
              </a:ext>
            </a:extLst>
          </p:cNvPr>
          <p:cNvSpPr>
            <a:spLocks noGrp="1"/>
          </p:cNvSpPr>
          <p:nvPr>
            <p:ph type="sldNum" sz="quarter" idx="12"/>
          </p:nvPr>
        </p:nvSpPr>
        <p:spPr/>
        <p:txBody>
          <a:bodyPr/>
          <a:lstStyle/>
          <a:p>
            <a:fld id="{BD6DA87C-6F99-A745-B2DF-CBD1BDDF9B86}" type="slidenum">
              <a:rPr lang="en-US" smtClean="0"/>
              <a:pPr/>
              <a:t>42</a:t>
            </a:fld>
            <a:endParaRPr lang="en-US" dirty="0"/>
          </a:p>
        </p:txBody>
      </p:sp>
      <p:pic>
        <p:nvPicPr>
          <p:cNvPr id="5" name="Picture 4">
            <a:extLst>
              <a:ext uri="{FF2B5EF4-FFF2-40B4-BE49-F238E27FC236}">
                <a16:creationId xmlns:a16="http://schemas.microsoft.com/office/drawing/2014/main" id="{F8045047-DAB0-4BE8-B984-8CF192A707B1}"/>
              </a:ext>
            </a:extLst>
          </p:cNvPr>
          <p:cNvPicPr>
            <a:picLocks noChangeAspect="1"/>
          </p:cNvPicPr>
          <p:nvPr/>
        </p:nvPicPr>
        <p:blipFill>
          <a:blip r:embed="rId2"/>
          <a:stretch>
            <a:fillRect/>
          </a:stretch>
        </p:blipFill>
        <p:spPr>
          <a:xfrm>
            <a:off x="0" y="1450572"/>
            <a:ext cx="9144000" cy="4818439"/>
          </a:xfrm>
          <a:prstGeom prst="rect">
            <a:avLst/>
          </a:prstGeom>
        </p:spPr>
      </p:pic>
    </p:spTree>
    <p:extLst>
      <p:ext uri="{BB962C8B-B14F-4D97-AF65-F5344CB8AC3E}">
        <p14:creationId xmlns:p14="http://schemas.microsoft.com/office/powerpoint/2010/main" val="3079354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F8B67-ECC6-4D89-9F39-F698873F1EEE}"/>
              </a:ext>
            </a:extLst>
          </p:cNvPr>
          <p:cNvSpPr>
            <a:spLocks noGrp="1"/>
          </p:cNvSpPr>
          <p:nvPr>
            <p:ph type="body" sz="quarter" idx="10"/>
          </p:nvPr>
        </p:nvSpPr>
        <p:spPr>
          <a:xfrm>
            <a:off x="1914524" y="172089"/>
            <a:ext cx="6696075" cy="1062038"/>
          </a:xfrm>
        </p:spPr>
        <p:txBody>
          <a:bodyPr>
            <a:normAutofit/>
          </a:bodyPr>
          <a:lstStyle/>
          <a:p>
            <a:r>
              <a:rPr lang="en-US" dirty="0"/>
              <a:t>PensacolaState.edu/</a:t>
            </a:r>
            <a:r>
              <a:rPr lang="en-US" dirty="0" err="1"/>
              <a:t>PiratesCare</a:t>
            </a:r>
            <a:endParaRPr lang="en-US" dirty="0"/>
          </a:p>
        </p:txBody>
      </p:sp>
      <p:sp>
        <p:nvSpPr>
          <p:cNvPr id="3" name="Date Placeholder 2">
            <a:extLst>
              <a:ext uri="{FF2B5EF4-FFF2-40B4-BE49-F238E27FC236}">
                <a16:creationId xmlns:a16="http://schemas.microsoft.com/office/drawing/2014/main" id="{5C4A37C4-78C0-4828-B2A9-DABBEA2B7E57}"/>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0C07CF83-60A3-4CE9-8E62-5716459355DE}"/>
              </a:ext>
            </a:extLst>
          </p:cNvPr>
          <p:cNvSpPr>
            <a:spLocks noGrp="1"/>
          </p:cNvSpPr>
          <p:nvPr>
            <p:ph type="sldNum" sz="quarter" idx="12"/>
          </p:nvPr>
        </p:nvSpPr>
        <p:spPr/>
        <p:txBody>
          <a:bodyPr/>
          <a:lstStyle/>
          <a:p>
            <a:fld id="{BD6DA87C-6F99-A745-B2DF-CBD1BDDF9B86}" type="slidenum">
              <a:rPr lang="en-US" smtClean="0"/>
              <a:pPr/>
              <a:t>43</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516DA1F7-C2F4-4495-B30D-FA2547827436}"/>
              </a:ext>
            </a:extLst>
          </p:cNvPr>
          <p:cNvPicPr>
            <a:picLocks noChangeAspect="1"/>
          </p:cNvPicPr>
          <p:nvPr/>
        </p:nvPicPr>
        <p:blipFill>
          <a:blip r:embed="rId2"/>
          <a:stretch>
            <a:fillRect/>
          </a:stretch>
        </p:blipFill>
        <p:spPr>
          <a:xfrm>
            <a:off x="0" y="1211352"/>
            <a:ext cx="9144000" cy="5018271"/>
          </a:xfrm>
          <a:prstGeom prst="rect">
            <a:avLst/>
          </a:prstGeom>
        </p:spPr>
      </p:pic>
    </p:spTree>
    <p:extLst>
      <p:ext uri="{BB962C8B-B14F-4D97-AF65-F5344CB8AC3E}">
        <p14:creationId xmlns:p14="http://schemas.microsoft.com/office/powerpoint/2010/main" val="4105347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F8B67-ECC6-4D89-9F39-F698873F1EEE}"/>
              </a:ext>
            </a:extLst>
          </p:cNvPr>
          <p:cNvSpPr>
            <a:spLocks noGrp="1"/>
          </p:cNvSpPr>
          <p:nvPr>
            <p:ph type="body" sz="quarter" idx="10"/>
          </p:nvPr>
        </p:nvSpPr>
        <p:spPr>
          <a:xfrm>
            <a:off x="1914524" y="172089"/>
            <a:ext cx="6696075" cy="1062038"/>
          </a:xfrm>
        </p:spPr>
        <p:txBody>
          <a:bodyPr>
            <a:normAutofit/>
          </a:bodyPr>
          <a:lstStyle/>
          <a:p>
            <a:r>
              <a:rPr lang="en-US" dirty="0"/>
              <a:t>PensacolaState.edu/</a:t>
            </a:r>
            <a:r>
              <a:rPr lang="en-US" dirty="0" err="1"/>
              <a:t>PiratesCare</a:t>
            </a:r>
            <a:endParaRPr lang="en-US" dirty="0"/>
          </a:p>
        </p:txBody>
      </p:sp>
      <p:sp>
        <p:nvSpPr>
          <p:cNvPr id="3" name="Date Placeholder 2">
            <a:extLst>
              <a:ext uri="{FF2B5EF4-FFF2-40B4-BE49-F238E27FC236}">
                <a16:creationId xmlns:a16="http://schemas.microsoft.com/office/drawing/2014/main" id="{5C4A37C4-78C0-4828-B2A9-DABBEA2B7E57}"/>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0C07CF83-60A3-4CE9-8E62-5716459355DE}"/>
              </a:ext>
            </a:extLst>
          </p:cNvPr>
          <p:cNvSpPr>
            <a:spLocks noGrp="1"/>
          </p:cNvSpPr>
          <p:nvPr>
            <p:ph type="sldNum" sz="quarter" idx="12"/>
          </p:nvPr>
        </p:nvSpPr>
        <p:spPr/>
        <p:txBody>
          <a:bodyPr/>
          <a:lstStyle/>
          <a:p>
            <a:fld id="{BD6DA87C-6F99-A745-B2DF-CBD1BDDF9B86}" type="slidenum">
              <a:rPr lang="en-US" smtClean="0"/>
              <a:pPr/>
              <a:t>44</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C8327501-A7CE-48BF-9150-48AB0FDC7C72}"/>
              </a:ext>
            </a:extLst>
          </p:cNvPr>
          <p:cNvPicPr>
            <a:picLocks noChangeAspect="1"/>
          </p:cNvPicPr>
          <p:nvPr/>
        </p:nvPicPr>
        <p:blipFill>
          <a:blip r:embed="rId2"/>
          <a:stretch>
            <a:fillRect/>
          </a:stretch>
        </p:blipFill>
        <p:spPr>
          <a:xfrm>
            <a:off x="671689" y="1404839"/>
            <a:ext cx="7800622" cy="4782564"/>
          </a:xfrm>
          <a:prstGeom prst="rect">
            <a:avLst/>
          </a:prstGeom>
        </p:spPr>
      </p:pic>
    </p:spTree>
    <p:extLst>
      <p:ext uri="{BB962C8B-B14F-4D97-AF65-F5344CB8AC3E}">
        <p14:creationId xmlns:p14="http://schemas.microsoft.com/office/powerpoint/2010/main" val="108333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F8B67-ECC6-4D89-9F39-F698873F1EEE}"/>
              </a:ext>
            </a:extLst>
          </p:cNvPr>
          <p:cNvSpPr>
            <a:spLocks noGrp="1"/>
          </p:cNvSpPr>
          <p:nvPr>
            <p:ph type="body" sz="quarter" idx="10"/>
          </p:nvPr>
        </p:nvSpPr>
        <p:spPr>
          <a:xfrm>
            <a:off x="1914524" y="172089"/>
            <a:ext cx="6696075" cy="1062038"/>
          </a:xfrm>
        </p:spPr>
        <p:txBody>
          <a:bodyPr>
            <a:normAutofit/>
          </a:bodyPr>
          <a:lstStyle/>
          <a:p>
            <a:r>
              <a:rPr lang="en-US" dirty="0"/>
              <a:t>PensacolaState.edu/</a:t>
            </a:r>
            <a:r>
              <a:rPr lang="en-US" dirty="0" err="1"/>
              <a:t>PiratesCare</a:t>
            </a:r>
            <a:endParaRPr lang="en-US" dirty="0"/>
          </a:p>
        </p:txBody>
      </p:sp>
      <p:sp>
        <p:nvSpPr>
          <p:cNvPr id="3" name="Date Placeholder 2">
            <a:extLst>
              <a:ext uri="{FF2B5EF4-FFF2-40B4-BE49-F238E27FC236}">
                <a16:creationId xmlns:a16="http://schemas.microsoft.com/office/drawing/2014/main" id="{5C4A37C4-78C0-4828-B2A9-DABBEA2B7E57}"/>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0C07CF83-60A3-4CE9-8E62-5716459355DE}"/>
              </a:ext>
            </a:extLst>
          </p:cNvPr>
          <p:cNvSpPr>
            <a:spLocks noGrp="1"/>
          </p:cNvSpPr>
          <p:nvPr>
            <p:ph type="sldNum" sz="quarter" idx="12"/>
          </p:nvPr>
        </p:nvSpPr>
        <p:spPr/>
        <p:txBody>
          <a:bodyPr/>
          <a:lstStyle/>
          <a:p>
            <a:fld id="{BD6DA87C-6F99-A745-B2DF-CBD1BDDF9B86}" type="slidenum">
              <a:rPr lang="en-US" smtClean="0"/>
              <a:pPr/>
              <a:t>45</a:t>
            </a:fld>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7F6AAC32-373E-4EC6-B331-635A1BD4D7D1}"/>
              </a:ext>
            </a:extLst>
          </p:cNvPr>
          <p:cNvPicPr>
            <a:picLocks noChangeAspect="1"/>
          </p:cNvPicPr>
          <p:nvPr/>
        </p:nvPicPr>
        <p:blipFill>
          <a:blip r:embed="rId2"/>
          <a:stretch>
            <a:fillRect/>
          </a:stretch>
        </p:blipFill>
        <p:spPr>
          <a:xfrm>
            <a:off x="624016" y="1203048"/>
            <a:ext cx="7895968" cy="5026575"/>
          </a:xfrm>
          <a:prstGeom prst="rect">
            <a:avLst/>
          </a:prstGeom>
        </p:spPr>
      </p:pic>
    </p:spTree>
    <p:extLst>
      <p:ext uri="{BB962C8B-B14F-4D97-AF65-F5344CB8AC3E}">
        <p14:creationId xmlns:p14="http://schemas.microsoft.com/office/powerpoint/2010/main" val="3290558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677655" y="1564106"/>
            <a:ext cx="8044926" cy="3811126"/>
          </a:xfrm>
        </p:spPr>
        <p:txBody>
          <a:bodyPr numCol="1">
            <a:normAutofit fontScale="92500" lnSpcReduction="20000"/>
          </a:bodyPr>
          <a:lstStyle/>
          <a:p>
            <a:pPr algn="l">
              <a:lnSpc>
                <a:spcPct val="124000"/>
              </a:lnSpc>
              <a:spcBef>
                <a:spcPts val="0"/>
              </a:spcBef>
              <a:spcAft>
                <a:spcPts val="600"/>
              </a:spcAft>
              <a:tabLst>
                <a:tab pos="285750" algn="l"/>
              </a:tabLst>
            </a:pPr>
            <a:endParaRPr lang="en-US" sz="2000" b="0" dirty="0"/>
          </a:p>
          <a:p>
            <a:pPr>
              <a:lnSpc>
                <a:spcPct val="124000"/>
              </a:lnSpc>
              <a:spcBef>
                <a:spcPts val="0"/>
              </a:spcBef>
              <a:spcAft>
                <a:spcPts val="900"/>
              </a:spcAft>
              <a:tabLst>
                <a:tab pos="285750" algn="l"/>
              </a:tabLst>
            </a:pPr>
            <a:r>
              <a:rPr lang="en-US" sz="2200" dirty="0"/>
              <a:t>REPORT BEHAVIOR TO THE CARE TEAM</a:t>
            </a:r>
          </a:p>
          <a:p>
            <a:pPr algn="l">
              <a:lnSpc>
                <a:spcPct val="118000"/>
              </a:lnSpc>
              <a:spcBef>
                <a:spcPts val="0"/>
              </a:spcBef>
              <a:spcAft>
                <a:spcPts val="900"/>
              </a:spcAft>
              <a:tabLst>
                <a:tab pos="285750" algn="l"/>
              </a:tabLst>
            </a:pPr>
            <a:r>
              <a:rPr lang="en-US" sz="2200" b="0" dirty="0"/>
              <a:t>It is important to submit reports in a timely manner as soon after the conduct as possible.</a:t>
            </a:r>
          </a:p>
          <a:p>
            <a:pPr algn="l">
              <a:lnSpc>
                <a:spcPct val="118000"/>
              </a:lnSpc>
              <a:spcBef>
                <a:spcPts val="0"/>
              </a:spcBef>
              <a:spcAft>
                <a:spcPts val="900"/>
              </a:spcAft>
              <a:tabLst>
                <a:tab pos="285750" algn="l"/>
              </a:tabLst>
            </a:pPr>
            <a:r>
              <a:rPr lang="en-US" sz="2200" b="0" dirty="0"/>
              <a:t>Reports can be anonymous, but it is helpful if you do provide your name.</a:t>
            </a:r>
          </a:p>
          <a:p>
            <a:pPr algn="l">
              <a:lnSpc>
                <a:spcPct val="118000"/>
              </a:lnSpc>
              <a:spcBef>
                <a:spcPts val="0"/>
              </a:spcBef>
              <a:spcAft>
                <a:spcPts val="900"/>
              </a:spcAft>
              <a:tabLst>
                <a:tab pos="285750" algn="l"/>
              </a:tabLst>
            </a:pPr>
            <a:r>
              <a:rPr lang="en-US" sz="2200" b="0" dirty="0"/>
              <a:t>Provide as much information as you have available (it is okay if you don’t have birthdate, id number etc.)</a:t>
            </a:r>
          </a:p>
          <a:p>
            <a:pPr algn="l">
              <a:lnSpc>
                <a:spcPct val="118000"/>
              </a:lnSpc>
              <a:spcBef>
                <a:spcPts val="0"/>
              </a:spcBef>
              <a:spcAft>
                <a:spcPts val="900"/>
              </a:spcAft>
              <a:tabLst>
                <a:tab pos="285750" algn="l"/>
              </a:tabLst>
            </a:pPr>
            <a:r>
              <a:rPr lang="en-US" sz="2200" b="0" dirty="0"/>
              <a:t>For students, report a name and specific time, day, and class.</a:t>
            </a:r>
          </a:p>
          <a:p>
            <a:pPr algn="l">
              <a:lnSpc>
                <a:spcPct val="118000"/>
              </a:lnSpc>
              <a:spcBef>
                <a:spcPts val="0"/>
              </a:spcBef>
              <a:spcAft>
                <a:spcPts val="900"/>
              </a:spcAft>
              <a:tabLst>
                <a:tab pos="285750" algn="l"/>
              </a:tabLst>
            </a:pPr>
            <a:r>
              <a:rPr lang="en-US" sz="2200" b="0" dirty="0"/>
              <a:t>For employees, report a name and department.</a:t>
            </a:r>
          </a:p>
          <a:p>
            <a:pPr algn="l">
              <a:lnSpc>
                <a:spcPct val="108000"/>
              </a:lnSpc>
              <a:spcBef>
                <a:spcPts val="0"/>
              </a:spcBef>
              <a:spcAft>
                <a:spcPts val="600"/>
              </a:spcAft>
              <a:tabLst>
                <a:tab pos="285750" algn="l"/>
              </a:tabLst>
            </a:pPr>
            <a:endParaRPr lang="en-US" sz="2000" b="0" dirty="0"/>
          </a:p>
        </p:txBody>
      </p:sp>
      <p:sp>
        <p:nvSpPr>
          <p:cNvPr id="5" name="Content Placeholder 3">
            <a:extLst>
              <a:ext uri="{FF2B5EF4-FFF2-40B4-BE49-F238E27FC236}">
                <a16:creationId xmlns:a16="http://schemas.microsoft.com/office/drawing/2014/main" id="{4CADA820-BDFC-4F67-BB51-33C1C04875B2}"/>
              </a:ext>
            </a:extLst>
          </p:cNvPr>
          <p:cNvSpPr txBox="1">
            <a:spLocks/>
          </p:cNvSpPr>
          <p:nvPr/>
        </p:nvSpPr>
        <p:spPr>
          <a:xfrm>
            <a:off x="860535" y="1482769"/>
            <a:ext cx="7718425" cy="48050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endParaRPr lang="en-US" sz="2000" dirty="0"/>
          </a:p>
        </p:txBody>
      </p:sp>
    </p:spTree>
    <p:extLst>
      <p:ext uri="{BB962C8B-B14F-4D97-AF65-F5344CB8AC3E}">
        <p14:creationId xmlns:p14="http://schemas.microsoft.com/office/powerpoint/2010/main" val="556606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677655" y="1772653"/>
            <a:ext cx="8044926" cy="3426874"/>
          </a:xfrm>
        </p:spPr>
        <p:txBody>
          <a:bodyPr numCol="1">
            <a:normAutofit/>
          </a:bodyPr>
          <a:lstStyle/>
          <a:p>
            <a:pPr>
              <a:lnSpc>
                <a:spcPct val="124000"/>
              </a:lnSpc>
              <a:spcBef>
                <a:spcPts val="0"/>
              </a:spcBef>
              <a:spcAft>
                <a:spcPts val="600"/>
              </a:spcAft>
              <a:tabLst>
                <a:tab pos="285750" algn="l"/>
              </a:tabLst>
            </a:pPr>
            <a:r>
              <a:rPr lang="en-US" sz="2000" dirty="0"/>
              <a:t>REPORT BEHAVIOR TO THE CARE TEAM</a:t>
            </a:r>
          </a:p>
          <a:p>
            <a:pPr algn="l">
              <a:lnSpc>
                <a:spcPct val="114000"/>
              </a:lnSpc>
              <a:spcBef>
                <a:spcPts val="0"/>
              </a:spcBef>
              <a:spcAft>
                <a:spcPts val="900"/>
              </a:spcAft>
              <a:tabLst>
                <a:tab pos="285750" algn="l"/>
              </a:tabLst>
            </a:pPr>
            <a:r>
              <a:rPr lang="en-US" sz="2000" b="0" dirty="0"/>
              <a:t>Report observations and facts, not opinions.</a:t>
            </a:r>
          </a:p>
          <a:p>
            <a:pPr algn="l">
              <a:lnSpc>
                <a:spcPct val="114000"/>
              </a:lnSpc>
              <a:spcBef>
                <a:spcPts val="0"/>
              </a:spcBef>
              <a:spcAft>
                <a:spcPts val="900"/>
              </a:spcAft>
              <a:tabLst>
                <a:tab pos="285750" algn="l"/>
              </a:tabLst>
            </a:pPr>
            <a:r>
              <a:rPr lang="en-US" sz="2000" b="0" dirty="0"/>
              <a:t>	Facts:  “appeared agitated” or “made comments about ‘settling the score.’”</a:t>
            </a:r>
          </a:p>
          <a:p>
            <a:pPr algn="l">
              <a:lnSpc>
                <a:spcPct val="114000"/>
              </a:lnSpc>
              <a:spcBef>
                <a:spcPts val="0"/>
              </a:spcBef>
              <a:spcAft>
                <a:spcPts val="900"/>
              </a:spcAft>
              <a:tabLst>
                <a:tab pos="285750" algn="l"/>
              </a:tabLst>
            </a:pPr>
            <a:r>
              <a:rPr lang="en-US" sz="2000" b="0" dirty="0"/>
              <a:t>	Opinions: “he’s crazy” or “she’s dangerous.”  </a:t>
            </a:r>
          </a:p>
          <a:p>
            <a:pPr algn="l">
              <a:lnSpc>
                <a:spcPct val="114000"/>
              </a:lnSpc>
              <a:spcBef>
                <a:spcPts val="0"/>
              </a:spcBef>
              <a:spcAft>
                <a:spcPts val="900"/>
              </a:spcAft>
              <a:tabLst>
                <a:tab pos="285750" algn="l"/>
              </a:tabLst>
            </a:pPr>
            <a:r>
              <a:rPr lang="en-US" sz="2000" b="0" dirty="0"/>
              <a:t>Remember, student reports are education records which must be provided to the student upon request, and employee reports are public records, so provide observable facts only.</a:t>
            </a:r>
          </a:p>
        </p:txBody>
      </p:sp>
    </p:spTree>
    <p:extLst>
      <p:ext uri="{BB962C8B-B14F-4D97-AF65-F5344CB8AC3E}">
        <p14:creationId xmlns:p14="http://schemas.microsoft.com/office/powerpoint/2010/main" val="4010101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677655" y="1692442"/>
            <a:ext cx="8044926" cy="3038724"/>
          </a:xfrm>
        </p:spPr>
        <p:txBody>
          <a:bodyPr numCol="1">
            <a:normAutofit/>
          </a:bodyPr>
          <a:lstStyle/>
          <a:p>
            <a:pPr>
              <a:lnSpc>
                <a:spcPct val="124000"/>
              </a:lnSpc>
              <a:spcBef>
                <a:spcPts val="0"/>
              </a:spcBef>
              <a:spcAft>
                <a:spcPts val="600"/>
              </a:spcAft>
              <a:tabLst>
                <a:tab pos="285750" algn="l"/>
              </a:tabLst>
            </a:pPr>
            <a:r>
              <a:rPr lang="en-US" sz="2000" dirty="0"/>
              <a:t>STUDENT BEHAVIOR</a:t>
            </a:r>
          </a:p>
          <a:p>
            <a:pPr algn="l">
              <a:lnSpc>
                <a:spcPct val="124000"/>
              </a:lnSpc>
              <a:spcBef>
                <a:spcPts val="0"/>
              </a:spcBef>
              <a:spcAft>
                <a:spcPts val="600"/>
              </a:spcAft>
              <a:tabLst>
                <a:tab pos="285750" algn="l"/>
              </a:tabLst>
            </a:pPr>
            <a:r>
              <a:rPr lang="en-US" sz="2000" b="0" dirty="0"/>
              <a:t>Reports about students go to the CARE Team for follow-up, threat assessment, and intervention.</a:t>
            </a:r>
          </a:p>
          <a:p>
            <a:pPr algn="l">
              <a:lnSpc>
                <a:spcPct val="124000"/>
              </a:lnSpc>
              <a:spcBef>
                <a:spcPts val="0"/>
              </a:spcBef>
              <a:spcAft>
                <a:spcPts val="600"/>
              </a:spcAft>
              <a:tabLst>
                <a:tab pos="285750" algn="l"/>
              </a:tabLst>
            </a:pPr>
            <a:r>
              <a:rPr lang="en-US" sz="2000" b="0" dirty="0"/>
              <a:t>The Pirates CARE Team works to “connect the dots” with students of concern.</a:t>
            </a:r>
          </a:p>
          <a:p>
            <a:pPr algn="l">
              <a:lnSpc>
                <a:spcPct val="124000"/>
              </a:lnSpc>
              <a:spcBef>
                <a:spcPts val="0"/>
              </a:spcBef>
              <a:spcAft>
                <a:spcPts val="600"/>
              </a:spcAft>
              <a:tabLst>
                <a:tab pos="285750" algn="l"/>
              </a:tabLst>
            </a:pPr>
            <a:r>
              <a:rPr lang="en-US" sz="2000" b="0" dirty="0"/>
              <a:t>The Team would rather get 20 reports that need no action than not get a report that indicates potential threat or violence to community or self.</a:t>
            </a:r>
          </a:p>
        </p:txBody>
      </p:sp>
    </p:spTree>
    <p:extLst>
      <p:ext uri="{BB962C8B-B14F-4D97-AF65-F5344CB8AC3E}">
        <p14:creationId xmlns:p14="http://schemas.microsoft.com/office/powerpoint/2010/main" val="3474938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D238EC-3BC3-4A82-A8EC-811FED75FF48}"/>
              </a:ext>
            </a:extLst>
          </p:cNvPr>
          <p:cNvSpPr>
            <a:spLocks noGrp="1"/>
          </p:cNvSpPr>
          <p:nvPr>
            <p:ph type="dt" sz="half" idx="11"/>
          </p:nvPr>
        </p:nvSpPr>
        <p:spPr/>
        <p:txBody>
          <a:bodyPr/>
          <a:lstStyle/>
          <a:p>
            <a:fld id="{B433B3DC-B88E-4B48-BB0C-7F0AE8C8374D}" type="datetime4">
              <a:rPr lang="en-US" smtClean="0"/>
              <a:t>February 11, 2020</a:t>
            </a:fld>
            <a:endParaRPr lang="en-US" dirty="0"/>
          </a:p>
        </p:txBody>
      </p:sp>
      <p:sp>
        <p:nvSpPr>
          <p:cNvPr id="4" name="Slide Number Placeholder 3">
            <a:extLst>
              <a:ext uri="{FF2B5EF4-FFF2-40B4-BE49-F238E27FC236}">
                <a16:creationId xmlns:a16="http://schemas.microsoft.com/office/drawing/2014/main" id="{5BF22D93-45F4-40B9-BD96-32ABF2332DCF}"/>
              </a:ext>
            </a:extLst>
          </p:cNvPr>
          <p:cNvSpPr>
            <a:spLocks noGrp="1"/>
          </p:cNvSpPr>
          <p:nvPr>
            <p:ph type="sldNum" sz="quarter" idx="12"/>
          </p:nvPr>
        </p:nvSpPr>
        <p:spPr/>
        <p:txBody>
          <a:bodyPr/>
          <a:lstStyle/>
          <a:p>
            <a:fld id="{BD6DA87C-6F99-A745-B2DF-CBD1BDDF9B86}" type="slidenum">
              <a:rPr lang="en-US" smtClean="0"/>
              <a:pPr/>
              <a:t>49</a:t>
            </a:fld>
            <a:endParaRPr lang="en-US" dirty="0"/>
          </a:p>
        </p:txBody>
      </p:sp>
      <p:pic>
        <p:nvPicPr>
          <p:cNvPr id="5" name="Picture 4">
            <a:extLst>
              <a:ext uri="{FF2B5EF4-FFF2-40B4-BE49-F238E27FC236}">
                <a16:creationId xmlns:a16="http://schemas.microsoft.com/office/drawing/2014/main" id="{6B237F3B-8499-4A95-A529-CFB6BA81FC47}"/>
              </a:ext>
            </a:extLst>
          </p:cNvPr>
          <p:cNvPicPr>
            <a:picLocks noChangeAspect="1"/>
          </p:cNvPicPr>
          <p:nvPr/>
        </p:nvPicPr>
        <p:blipFill>
          <a:blip r:embed="rId2"/>
          <a:stretch>
            <a:fillRect/>
          </a:stretch>
        </p:blipFill>
        <p:spPr>
          <a:xfrm>
            <a:off x="1922168" y="491016"/>
            <a:ext cx="5818148" cy="5639725"/>
          </a:xfrm>
          <a:prstGeom prst="rect">
            <a:avLst/>
          </a:prstGeom>
        </p:spPr>
      </p:pic>
    </p:spTree>
    <p:extLst>
      <p:ext uri="{BB962C8B-B14F-4D97-AF65-F5344CB8AC3E}">
        <p14:creationId xmlns:p14="http://schemas.microsoft.com/office/powerpoint/2010/main" val="336211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96925" y="1474301"/>
            <a:ext cx="7718425" cy="3693317"/>
          </a:xfrm>
        </p:spPr>
        <p:txBody>
          <a:bodyPr>
            <a:normAutofit/>
          </a:bodyPr>
          <a:lstStyle/>
          <a:p>
            <a:pPr>
              <a:spcBef>
                <a:spcPts val="0"/>
              </a:spcBef>
              <a:spcAft>
                <a:spcPts val="1800"/>
              </a:spcAft>
            </a:pPr>
            <a:r>
              <a:rPr lang="en-US" sz="2000" dirty="0"/>
              <a:t>BACKGROUND ON ACTIVE SHOOTER INCIDENTS</a:t>
            </a:r>
          </a:p>
          <a:p>
            <a:pPr algn="l">
              <a:lnSpc>
                <a:spcPct val="134000"/>
              </a:lnSpc>
              <a:spcBef>
                <a:spcPts val="0"/>
              </a:spcBef>
              <a:spcAft>
                <a:spcPts val="900"/>
              </a:spcAft>
            </a:pPr>
            <a:r>
              <a:rPr lang="en-US" sz="2200" b="0" dirty="0"/>
              <a:t>According to the FBI, in 2018 there were:</a:t>
            </a:r>
          </a:p>
          <a:p>
            <a:pPr marL="342900" indent="-342900" algn="l">
              <a:spcBef>
                <a:spcPts val="0"/>
              </a:spcBef>
              <a:spcAft>
                <a:spcPts val="900"/>
              </a:spcAft>
              <a:buFont typeface="Arial" panose="020B0604020202020204" pitchFamily="34" charset="0"/>
              <a:buChar char="•"/>
              <a:tabLst>
                <a:tab pos="461963" algn="l"/>
              </a:tabLst>
            </a:pPr>
            <a:r>
              <a:rPr lang="en-US" sz="2200" b="0" dirty="0"/>
              <a:t>27 Active Shooter incidents in 16 states, resulting in</a:t>
            </a:r>
          </a:p>
          <a:p>
            <a:pPr marL="687388" indent="-342900" algn="l">
              <a:spcBef>
                <a:spcPts val="0"/>
              </a:spcBef>
              <a:spcAft>
                <a:spcPts val="900"/>
              </a:spcAft>
              <a:buFont typeface="Arial" panose="020B0604020202020204" pitchFamily="34" charset="0"/>
              <a:buChar char="•"/>
              <a:tabLst>
                <a:tab pos="461963" algn="l"/>
              </a:tabLst>
            </a:pPr>
            <a:r>
              <a:rPr lang="en-US" sz="2200" b="0" dirty="0"/>
              <a:t>	85 killed</a:t>
            </a:r>
          </a:p>
          <a:p>
            <a:pPr marL="687388" indent="-342900" algn="l">
              <a:spcBef>
                <a:spcPts val="0"/>
              </a:spcBef>
              <a:spcAft>
                <a:spcPts val="900"/>
              </a:spcAft>
              <a:buFont typeface="Arial" panose="020B0604020202020204" pitchFamily="34" charset="0"/>
              <a:buChar char="•"/>
              <a:tabLst>
                <a:tab pos="461963" algn="l"/>
              </a:tabLst>
            </a:pPr>
            <a:r>
              <a:rPr lang="en-US" sz="2200" b="0" dirty="0"/>
              <a:t>	128 wounded</a:t>
            </a:r>
          </a:p>
        </p:txBody>
      </p:sp>
    </p:spTree>
    <p:extLst>
      <p:ext uri="{BB962C8B-B14F-4D97-AF65-F5344CB8AC3E}">
        <p14:creationId xmlns:p14="http://schemas.microsoft.com/office/powerpoint/2010/main" val="1252846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677655" y="1475875"/>
            <a:ext cx="8044926" cy="4153650"/>
          </a:xfrm>
        </p:spPr>
        <p:txBody>
          <a:bodyPr numCol="1">
            <a:normAutofit lnSpcReduction="10000"/>
          </a:bodyPr>
          <a:lstStyle/>
          <a:p>
            <a:pPr>
              <a:lnSpc>
                <a:spcPct val="124000"/>
              </a:lnSpc>
              <a:spcBef>
                <a:spcPts val="0"/>
              </a:spcBef>
              <a:spcAft>
                <a:spcPts val="600"/>
              </a:spcAft>
              <a:tabLst>
                <a:tab pos="285750" algn="l"/>
              </a:tabLst>
            </a:pPr>
            <a:r>
              <a:rPr lang="en-US" sz="2000" dirty="0"/>
              <a:t>EMPLOYEE BEHAVIOR</a:t>
            </a:r>
          </a:p>
          <a:p>
            <a:pPr algn="l">
              <a:lnSpc>
                <a:spcPct val="108000"/>
              </a:lnSpc>
              <a:spcBef>
                <a:spcPts val="0"/>
              </a:spcBef>
              <a:spcAft>
                <a:spcPts val="900"/>
              </a:spcAft>
              <a:tabLst>
                <a:tab pos="285750" algn="l"/>
              </a:tabLst>
            </a:pPr>
            <a:r>
              <a:rPr lang="en-US" sz="2000" b="0" dirty="0"/>
              <a:t>Reports about employees are received by the Executive Director of Institutional Equity, the Chief of Police, the Director of Human Resources and the General Counsel.  Following review they are forwarded to the appropriate College administrators.  </a:t>
            </a:r>
          </a:p>
          <a:p>
            <a:pPr algn="l">
              <a:lnSpc>
                <a:spcPct val="108000"/>
              </a:lnSpc>
              <a:spcBef>
                <a:spcPts val="0"/>
              </a:spcBef>
              <a:spcAft>
                <a:spcPts val="900"/>
              </a:spcAft>
              <a:tabLst>
                <a:tab pos="285750" algn="l"/>
              </a:tabLst>
            </a:pPr>
            <a:r>
              <a:rPr lang="en-US" sz="2000" b="0" dirty="0"/>
              <a:t>The process for follow-up, threat assessment, and intervention is similar to the process for students.</a:t>
            </a:r>
          </a:p>
          <a:p>
            <a:pPr algn="l">
              <a:lnSpc>
                <a:spcPct val="108000"/>
              </a:lnSpc>
              <a:spcBef>
                <a:spcPts val="0"/>
              </a:spcBef>
              <a:spcAft>
                <a:spcPts val="900"/>
              </a:spcAft>
              <a:tabLst>
                <a:tab pos="285750" algn="l"/>
              </a:tabLst>
            </a:pPr>
            <a:r>
              <a:rPr lang="en-US" sz="2000" b="0" dirty="0"/>
              <a:t>The compilation of information within Maxient allows us to “connect the dots” with employees of concern.</a:t>
            </a:r>
          </a:p>
          <a:p>
            <a:pPr algn="l">
              <a:lnSpc>
                <a:spcPct val="108000"/>
              </a:lnSpc>
              <a:spcBef>
                <a:spcPts val="0"/>
              </a:spcBef>
              <a:spcAft>
                <a:spcPts val="900"/>
              </a:spcAft>
              <a:tabLst>
                <a:tab pos="285750" algn="l"/>
              </a:tabLst>
            </a:pPr>
            <a:r>
              <a:rPr lang="en-US" sz="2000" b="0" dirty="0"/>
              <a:t>Again, it is better to get multiple reports of minor behaviors that require no action because the bigger picture may be aggregated from smaller observations.</a:t>
            </a:r>
          </a:p>
        </p:txBody>
      </p:sp>
    </p:spTree>
    <p:extLst>
      <p:ext uri="{BB962C8B-B14F-4D97-AF65-F5344CB8AC3E}">
        <p14:creationId xmlns:p14="http://schemas.microsoft.com/office/powerpoint/2010/main" val="4150625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8DBB7FE-C827-7842-8C36-7228C903F4AE}"/>
              </a:ext>
            </a:extLst>
          </p:cNvPr>
          <p:cNvSpPr txBox="1">
            <a:spLocks/>
          </p:cNvSpPr>
          <p:nvPr/>
        </p:nvSpPr>
        <p:spPr>
          <a:xfrm>
            <a:off x="5031126" y="2002939"/>
            <a:ext cx="3655674" cy="450616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2000" b="1" dirty="0">
                <a:solidFill>
                  <a:srgbClr val="003E7E"/>
                </a:solidFill>
                <a:latin typeface="Garamond" panose="02020404030301010803" pitchFamily="18" charset="0"/>
              </a:rPr>
              <a:t>Anita Bronson</a:t>
            </a:r>
          </a:p>
          <a:p>
            <a:pPr marL="0" indent="0">
              <a:spcBef>
                <a:spcPts val="400"/>
              </a:spcBef>
              <a:buNone/>
            </a:pPr>
            <a:r>
              <a:rPr lang="en-US" sz="2000" b="1" dirty="0">
                <a:solidFill>
                  <a:srgbClr val="003E7E"/>
                </a:solidFill>
                <a:latin typeface="Garamond" panose="02020404030301010803" pitchFamily="18" charset="0"/>
              </a:rPr>
              <a:t>Rachelle Burns</a:t>
            </a:r>
          </a:p>
          <a:p>
            <a:pPr marL="0" indent="0">
              <a:spcBef>
                <a:spcPts val="400"/>
              </a:spcBef>
              <a:buNone/>
            </a:pPr>
            <a:r>
              <a:rPr lang="en-US" sz="2000" b="1" dirty="0">
                <a:solidFill>
                  <a:srgbClr val="003E7E"/>
                </a:solidFill>
                <a:latin typeface="Garamond" panose="02020404030301010803" pitchFamily="18" charset="0"/>
              </a:rPr>
              <a:t>Kathryn Coxwell</a:t>
            </a:r>
          </a:p>
          <a:p>
            <a:pPr marL="0" indent="0">
              <a:spcBef>
                <a:spcPts val="400"/>
              </a:spcBef>
              <a:buNone/>
            </a:pPr>
            <a:r>
              <a:rPr lang="en-US" sz="2000" b="1" dirty="0">
                <a:solidFill>
                  <a:srgbClr val="003E7E"/>
                </a:solidFill>
                <a:latin typeface="Garamond" panose="02020404030301010803" pitchFamily="18" charset="0"/>
              </a:rPr>
              <a:t>Dr. Ruth Davison</a:t>
            </a:r>
          </a:p>
          <a:p>
            <a:pPr marL="0" indent="0">
              <a:spcBef>
                <a:spcPts val="400"/>
              </a:spcBef>
              <a:buNone/>
            </a:pPr>
            <a:r>
              <a:rPr lang="en-US" sz="2000" b="1" dirty="0">
                <a:solidFill>
                  <a:srgbClr val="003E7E"/>
                </a:solidFill>
                <a:latin typeface="Garamond" panose="02020404030301010803" pitchFamily="18" charset="0"/>
              </a:rPr>
              <a:t>Sean Fagan</a:t>
            </a:r>
          </a:p>
          <a:p>
            <a:pPr marL="0" indent="0">
              <a:spcBef>
                <a:spcPts val="400"/>
              </a:spcBef>
              <a:buNone/>
            </a:pPr>
            <a:r>
              <a:rPr lang="en-US" sz="2000" b="1" dirty="0">
                <a:solidFill>
                  <a:srgbClr val="003E7E"/>
                </a:solidFill>
                <a:latin typeface="Garamond" panose="02020404030301010803" pitchFamily="18" charset="0"/>
              </a:rPr>
              <a:t>Wayne Hagan</a:t>
            </a:r>
          </a:p>
          <a:p>
            <a:pPr marL="0" indent="0">
              <a:spcBef>
                <a:spcPts val="400"/>
              </a:spcBef>
              <a:buNone/>
            </a:pPr>
            <a:r>
              <a:rPr lang="en-US" sz="2000" b="1" dirty="0">
                <a:solidFill>
                  <a:srgbClr val="003E7E"/>
                </a:solidFill>
                <a:latin typeface="Garamond" panose="02020404030301010803" pitchFamily="18" charset="0"/>
              </a:rPr>
              <a:t>Jennifer Hill-Faron</a:t>
            </a:r>
          </a:p>
          <a:p>
            <a:pPr marL="0" indent="0">
              <a:spcBef>
                <a:spcPts val="400"/>
              </a:spcBef>
              <a:buNone/>
            </a:pPr>
            <a:r>
              <a:rPr lang="en-US" sz="2000" b="1" dirty="0">
                <a:solidFill>
                  <a:srgbClr val="003E7E"/>
                </a:solidFill>
                <a:latin typeface="Garamond" panose="02020404030301010803" pitchFamily="18" charset="0"/>
              </a:rPr>
              <a:t>Dr. Katie Hudon</a:t>
            </a:r>
          </a:p>
          <a:p>
            <a:pPr marL="0" indent="0">
              <a:spcBef>
                <a:spcPts val="400"/>
              </a:spcBef>
              <a:buNone/>
            </a:pPr>
            <a:r>
              <a:rPr lang="en-US" sz="2000" b="1" dirty="0">
                <a:solidFill>
                  <a:srgbClr val="003E7E"/>
                </a:solidFill>
                <a:latin typeface="Garamond" panose="02020404030301010803" pitchFamily="18" charset="0"/>
              </a:rPr>
              <a:t>Jessica Johnson</a:t>
            </a:r>
          </a:p>
          <a:p>
            <a:pPr marL="0" indent="0">
              <a:spcBef>
                <a:spcPts val="400"/>
              </a:spcBef>
              <a:buNone/>
            </a:pPr>
            <a:r>
              <a:rPr lang="en-US" sz="2000" b="1" dirty="0">
                <a:solidFill>
                  <a:srgbClr val="003E7E"/>
                </a:solidFill>
                <a:latin typeface="Garamond" panose="02020404030301010803" pitchFamily="18" charset="0"/>
              </a:rPr>
              <a:t>Dr. Lynsey Listau</a:t>
            </a:r>
          </a:p>
          <a:p>
            <a:pPr marL="0" indent="0">
              <a:spcBef>
                <a:spcPts val="400"/>
              </a:spcBef>
              <a:buNone/>
            </a:pPr>
            <a:r>
              <a:rPr lang="en-US" sz="2000" b="1" dirty="0">
                <a:solidFill>
                  <a:srgbClr val="003E7E"/>
                </a:solidFill>
                <a:latin typeface="Garamond" panose="02020404030301010803" pitchFamily="18" charset="0"/>
              </a:rPr>
              <a:t>Dr. Liz Moseley</a:t>
            </a:r>
          </a:p>
          <a:p>
            <a:pPr marL="0" indent="0">
              <a:spcBef>
                <a:spcPts val="400"/>
              </a:spcBef>
              <a:buNone/>
            </a:pPr>
            <a:endParaRPr lang="en-US" sz="2000" b="1" dirty="0">
              <a:solidFill>
                <a:srgbClr val="003E7E"/>
              </a:solidFill>
              <a:latin typeface="Garamond" panose="02020404030301010803" pitchFamily="18" charset="0"/>
            </a:endParaRPr>
          </a:p>
          <a:p>
            <a:pPr marL="0" indent="0">
              <a:spcBef>
                <a:spcPts val="400"/>
              </a:spcBef>
              <a:buNone/>
            </a:pPr>
            <a:r>
              <a:rPr lang="en-US" sz="2000" b="1" dirty="0">
                <a:solidFill>
                  <a:srgbClr val="003E7E"/>
                </a:solidFill>
                <a:latin typeface="Garamond" panose="02020404030301010803" pitchFamily="18" charset="0"/>
              </a:rPr>
              <a:t>	</a:t>
            </a:r>
            <a:endParaRPr lang="en-US" sz="2000" dirty="0">
              <a:solidFill>
                <a:srgbClr val="003E7E"/>
              </a:solidFill>
              <a:latin typeface="Garamond" panose="02020404030301010803" pitchFamily="18" charset="0"/>
            </a:endParaRPr>
          </a:p>
        </p:txBody>
      </p:sp>
      <p:sp>
        <p:nvSpPr>
          <p:cNvPr id="3" name="Title 3">
            <a:extLst>
              <a:ext uri="{FF2B5EF4-FFF2-40B4-BE49-F238E27FC236}">
                <a16:creationId xmlns:a16="http://schemas.microsoft.com/office/drawing/2014/main" id="{D9C156F9-2DA2-A34F-B421-08FFC04234E3}"/>
              </a:ext>
            </a:extLst>
          </p:cNvPr>
          <p:cNvSpPr txBox="1">
            <a:spLocks/>
          </p:cNvSpPr>
          <p:nvPr/>
        </p:nvSpPr>
        <p:spPr>
          <a:xfrm>
            <a:off x="4954070" y="348893"/>
            <a:ext cx="3809786" cy="10527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latin typeface="Garamond" panose="02020404030301010803" pitchFamily="18" charset="0"/>
              </a:rPr>
              <a:t>PSC </a:t>
            </a:r>
          </a:p>
          <a:p>
            <a:pPr algn="ctr"/>
            <a:r>
              <a:rPr lang="en-US" sz="3600" b="1" dirty="0">
                <a:solidFill>
                  <a:srgbClr val="002060"/>
                </a:solidFill>
                <a:latin typeface="Garamond" panose="02020404030301010803" pitchFamily="18" charset="0"/>
              </a:rPr>
              <a:t>Pirates Care Team</a:t>
            </a:r>
            <a:endParaRPr lang="en-US" sz="3600" b="1"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0FEC593C-3A04-4E4B-BD12-EE586DDA31AF}"/>
              </a:ext>
            </a:extLst>
          </p:cNvPr>
          <p:cNvCxnSpPr>
            <a:cxnSpLocks/>
          </p:cNvCxnSpPr>
          <p:nvPr/>
        </p:nvCxnSpPr>
        <p:spPr>
          <a:xfrm>
            <a:off x="5030163" y="1702270"/>
            <a:ext cx="3657600" cy="0"/>
          </a:xfrm>
          <a:prstGeom prst="line">
            <a:avLst/>
          </a:prstGeom>
          <a:ln w="12700">
            <a:solidFill>
              <a:srgbClr val="003E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204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677799"/>
            <a:ext cx="7718425" cy="3909270"/>
          </a:xfrm>
        </p:spPr>
        <p:txBody>
          <a:bodyPr>
            <a:normAutofit fontScale="70000" lnSpcReduction="20000"/>
          </a:bodyPr>
          <a:lstStyle/>
          <a:p>
            <a:pPr>
              <a:lnSpc>
                <a:spcPct val="127000"/>
              </a:lnSpc>
              <a:spcBef>
                <a:spcPts val="0"/>
              </a:spcBef>
              <a:spcAft>
                <a:spcPts val="1200"/>
              </a:spcAft>
            </a:pPr>
            <a:r>
              <a:rPr lang="en-US" dirty="0"/>
              <a:t>NEXT STEPS</a:t>
            </a:r>
          </a:p>
          <a:p>
            <a:pPr marL="457200" indent="-457200" algn="l">
              <a:lnSpc>
                <a:spcPct val="127000"/>
              </a:lnSpc>
              <a:spcBef>
                <a:spcPts val="0"/>
              </a:spcBef>
              <a:spcAft>
                <a:spcPts val="1200"/>
              </a:spcAft>
              <a:buFont typeface="Arial" panose="020B0604020202020204" pitchFamily="34" charset="0"/>
              <a:buChar char="•"/>
            </a:pPr>
            <a:r>
              <a:rPr lang="en-US" dirty="0"/>
              <a:t>Create a plan</a:t>
            </a:r>
          </a:p>
          <a:p>
            <a:pPr marL="1143000" lvl="1" indent="-457200">
              <a:lnSpc>
                <a:spcPct val="127000"/>
              </a:lnSpc>
              <a:spcBef>
                <a:spcPts val="0"/>
              </a:spcBef>
              <a:spcAft>
                <a:spcPts val="1200"/>
              </a:spcAft>
            </a:pPr>
            <a:r>
              <a:rPr lang="en-US" dirty="0">
                <a:solidFill>
                  <a:schemeClr val="bg1"/>
                </a:solidFill>
                <a:latin typeface="Garamond" panose="02020404030301010803" pitchFamily="18" charset="0"/>
              </a:rPr>
              <a:t>Where are your exits?</a:t>
            </a:r>
          </a:p>
          <a:p>
            <a:pPr marL="1143000" lvl="1" indent="-457200">
              <a:lnSpc>
                <a:spcPct val="127000"/>
              </a:lnSpc>
              <a:spcBef>
                <a:spcPts val="0"/>
              </a:spcBef>
              <a:spcAft>
                <a:spcPts val="1200"/>
              </a:spcAft>
            </a:pPr>
            <a:r>
              <a:rPr lang="en-US" dirty="0">
                <a:solidFill>
                  <a:schemeClr val="bg1"/>
                </a:solidFill>
                <a:latin typeface="Garamond" panose="02020404030301010803" pitchFamily="18" charset="0"/>
              </a:rPr>
              <a:t>What can you use as a weapon?</a:t>
            </a:r>
          </a:p>
          <a:p>
            <a:pPr marL="1143000" lvl="1" indent="-457200">
              <a:lnSpc>
                <a:spcPct val="127000"/>
              </a:lnSpc>
              <a:spcBef>
                <a:spcPts val="0"/>
              </a:spcBef>
              <a:spcAft>
                <a:spcPts val="1200"/>
              </a:spcAft>
            </a:pPr>
            <a:r>
              <a:rPr lang="en-US" dirty="0">
                <a:solidFill>
                  <a:schemeClr val="bg1"/>
                </a:solidFill>
                <a:latin typeface="Garamond" panose="02020404030301010803" pitchFamily="18" charset="0"/>
              </a:rPr>
              <a:t>Learn surroundings in buildings you typically go to (for meetings, etc.)</a:t>
            </a:r>
          </a:p>
          <a:p>
            <a:pPr marL="457200" indent="-457200" algn="l">
              <a:lnSpc>
                <a:spcPct val="127000"/>
              </a:lnSpc>
              <a:spcBef>
                <a:spcPts val="0"/>
              </a:spcBef>
              <a:spcAft>
                <a:spcPts val="1200"/>
              </a:spcAft>
              <a:buFont typeface="Arial" panose="020B0604020202020204" pitchFamily="34" charset="0"/>
              <a:buChar char="•"/>
            </a:pPr>
            <a:r>
              <a:rPr lang="en-US" dirty="0"/>
              <a:t>Review information on Public Safety website</a:t>
            </a:r>
          </a:p>
          <a:p>
            <a:pPr marL="457200" indent="-457200" algn="l">
              <a:lnSpc>
                <a:spcPct val="127000"/>
              </a:lnSpc>
              <a:spcBef>
                <a:spcPts val="0"/>
              </a:spcBef>
              <a:spcAft>
                <a:spcPts val="1200"/>
              </a:spcAft>
              <a:buFont typeface="Arial" panose="020B0604020202020204" pitchFamily="34" charset="0"/>
              <a:buChar char="•"/>
            </a:pPr>
            <a:r>
              <a:rPr lang="en-US" dirty="0"/>
              <a:t>Report concerning behavior immediately</a:t>
            </a:r>
          </a:p>
          <a:p>
            <a:pPr marL="457200" indent="-457200" algn="l">
              <a:lnSpc>
                <a:spcPct val="127000"/>
              </a:lnSpc>
              <a:spcBef>
                <a:spcPts val="0"/>
              </a:spcBef>
              <a:spcAft>
                <a:spcPts val="1200"/>
              </a:spcAft>
              <a:buFont typeface="Arial" panose="020B0604020202020204" pitchFamily="34" charset="0"/>
              <a:buChar char="•"/>
            </a:pPr>
            <a:r>
              <a:rPr lang="en-US" dirty="0"/>
              <a:t>Encourage colleagues and students to attend training</a:t>
            </a:r>
          </a:p>
        </p:txBody>
      </p:sp>
    </p:spTree>
    <p:extLst>
      <p:ext uri="{BB962C8B-B14F-4D97-AF65-F5344CB8AC3E}">
        <p14:creationId xmlns:p14="http://schemas.microsoft.com/office/powerpoint/2010/main" val="255215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96925" y="1870745"/>
            <a:ext cx="7718425" cy="1434518"/>
          </a:xfrm>
        </p:spPr>
        <p:txBody>
          <a:bodyPr>
            <a:normAutofit lnSpcReduction="10000"/>
          </a:bodyPr>
          <a:lstStyle/>
          <a:p>
            <a:pPr>
              <a:spcBef>
                <a:spcPts val="0"/>
              </a:spcBef>
              <a:spcAft>
                <a:spcPts val="1800"/>
              </a:spcAft>
            </a:pPr>
            <a:r>
              <a:rPr lang="en-US" sz="2000" dirty="0"/>
              <a:t>BACKGROUND ON ACTIVE SHOOTER INCIDENTS</a:t>
            </a:r>
          </a:p>
          <a:p>
            <a:pPr algn="l">
              <a:lnSpc>
                <a:spcPct val="117000"/>
              </a:lnSpc>
              <a:spcBef>
                <a:spcPts val="0"/>
              </a:spcBef>
              <a:spcAft>
                <a:spcPts val="1200"/>
              </a:spcAft>
            </a:pPr>
            <a:r>
              <a:rPr lang="en-US" sz="2000" b="0" dirty="0"/>
              <a:t>However, the number of fatalities fluctuates from year to year, and the trend is generally increasing from 7 in 2000 to a high of 138 in 2017.</a:t>
            </a:r>
          </a:p>
          <a:p>
            <a:pPr algn="l">
              <a:lnSpc>
                <a:spcPct val="134000"/>
              </a:lnSpc>
              <a:spcBef>
                <a:spcPts val="0"/>
              </a:spcBef>
              <a:spcAft>
                <a:spcPts val="1200"/>
              </a:spcAft>
            </a:pPr>
            <a:endParaRPr lang="en-US" sz="2400" dirty="0"/>
          </a:p>
        </p:txBody>
      </p:sp>
      <p:pic>
        <p:nvPicPr>
          <p:cNvPr id="4" name="Picture 3">
            <a:extLst>
              <a:ext uri="{FF2B5EF4-FFF2-40B4-BE49-F238E27FC236}">
                <a16:creationId xmlns:a16="http://schemas.microsoft.com/office/drawing/2014/main" id="{CC75EA5A-C551-42A9-94C1-6E734DB7BB57}"/>
              </a:ext>
            </a:extLst>
          </p:cNvPr>
          <p:cNvPicPr>
            <a:picLocks noChangeAspect="1"/>
          </p:cNvPicPr>
          <p:nvPr/>
        </p:nvPicPr>
        <p:blipFill>
          <a:blip r:embed="rId2"/>
          <a:stretch>
            <a:fillRect/>
          </a:stretch>
        </p:blipFill>
        <p:spPr>
          <a:xfrm>
            <a:off x="2016591" y="3158531"/>
            <a:ext cx="5458000" cy="2527680"/>
          </a:xfrm>
          <a:prstGeom prst="rect">
            <a:avLst/>
          </a:prstGeom>
        </p:spPr>
      </p:pic>
    </p:spTree>
    <p:extLst>
      <p:ext uri="{BB962C8B-B14F-4D97-AF65-F5344CB8AC3E}">
        <p14:creationId xmlns:p14="http://schemas.microsoft.com/office/powerpoint/2010/main" val="178854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96925" y="2004647"/>
            <a:ext cx="7718425" cy="3455376"/>
          </a:xfrm>
        </p:spPr>
        <p:txBody>
          <a:bodyPr>
            <a:normAutofit fontScale="77500" lnSpcReduction="20000"/>
          </a:bodyPr>
          <a:lstStyle/>
          <a:p>
            <a:r>
              <a:rPr lang="en-US" dirty="0"/>
              <a:t>KEEPING THINGS IN PERSPECTIVE</a:t>
            </a:r>
          </a:p>
          <a:p>
            <a:endParaRPr lang="en-US" sz="900" dirty="0"/>
          </a:p>
          <a:p>
            <a:pPr algn="l"/>
            <a:r>
              <a:rPr lang="en-US" b="0" dirty="0"/>
              <a:t>The Risk is Very Serious, but the Probability of an Incident is Low.</a:t>
            </a:r>
          </a:p>
          <a:p>
            <a:pPr algn="l"/>
            <a:r>
              <a:rPr lang="en-US" b="0" dirty="0"/>
              <a:t> </a:t>
            </a:r>
          </a:p>
          <a:p>
            <a:pPr algn="l">
              <a:tabLst>
                <a:tab pos="463550" algn="l"/>
                <a:tab pos="3425825" algn="l"/>
              </a:tabLst>
            </a:pPr>
            <a:r>
              <a:rPr lang="en-US" sz="1900" dirty="0"/>
              <a:t>	</a:t>
            </a:r>
            <a:r>
              <a:rPr lang="en-US" sz="1900" u="sng" dirty="0"/>
              <a:t>ANNUAL U.S. DEATHS</a:t>
            </a:r>
            <a:r>
              <a:rPr lang="en-US" sz="1900" dirty="0"/>
              <a:t>	</a:t>
            </a:r>
            <a:r>
              <a:rPr lang="en-US" sz="1900" u="sng" dirty="0"/>
              <a:t>SOURCE:</a:t>
            </a:r>
          </a:p>
          <a:p>
            <a:pPr algn="l">
              <a:tabLst>
                <a:tab pos="2974975" algn="dec"/>
                <a:tab pos="3425825" algn="l"/>
              </a:tabLst>
            </a:pPr>
            <a:r>
              <a:rPr lang="en-US" b="0" dirty="0"/>
              <a:t>Drug Overdoses	70,237	</a:t>
            </a:r>
            <a:r>
              <a:rPr lang="en-US" sz="1800" b="0" dirty="0"/>
              <a:t>(2017)  </a:t>
            </a:r>
            <a:r>
              <a:rPr lang="en-US" sz="1800" b="0" i="1" dirty="0"/>
              <a:t>The Centers for Disease Control and Prevention</a:t>
            </a:r>
            <a:r>
              <a:rPr lang="en-US" sz="1800" b="0" dirty="0"/>
              <a:t> </a:t>
            </a:r>
          </a:p>
          <a:p>
            <a:pPr algn="l">
              <a:tabLst>
                <a:tab pos="2974975" algn="dec"/>
                <a:tab pos="3425825" algn="l"/>
              </a:tabLst>
            </a:pPr>
            <a:r>
              <a:rPr lang="en-US" b="0" dirty="0"/>
              <a:t>Traffic Accidents	37,133	</a:t>
            </a:r>
            <a:r>
              <a:rPr lang="en-US" sz="1800" b="0" dirty="0"/>
              <a:t>(2017)  </a:t>
            </a:r>
            <a:r>
              <a:rPr lang="en-US" sz="1800" b="0" i="1" dirty="0"/>
              <a:t>The National Highway Traffic Safety Administration</a:t>
            </a:r>
            <a:r>
              <a:rPr lang="en-US" b="0" dirty="0"/>
              <a:t> </a:t>
            </a:r>
          </a:p>
          <a:p>
            <a:pPr algn="l">
              <a:tabLst>
                <a:tab pos="2974975" algn="dec"/>
                <a:tab pos="3425825" algn="l"/>
              </a:tabLst>
            </a:pPr>
            <a:r>
              <a:rPr lang="en-US" b="0" dirty="0"/>
              <a:t>Airplane Crashes	393	</a:t>
            </a:r>
            <a:r>
              <a:rPr lang="en-US" sz="1800" b="0" dirty="0"/>
              <a:t>(2018)  </a:t>
            </a:r>
            <a:r>
              <a:rPr lang="en-US" sz="1800" b="0" i="1" dirty="0"/>
              <a:t>The National Transportation Safety Board</a:t>
            </a:r>
            <a:r>
              <a:rPr lang="en-US" sz="1800" b="0" dirty="0"/>
              <a:t> </a:t>
            </a:r>
          </a:p>
          <a:p>
            <a:pPr algn="l">
              <a:tabLst>
                <a:tab pos="2974975" algn="dec"/>
                <a:tab pos="3425825" algn="l"/>
              </a:tabLst>
            </a:pPr>
            <a:r>
              <a:rPr lang="en-US" b="0" dirty="0"/>
              <a:t>Active Shooters	85	</a:t>
            </a:r>
            <a:r>
              <a:rPr lang="en-US" sz="1800" b="0" dirty="0"/>
              <a:t>(2018)  </a:t>
            </a:r>
            <a:r>
              <a:rPr lang="en-US" sz="1800" b="0" i="1" dirty="0"/>
              <a:t>The U.S. Department of Justice</a:t>
            </a:r>
            <a:endParaRPr lang="en-US" sz="1800" b="0" dirty="0"/>
          </a:p>
          <a:p>
            <a:pPr algn="l">
              <a:tabLst>
                <a:tab pos="2974975" algn="dec"/>
                <a:tab pos="3425825" algn="l"/>
              </a:tabLst>
            </a:pPr>
            <a:r>
              <a:rPr lang="en-US" b="0" dirty="0"/>
              <a:t>Lightning Strikes	27	</a:t>
            </a:r>
            <a:r>
              <a:rPr lang="en-US" sz="1800" b="0" dirty="0"/>
              <a:t>(Average 2008-2018)  </a:t>
            </a:r>
            <a:r>
              <a:rPr lang="en-US" sz="1800" b="0" i="1" dirty="0"/>
              <a:t>The National Weather Service</a:t>
            </a:r>
            <a:endParaRPr lang="en-US" sz="1800" b="0" dirty="0"/>
          </a:p>
          <a:p>
            <a:pPr algn="l"/>
            <a:endParaRPr lang="en-US" b="0" dirty="0"/>
          </a:p>
        </p:txBody>
      </p:sp>
    </p:spTree>
    <p:extLst>
      <p:ext uri="{BB962C8B-B14F-4D97-AF65-F5344CB8AC3E}">
        <p14:creationId xmlns:p14="http://schemas.microsoft.com/office/powerpoint/2010/main" val="329871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2071676"/>
            <a:ext cx="7718425" cy="3150875"/>
          </a:xfrm>
        </p:spPr>
        <p:txBody>
          <a:bodyPr>
            <a:normAutofit/>
          </a:bodyPr>
          <a:lstStyle/>
          <a:p>
            <a:pPr algn="l">
              <a:spcAft>
                <a:spcPts val="1200"/>
              </a:spcAft>
            </a:pPr>
            <a:r>
              <a:rPr lang="en-US" sz="2400" b="0" dirty="0"/>
              <a:t>Preparation for an active shooter incident is </a:t>
            </a:r>
            <a:r>
              <a:rPr lang="en-US" sz="2400" u="sng" dirty="0"/>
              <a:t>everyone’s responsibility</a:t>
            </a:r>
            <a:r>
              <a:rPr lang="en-US" sz="2400" b="0" dirty="0"/>
              <a:t>.  According to the U.S. Department of Homeland Security</a:t>
            </a:r>
          </a:p>
          <a:p>
            <a:pPr algn="l"/>
            <a:r>
              <a:rPr lang="en-US" sz="2400" b="0" dirty="0"/>
              <a:t>“Active shooter situations are unpredictable and evolve quickly…  Because active shooter situations are often over within 10 to 15 minutes -- before law enforcement arrives on the scene -- individuals must be prepared both mentally and physically to deal with an active shooter situation.”</a:t>
            </a:r>
          </a:p>
          <a:p>
            <a:endParaRPr lang="en-US" dirty="0"/>
          </a:p>
        </p:txBody>
      </p:sp>
    </p:spTree>
    <p:extLst>
      <p:ext uri="{BB962C8B-B14F-4D97-AF65-F5344CB8AC3E}">
        <p14:creationId xmlns:p14="http://schemas.microsoft.com/office/powerpoint/2010/main" val="213561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B8555C-811F-45AF-878B-43488ACFA7D4}"/>
              </a:ext>
            </a:extLst>
          </p:cNvPr>
          <p:cNvSpPr>
            <a:spLocks noGrp="1"/>
          </p:cNvSpPr>
          <p:nvPr>
            <p:ph sz="quarter" idx="14"/>
          </p:nvPr>
        </p:nvSpPr>
        <p:spPr>
          <a:xfrm>
            <a:off x="796925" y="1870746"/>
            <a:ext cx="7718425" cy="3909270"/>
          </a:xfrm>
        </p:spPr>
        <p:txBody>
          <a:bodyPr>
            <a:normAutofit fontScale="85000" lnSpcReduction="10000"/>
          </a:bodyPr>
          <a:lstStyle/>
          <a:p>
            <a:pPr algn="l">
              <a:lnSpc>
                <a:spcPct val="127000"/>
              </a:lnSpc>
              <a:spcBef>
                <a:spcPts val="0"/>
              </a:spcBef>
              <a:spcAft>
                <a:spcPts val="1800"/>
              </a:spcAft>
            </a:pPr>
            <a:r>
              <a:rPr lang="en-US" dirty="0"/>
              <a:t>Your Mental Preparation is Important!</a:t>
            </a:r>
          </a:p>
          <a:p>
            <a:pPr algn="l">
              <a:lnSpc>
                <a:spcPct val="127000"/>
              </a:lnSpc>
              <a:spcBef>
                <a:spcPts val="0"/>
              </a:spcBef>
              <a:spcAft>
                <a:spcPts val="1800"/>
              </a:spcAft>
            </a:pPr>
            <a:r>
              <a:rPr lang="en-US" b="0" dirty="0"/>
              <a:t>You will have to </a:t>
            </a:r>
            <a:r>
              <a:rPr lang="en-US" sz="2400" u="sng" dirty="0"/>
              <a:t>THINK FOR YOURSELF</a:t>
            </a:r>
            <a:r>
              <a:rPr lang="en-US" sz="2400" b="0" u="sng" dirty="0"/>
              <a:t> </a:t>
            </a:r>
            <a:r>
              <a:rPr lang="en-US" b="0" dirty="0"/>
              <a:t>when an incident happens because our mass notification system can tell you </a:t>
            </a:r>
            <a:r>
              <a:rPr lang="en-US" sz="2400" u="sng" dirty="0"/>
              <a:t>WHAT IS HAPPENING</a:t>
            </a:r>
            <a:r>
              <a:rPr lang="en-US" b="0" dirty="0"/>
              <a:t>, but it cannot tell you </a:t>
            </a:r>
            <a:r>
              <a:rPr lang="en-US" sz="2400" u="sng" dirty="0"/>
              <a:t>WHAT TO DO</a:t>
            </a:r>
            <a:r>
              <a:rPr lang="en-US" b="0" dirty="0"/>
              <a:t>.</a:t>
            </a:r>
          </a:p>
          <a:p>
            <a:pPr algn="l">
              <a:lnSpc>
                <a:spcPct val="127000"/>
              </a:lnSpc>
              <a:spcBef>
                <a:spcPts val="0"/>
              </a:spcBef>
              <a:spcAft>
                <a:spcPts val="1800"/>
              </a:spcAft>
            </a:pPr>
            <a:r>
              <a:rPr lang="en-US" b="0" dirty="0"/>
              <a:t>You must be prepared to </a:t>
            </a:r>
            <a:r>
              <a:rPr lang="en-US" sz="2400" u="sng" dirty="0"/>
              <a:t>ACT ON YOUR OWN</a:t>
            </a:r>
            <a:r>
              <a:rPr lang="en-US" sz="2400" b="0" dirty="0"/>
              <a:t> </a:t>
            </a:r>
            <a:r>
              <a:rPr lang="en-US" b="0" dirty="0"/>
              <a:t>because it is not possible to have police officers everywhere at all times, and many incidents are over before law enforcement arrives.</a:t>
            </a:r>
          </a:p>
          <a:p>
            <a:endParaRPr lang="en-US" dirty="0"/>
          </a:p>
        </p:txBody>
      </p:sp>
    </p:spTree>
    <p:extLst>
      <p:ext uri="{BB962C8B-B14F-4D97-AF65-F5344CB8AC3E}">
        <p14:creationId xmlns:p14="http://schemas.microsoft.com/office/powerpoint/2010/main" val="78493706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4017</TotalTime>
  <Words>2741</Words>
  <Application>Microsoft Office PowerPoint</Application>
  <PresentationFormat>On-screen Show (4:3)</PresentationFormat>
  <Paragraphs>259</Paragraphs>
  <Slides>52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Calibri Light</vt:lpstr>
      <vt:lpstr>Expressway</vt:lpstr>
      <vt:lpstr>Expressway Book</vt:lpstr>
      <vt:lpstr>Expressway SemiBold</vt:lpstr>
      <vt:lpstr>Garamond</vt:lpstr>
      <vt:lpstr>Gotham Bold</vt:lpstr>
      <vt:lpstr>Museo Slab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Pirates CARE Team Reports Come From Multiple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Gilliam, Tom</cp:lastModifiedBy>
  <cp:revision>218</cp:revision>
  <cp:lastPrinted>2019-05-23T15:17:44Z</cp:lastPrinted>
  <dcterms:created xsi:type="dcterms:W3CDTF">2019-04-26T13:45:23Z</dcterms:created>
  <dcterms:modified xsi:type="dcterms:W3CDTF">2020-02-11T14:04:54Z</dcterms:modified>
</cp:coreProperties>
</file>