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56"/>
  </p:notesMasterIdLst>
  <p:handoutMasterIdLst>
    <p:handoutMasterId r:id="rId57"/>
  </p:handoutMasterIdLst>
  <p:sldIdLst>
    <p:sldId id="259" r:id="rId5"/>
    <p:sldId id="317" r:id="rId6"/>
    <p:sldId id="262" r:id="rId7"/>
    <p:sldId id="263" r:id="rId8"/>
    <p:sldId id="264" r:id="rId9"/>
    <p:sldId id="277" r:id="rId10"/>
    <p:sldId id="278" r:id="rId11"/>
    <p:sldId id="279" r:id="rId12"/>
    <p:sldId id="280" r:id="rId13"/>
    <p:sldId id="267" r:id="rId14"/>
    <p:sldId id="273" r:id="rId15"/>
    <p:sldId id="274" r:id="rId16"/>
    <p:sldId id="270" r:id="rId17"/>
    <p:sldId id="268" r:id="rId18"/>
    <p:sldId id="269" r:id="rId19"/>
    <p:sldId id="275" r:id="rId20"/>
    <p:sldId id="265" r:id="rId21"/>
    <p:sldId id="315" r:id="rId22"/>
    <p:sldId id="266" r:id="rId23"/>
    <p:sldId id="288" r:id="rId24"/>
    <p:sldId id="282" r:id="rId25"/>
    <p:sldId id="283" r:id="rId26"/>
    <p:sldId id="281" r:id="rId27"/>
    <p:sldId id="314" r:id="rId28"/>
    <p:sldId id="284" r:id="rId29"/>
    <p:sldId id="313" r:id="rId30"/>
    <p:sldId id="316" r:id="rId31"/>
    <p:sldId id="287" r:id="rId32"/>
    <p:sldId id="290" r:id="rId33"/>
    <p:sldId id="291" r:id="rId34"/>
    <p:sldId id="292" r:id="rId35"/>
    <p:sldId id="293" r:id="rId36"/>
    <p:sldId id="294" r:id="rId37"/>
    <p:sldId id="295" r:id="rId38"/>
    <p:sldId id="296" r:id="rId39"/>
    <p:sldId id="297" r:id="rId40"/>
    <p:sldId id="298" r:id="rId41"/>
    <p:sldId id="299" r:id="rId42"/>
    <p:sldId id="300" r:id="rId43"/>
    <p:sldId id="312" r:id="rId44"/>
    <p:sldId id="302" r:id="rId45"/>
    <p:sldId id="303" r:id="rId46"/>
    <p:sldId id="304" r:id="rId47"/>
    <p:sldId id="305" r:id="rId48"/>
    <p:sldId id="306" r:id="rId49"/>
    <p:sldId id="307" r:id="rId50"/>
    <p:sldId id="308" r:id="rId51"/>
    <p:sldId id="309" r:id="rId52"/>
    <p:sldId id="310" r:id="rId53"/>
    <p:sldId id="311" r:id="rId54"/>
    <p:sldId id="28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C18"/>
    <a:srgbClr val="49F32D"/>
    <a:srgbClr val="56BF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16" d="100"/>
          <a:sy n="116" d="100"/>
        </p:scale>
        <p:origin x="108" y="450"/>
      </p:cViewPr>
      <p:guideLst/>
    </p:cSldViewPr>
  </p:slideViewPr>
  <p:notesTextViewPr>
    <p:cViewPr>
      <p:scale>
        <a:sx n="3" d="2"/>
        <a:sy n="3" d="2"/>
      </p:scale>
      <p:origin x="0" y="0"/>
    </p:cViewPr>
  </p:notesTextViewPr>
  <p:notesViewPr>
    <p:cSldViewPr snapToGrid="0" showGuides="1">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t>8/13/2019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t>‹#›</a:t>
            </a:fld>
            <a:endParaRPr lang="en-US" dirty="0"/>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t>8/13/2019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t>‹#›</a:t>
            </a:fld>
            <a:endParaRPr lang="en-US" dirty="0"/>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a:t>
            </a:fld>
            <a:endParaRPr lang="en-US" dirty="0"/>
          </a:p>
        </p:txBody>
      </p:sp>
    </p:spTree>
    <p:extLst>
      <p:ext uri="{BB962C8B-B14F-4D97-AF65-F5344CB8AC3E}">
        <p14:creationId xmlns:p14="http://schemas.microsoft.com/office/powerpoint/2010/main" val="921518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FFC6B66-0B10-4ADE-BAA3-F4957B8BB56F}" type="slidenum">
              <a:rPr lang="en-US"/>
              <a:pPr>
                <a:defRPr/>
              </a:pPr>
              <a:t>15</a:t>
            </a:fld>
            <a:endParaRPr lang="en-US" dirty="0"/>
          </a:p>
        </p:txBody>
      </p:sp>
      <p:sp>
        <p:nvSpPr>
          <p:cNvPr id="861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1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887118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F5B304-1AD6-4C72-B43D-75F2C77D31D4}" type="slidenum">
              <a:rPr lang="en-US"/>
              <a:pPr>
                <a:defRPr/>
              </a:pPr>
              <a:t>16</a:t>
            </a:fld>
            <a:endParaRPr lang="en-US" dirty="0"/>
          </a:p>
        </p:txBody>
      </p:sp>
      <p:sp>
        <p:nvSpPr>
          <p:cNvPr id="880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665978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50E051-1D10-4073-8D5E-86A2F83EF170}" type="slidenum">
              <a:rPr lang="en-US"/>
              <a:pPr>
                <a:defRPr/>
              </a:pPr>
              <a:t>17</a:t>
            </a:fld>
            <a:endParaRPr lang="en-US" dirty="0"/>
          </a:p>
        </p:txBody>
      </p:sp>
      <p:sp>
        <p:nvSpPr>
          <p:cNvPr id="856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6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881071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F3083E-53FA-475C-9225-40F20678BDD1}" type="slidenum">
              <a:rPr lang="en-US"/>
              <a:pPr>
                <a:defRPr/>
              </a:pPr>
              <a:t>19</a:t>
            </a:fld>
            <a:endParaRPr lang="en-US" dirty="0"/>
          </a:p>
        </p:txBody>
      </p:sp>
      <p:sp>
        <p:nvSpPr>
          <p:cNvPr id="857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7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44718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E37A8A-5489-4D7D-B8C0-3DA8E3A7D4D6}" type="slidenum">
              <a:rPr lang="en-US"/>
              <a:pPr>
                <a:defRPr/>
              </a:pPr>
              <a:t>22</a:t>
            </a:fld>
            <a:endParaRPr lang="en-US" dirty="0"/>
          </a:p>
        </p:txBody>
      </p:sp>
      <p:sp>
        <p:nvSpPr>
          <p:cNvPr id="882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2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225442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E13895-45C9-4942-BD0B-A173DA76E9B4}" type="slidenum">
              <a:rPr lang="en-US"/>
              <a:pPr>
                <a:defRPr/>
              </a:pPr>
              <a:t>29</a:t>
            </a:fld>
            <a:endParaRPr lang="en-US" dirty="0"/>
          </a:p>
        </p:txBody>
      </p:sp>
      <p:sp>
        <p:nvSpPr>
          <p:cNvPr id="863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3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601783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084390-F006-4606-B132-0B355FDD82D3}" type="slidenum">
              <a:rPr lang="en-US"/>
              <a:pPr>
                <a:defRPr/>
              </a:pPr>
              <a:t>32</a:t>
            </a:fld>
            <a:endParaRPr lang="en-US" dirty="0"/>
          </a:p>
        </p:txBody>
      </p:sp>
      <p:sp>
        <p:nvSpPr>
          <p:cNvPr id="864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4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406009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5F84B1-97B9-41BA-A4B3-6558C3BBD676}" type="slidenum">
              <a:rPr lang="en-US"/>
              <a:pPr>
                <a:defRPr/>
              </a:pPr>
              <a:t>33</a:t>
            </a:fld>
            <a:endParaRPr lang="en-US" dirty="0"/>
          </a:p>
        </p:txBody>
      </p:sp>
      <p:sp>
        <p:nvSpPr>
          <p:cNvPr id="865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5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423152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8CBA61-22E1-407C-BD36-504EF5BD33DC}" type="slidenum">
              <a:rPr lang="en-US"/>
              <a:pPr>
                <a:defRPr/>
              </a:pPr>
              <a:t>34</a:t>
            </a:fld>
            <a:endParaRPr lang="en-US" dirty="0"/>
          </a:p>
        </p:txBody>
      </p:sp>
      <p:sp>
        <p:nvSpPr>
          <p:cNvPr id="866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6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467413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4F1F78-0636-49F2-A070-4E41F895EEBE}" type="slidenum">
              <a:rPr lang="en-US"/>
              <a:pPr>
                <a:defRPr/>
              </a:pPr>
              <a:t>35</a:t>
            </a:fld>
            <a:endParaRPr lang="en-US" dirty="0"/>
          </a:p>
        </p:txBody>
      </p:sp>
      <p:sp>
        <p:nvSpPr>
          <p:cNvPr id="874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4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84903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DB0786-A362-46E8-A3C8-8F5FBEAACCD1}" type="slidenum">
              <a:rPr lang="en-US"/>
              <a:pPr>
                <a:defRPr/>
              </a:pPr>
              <a:t>3</a:t>
            </a:fld>
            <a:endParaRPr lang="en-US" dirty="0"/>
          </a:p>
        </p:txBody>
      </p:sp>
      <p:sp>
        <p:nvSpPr>
          <p:cNvPr id="850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0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948851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A33870-813B-4097-94DE-6053CB3D883E}" type="slidenum">
              <a:rPr lang="en-US"/>
              <a:pPr>
                <a:defRPr/>
              </a:pPr>
              <a:t>36</a:t>
            </a:fld>
            <a:endParaRPr lang="en-US" dirty="0"/>
          </a:p>
        </p:txBody>
      </p:sp>
      <p:sp>
        <p:nvSpPr>
          <p:cNvPr id="875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5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4228216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BAB43B-E1A6-43AA-A528-288EA23641CE}" type="slidenum">
              <a:rPr lang="en-US"/>
              <a:pPr>
                <a:defRPr/>
              </a:pPr>
              <a:t>37</a:t>
            </a:fld>
            <a:endParaRPr lang="en-US" dirty="0"/>
          </a:p>
        </p:txBody>
      </p:sp>
      <p:sp>
        <p:nvSpPr>
          <p:cNvPr id="876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6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539697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93520BB-E77B-4282-A4D3-3F729DCD8F4C}" type="slidenum">
              <a:rPr lang="en-US"/>
              <a:pPr>
                <a:defRPr/>
              </a:pPr>
              <a:t>38</a:t>
            </a:fld>
            <a:endParaRPr lang="en-US" dirty="0"/>
          </a:p>
        </p:txBody>
      </p:sp>
      <p:sp>
        <p:nvSpPr>
          <p:cNvPr id="877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7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192065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E803B49-F640-4EDD-8F31-DFEC17BF6FEB}" type="slidenum">
              <a:rPr lang="en-US"/>
              <a:pPr>
                <a:defRPr/>
              </a:pPr>
              <a:t>39</a:t>
            </a:fld>
            <a:endParaRPr lang="en-US" dirty="0"/>
          </a:p>
        </p:txBody>
      </p:sp>
      <p:sp>
        <p:nvSpPr>
          <p:cNvPr id="892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2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855510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B0B425-077C-4AFA-8A15-88D887758A52}" type="slidenum">
              <a:rPr lang="en-US"/>
              <a:pPr>
                <a:defRPr/>
              </a:pPr>
              <a:t>41</a:t>
            </a:fld>
            <a:endParaRPr lang="en-US" dirty="0"/>
          </a:p>
        </p:txBody>
      </p:sp>
      <p:sp>
        <p:nvSpPr>
          <p:cNvPr id="893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39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818080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23235F-B385-45CC-8A56-EB812A1E0106}" type="slidenum">
              <a:rPr lang="en-US"/>
              <a:pPr>
                <a:defRPr/>
              </a:pPr>
              <a:t>42</a:t>
            </a:fld>
            <a:endParaRPr lang="en-US" dirty="0"/>
          </a:p>
        </p:txBody>
      </p:sp>
      <p:sp>
        <p:nvSpPr>
          <p:cNvPr id="894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4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884127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017458-0CEA-495D-8305-1C59C63C8AFA}" type="slidenum">
              <a:rPr lang="en-US"/>
              <a:pPr>
                <a:defRPr/>
              </a:pPr>
              <a:t>43</a:t>
            </a:fld>
            <a:endParaRPr lang="en-US" dirty="0"/>
          </a:p>
        </p:txBody>
      </p:sp>
      <p:sp>
        <p:nvSpPr>
          <p:cNvPr id="896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6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945258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0D126C-4267-49E3-811D-AF399C443F00}" type="slidenum">
              <a:rPr lang="en-US"/>
              <a:pPr>
                <a:defRPr/>
              </a:pPr>
              <a:t>44</a:t>
            </a:fld>
            <a:endParaRPr lang="en-US" dirty="0"/>
          </a:p>
        </p:txBody>
      </p:sp>
      <p:sp>
        <p:nvSpPr>
          <p:cNvPr id="897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7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042128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AC6A69-A5E9-4150-AE03-AC7CC13A5CCE}" type="slidenum">
              <a:rPr lang="en-US"/>
              <a:pPr>
                <a:defRPr/>
              </a:pPr>
              <a:t>45</a:t>
            </a:fld>
            <a:endParaRPr lang="en-US" dirty="0"/>
          </a:p>
        </p:txBody>
      </p:sp>
      <p:sp>
        <p:nvSpPr>
          <p:cNvPr id="898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8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992571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B378E7-EC59-43C5-906A-DFB21548E244}" type="slidenum">
              <a:rPr lang="en-US"/>
              <a:pPr>
                <a:defRPr/>
              </a:pPr>
              <a:t>46</a:t>
            </a:fld>
            <a:endParaRPr lang="en-US" dirty="0"/>
          </a:p>
        </p:txBody>
      </p:sp>
      <p:sp>
        <p:nvSpPr>
          <p:cNvPr id="899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9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92383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9748DD-BB73-4778-A951-E478FAB61A58}" type="slidenum">
              <a:rPr lang="en-US"/>
              <a:pPr>
                <a:defRPr/>
              </a:pPr>
              <a:t>4</a:t>
            </a:fld>
            <a:endParaRPr lang="en-US" dirty="0"/>
          </a:p>
        </p:txBody>
      </p:sp>
      <p:sp>
        <p:nvSpPr>
          <p:cNvPr id="854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4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99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084B58-9F3B-4993-B048-A497F96291EC}" type="slidenum">
              <a:rPr lang="en-US"/>
              <a:pPr>
                <a:defRPr/>
              </a:pPr>
              <a:t>47</a:t>
            </a:fld>
            <a:endParaRPr lang="en-US" dirty="0"/>
          </a:p>
        </p:txBody>
      </p:sp>
      <p:sp>
        <p:nvSpPr>
          <p:cNvPr id="900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0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884623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9700A1-1B02-40C1-AF90-9C1D21EB68D1}" type="slidenum">
              <a:rPr lang="en-US"/>
              <a:pPr>
                <a:defRPr/>
              </a:pPr>
              <a:t>48</a:t>
            </a:fld>
            <a:endParaRPr lang="en-US" dirty="0"/>
          </a:p>
        </p:txBody>
      </p:sp>
      <p:sp>
        <p:nvSpPr>
          <p:cNvPr id="901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874979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3C499A-9A64-45B2-9720-A999AC0E8A61}" type="slidenum">
              <a:rPr lang="en-US"/>
              <a:pPr>
                <a:defRPr/>
              </a:pPr>
              <a:t>49</a:t>
            </a:fld>
            <a:endParaRPr lang="en-US" dirty="0"/>
          </a:p>
        </p:txBody>
      </p:sp>
      <p:sp>
        <p:nvSpPr>
          <p:cNvPr id="902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2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622935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84BF0D-5571-4E30-8BC1-839A425A5530}" type="slidenum">
              <a:rPr lang="en-US"/>
              <a:pPr>
                <a:defRPr/>
              </a:pPr>
              <a:t>50</a:t>
            </a:fld>
            <a:endParaRPr lang="en-US" dirty="0"/>
          </a:p>
        </p:txBody>
      </p:sp>
      <p:sp>
        <p:nvSpPr>
          <p:cNvPr id="903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3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823283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149C14-2E6C-4260-B203-5B0AEC6F05A5}" type="slidenum">
              <a:rPr lang="en-US"/>
              <a:pPr>
                <a:defRPr/>
              </a:pPr>
              <a:t>5</a:t>
            </a:fld>
            <a:endParaRPr lang="en-US" dirty="0"/>
          </a:p>
        </p:txBody>
      </p:sp>
      <p:sp>
        <p:nvSpPr>
          <p:cNvPr id="855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5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876427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A21D17-0E26-4A7C-9710-642C0930BAA1}" type="slidenum">
              <a:rPr lang="en-US"/>
              <a:pPr>
                <a:defRPr/>
              </a:pPr>
              <a:t>10</a:t>
            </a:fld>
            <a:endParaRPr lang="en-US" dirty="0"/>
          </a:p>
        </p:txBody>
      </p:sp>
      <p:sp>
        <p:nvSpPr>
          <p:cNvPr id="859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9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899063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3DA679-0763-40A2-89ED-6CEA398C6BBF}" type="slidenum">
              <a:rPr lang="en-US"/>
              <a:pPr>
                <a:defRPr/>
              </a:pPr>
              <a:t>11</a:t>
            </a:fld>
            <a:endParaRPr lang="en-US" dirty="0"/>
          </a:p>
        </p:txBody>
      </p:sp>
      <p:sp>
        <p:nvSpPr>
          <p:cNvPr id="878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8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295771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9710875-FB67-4A65-9C28-2C7A51E2FBEF}" type="slidenum">
              <a:rPr lang="en-US"/>
              <a:pPr>
                <a:defRPr/>
              </a:pPr>
              <a:t>12</a:t>
            </a:fld>
            <a:endParaRPr lang="en-US" dirty="0"/>
          </a:p>
        </p:txBody>
      </p:sp>
      <p:sp>
        <p:nvSpPr>
          <p:cNvPr id="879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9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732029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793569-2634-4650-BB6F-E50FCD66A57D}" type="slidenum">
              <a:rPr lang="en-US"/>
              <a:pPr>
                <a:defRPr/>
              </a:pPr>
              <a:t>13</a:t>
            </a:fld>
            <a:endParaRPr lang="en-US" dirty="0"/>
          </a:p>
        </p:txBody>
      </p:sp>
      <p:sp>
        <p:nvSpPr>
          <p:cNvPr id="862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2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576110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51E8D8-B75F-4A25-AB08-87F53064CD09}" type="slidenum">
              <a:rPr lang="en-US"/>
              <a:pPr>
                <a:defRPr/>
              </a:pPr>
              <a:t>14</a:t>
            </a:fld>
            <a:endParaRPr lang="en-US" dirty="0"/>
          </a:p>
        </p:txBody>
      </p:sp>
      <p:sp>
        <p:nvSpPr>
          <p:cNvPr id="860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102617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Title 1"/>
          <p:cNvSpPr>
            <a:spLocks noGrp="1"/>
          </p:cNvSpPr>
          <p:nvPr>
            <p:ph type="ctrTitle"/>
          </p:nvPr>
        </p:nvSpPr>
        <p:spPr>
          <a:xfrm>
            <a:off x="914400" y="2007889"/>
            <a:ext cx="10363200" cy="1470025"/>
          </a:xfrm>
        </p:spPr>
        <p:txBody>
          <a:bodyPr/>
          <a:lstStyle>
            <a:lvl1pPr algn="ctr">
              <a:defRPr sz="4400" b="1" baseline="0">
                <a:solidFill>
                  <a:schemeClr val="tx2">
                    <a:lumMod val="50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E5E0A0C-FFF2-4105-9F07-796FCC3D8DE3}" type="datetime1">
              <a:rPr lang="en-US" smtClean="0"/>
              <a:t>8/13/2019</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4A5D68D4-D432-4190-8060-492B59F98A87}" type="datetime1">
              <a:rPr lang="en-US" smtClean="0"/>
              <a:t>8/13/2019</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AF4EF83-7D73-495D-9915-41737B990DFC}" type="datetime1">
              <a:rPr lang="en-US" smtClean="0"/>
              <a:t>8/13/2019</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smtClean="0"/>
              <a:t>Click to edit Master title style</a:t>
            </a:r>
            <a:endParaRPr lang="en-US" dirty="0"/>
          </a:p>
        </p:txBody>
      </p:sp>
      <p:sp>
        <p:nvSpPr>
          <p:cNvPr id="8" name="Content Placeholder 7"/>
          <p:cNvSpPr>
            <a:spLocks noGrp="1"/>
          </p:cNvSpPr>
          <p:nvPr>
            <p:ph sz="quarter" idx="13" hasCustomPrompt="1"/>
          </p:nvPr>
        </p:nvSpPr>
        <p:spPr>
          <a:xfrm>
            <a:off x="812800" y="1600200"/>
            <a:ext cx="10566400" cy="4114800"/>
          </a:xfrm>
        </p:spPr>
        <p:txBody>
          <a:bodyPr/>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3DF2905-D7E2-4171-961B-8EB802C66F9A}" type="datetime1">
              <a:rPr lang="en-US" smtClean="0"/>
              <a:t>8/13/2019</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4000"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2C1B47C-16BC-4A9F-9E6E-9D1F33DC8ABD}" type="datetime1">
              <a:rPr lang="en-US" smtClean="0"/>
              <a:t>8/13/2019</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smtClean="0"/>
              <a:t>Click to edit Master title style</a:t>
            </a:r>
            <a:endParaRPr lang="en-US" dirty="0"/>
          </a:p>
        </p:txBody>
      </p:sp>
      <p:sp>
        <p:nvSpPr>
          <p:cNvPr id="11" name="Content Placeholder 10"/>
          <p:cNvSpPr>
            <a:spLocks noGrp="1"/>
          </p:cNvSpPr>
          <p:nvPr>
            <p:ph sz="quarter" idx="13" hasCustomPrompt="1"/>
          </p:nvPr>
        </p:nvSpPr>
        <p:spPr>
          <a:xfrm>
            <a:off x="812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400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C073DF2-DD31-447B-89F4-CEF82A94D7A7}" type="datetime1">
              <a:rPr lang="en-US" smtClean="0"/>
              <a:t>8/13/2019</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1" name="Content Placeholder 10"/>
          <p:cNvSpPr>
            <a:spLocks noGrp="1"/>
          </p:cNvSpPr>
          <p:nvPr>
            <p:ph sz="quarter" idx="13"/>
          </p:nvPr>
        </p:nvSpPr>
        <p:spPr>
          <a:xfrm>
            <a:off x="812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12"/>
          <p:cNvSpPr>
            <a:spLocks noGrp="1"/>
          </p:cNvSpPr>
          <p:nvPr>
            <p:ph sz="quarter" idx="14"/>
          </p:nvPr>
        </p:nvSpPr>
        <p:spPr>
          <a:xfrm>
            <a:off x="6400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1551BB0C-CFA8-4A1F-9AAE-D6B32E8256E7}" type="datetime1">
              <a:rPr lang="en-US" smtClean="0"/>
              <a:t>8/13/2019</a:t>
            </a:fld>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2752348D-B72F-4FC3-A127-851C5E7B3A9E}" type="datetime1">
              <a:rPr lang="en-US" smtClean="0"/>
              <a:t>8/13/2019</a:t>
            </a:fld>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D666EB1B-704A-4D5E-8D5F-456104532486}" type="datetime1">
              <a:rPr lang="en-US" smtClean="0"/>
              <a:t>8/13/2019</a:t>
            </a:fld>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6864" y="1447800"/>
            <a:ext cx="3962400" cy="1097280"/>
          </a:xfrm>
        </p:spPr>
        <p:txBody>
          <a:bodyPr anchor="b"/>
          <a:lstStyle>
            <a:lvl1pPr algn="l">
              <a:defRPr sz="2600" b="1" i="0" cap="none" baseline="0">
                <a:solidFill>
                  <a:schemeClr val="tx2">
                    <a:lumMod val="50000"/>
                  </a:schemeClr>
                </a:solidFill>
              </a:defRPr>
            </a:lvl1pPr>
          </a:lstStyle>
          <a:p>
            <a:r>
              <a:rPr lang="en-US" smtClean="0"/>
              <a:t>Click to edit Master title style</a:t>
            </a:r>
            <a:endParaRPr lang="en-US" dirty="0"/>
          </a:p>
        </p:txBody>
      </p:sp>
      <p:sp>
        <p:nvSpPr>
          <p:cNvPr id="9" name="Content Placeholder 8"/>
          <p:cNvSpPr>
            <a:spLocks noGrp="1"/>
          </p:cNvSpPr>
          <p:nvPr>
            <p:ph sz="quarter" idx="13"/>
          </p:nvPr>
        </p:nvSpPr>
        <p:spPr>
          <a:xfrm>
            <a:off x="5283200" y="1447800"/>
            <a:ext cx="6197600" cy="42672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D96AFBEB-CD4D-45C5-9851-D1FF1EB5AB85}" type="datetime1">
              <a:rPr lang="en-US" smtClean="0"/>
              <a:t>8/13/2019</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1447800"/>
            <a:ext cx="3962400" cy="1097280"/>
          </a:xfrm>
        </p:spPr>
        <p:txBody>
          <a:bodyPr anchor="b"/>
          <a:lstStyle>
            <a:lvl1pPr algn="l">
              <a:defRPr sz="2600" b="1" i="0" cap="none" baseline="0">
                <a:solidFill>
                  <a:schemeClr val="tx2">
                    <a:lumMod val="50000"/>
                  </a:schemeClr>
                </a:solidFill>
              </a:defRPr>
            </a:lvl1pPr>
          </a:lstStyle>
          <a:p>
            <a:r>
              <a:rPr lang="en-US" smtClean="0"/>
              <a:t>Click to edit Master title style</a:t>
            </a:r>
            <a:endParaRPr lang="en-US" dirty="0"/>
          </a:p>
        </p:txBody>
      </p:sp>
      <p:sp>
        <p:nvSpPr>
          <p:cNvPr id="10" name="Picture Placeholder 9" descr="An empty placeholder to add an image. Click on the placeholder and select the image that you wish to add"/>
          <p:cNvSpPr>
            <a:spLocks noGrp="1"/>
          </p:cNvSpPr>
          <p:nvPr>
            <p:ph type="pic" sz="quarter" idx="13"/>
          </p:nvPr>
        </p:nvSpPr>
        <p:spPr>
          <a:xfrm>
            <a:off x="6301232" y="1539240"/>
            <a:ext cx="4431538" cy="3272790"/>
          </a:xfrm>
        </p:spPr>
        <p:txBody>
          <a:bodyPr/>
          <a:lstStyle>
            <a:lvl1pPr marL="0" indent="0">
              <a:buNone/>
              <a:defRPr/>
            </a:lvl1pPr>
          </a:lstStyle>
          <a:p>
            <a:r>
              <a:rPr lang="en-US" dirty="0" smtClean="0"/>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285B7EB-0ACD-4247-AA3F-1B0B49109B84}" type="datetime1">
              <a:rPr lang="en-US" smtClean="0"/>
              <a:t>8/13/2019</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r>
              <a:rPr lang="en-US" dirty="0"/>
              <a:t>Add a footer</a:t>
            </a:r>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fld id="{8254F2F0-E062-4E41-9176-AEE9734E64AC}" type="datetime1">
              <a:rPr lang="en-US" smtClean="0"/>
              <a:pPr/>
              <a:t>8/13/2019</a:t>
            </a:fld>
            <a:endParaRPr lang="en-US"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bleedingcontrol.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iCnAIwL1QB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y81aJ81ln5Q"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gufWXaljyI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884" y="0"/>
            <a:ext cx="10363200" cy="1640910"/>
          </a:xfrm>
        </p:spPr>
        <p:txBody>
          <a:bodyPr/>
          <a:lstStyle/>
          <a:p>
            <a:r>
              <a:rPr lang="en-US" dirty="0" smtClean="0">
                <a:solidFill>
                  <a:schemeClr val="accent5">
                    <a:lumMod val="75000"/>
                  </a:schemeClr>
                </a:solidFill>
                <a:latin typeface="Times New Roman" panose="02020603050405020304" pitchFamily="18" charset="0"/>
                <a:cs typeface="Times New Roman" panose="02020603050405020304" pitchFamily="18" charset="0"/>
              </a:rPr>
              <a:t>Stop the Bleeding!</a:t>
            </a:r>
            <a:r>
              <a:rPr lang="en-US" dirty="0" smtClean="0">
                <a:solidFill>
                  <a:schemeClr val="accent5">
                    <a:lumMod val="75000"/>
                  </a:schemeClr>
                </a:solidFill>
              </a:rPr>
              <a:t/>
            </a:r>
            <a:br>
              <a:rPr lang="en-US" dirty="0" smtClean="0">
                <a:solidFill>
                  <a:schemeClr val="accent5">
                    <a:lumMod val="75000"/>
                  </a:schemeClr>
                </a:solidFill>
              </a:rPr>
            </a:br>
            <a:r>
              <a:rPr lang="en-US" sz="3000" dirty="0" smtClean="0">
                <a:solidFill>
                  <a:schemeClr val="accent5">
                    <a:lumMod val="75000"/>
                  </a:schemeClr>
                </a:solidFill>
                <a:latin typeface="Times New Roman" panose="02020603050405020304" pitchFamily="18" charset="0"/>
                <a:cs typeface="Times New Roman" panose="02020603050405020304" pitchFamily="18" charset="0"/>
              </a:rPr>
              <a:t>Basic First Aid in Recognizing and caring for minor &amp; severe bleeding</a:t>
            </a:r>
            <a:endParaRPr lang="en-US" sz="30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5100" y="4096011"/>
            <a:ext cx="11811000" cy="2761988"/>
          </a:xfrm>
        </p:spPr>
        <p:txBody>
          <a:bodyPr>
            <a:normAutofit/>
          </a:bodyPr>
          <a:lstStyle/>
          <a:p>
            <a:r>
              <a:rPr lang="en-US" b="1" dirty="0" smtClean="0">
                <a:solidFill>
                  <a:schemeClr val="accent5">
                    <a:lumMod val="75000"/>
                  </a:schemeClr>
                </a:solidFill>
                <a:latin typeface="Times New Roman" panose="02020603050405020304" pitchFamily="18" charset="0"/>
                <a:cs typeface="Times New Roman" panose="02020603050405020304" pitchFamily="18" charset="0"/>
              </a:rPr>
              <a:t>Presented by: Butch Branch</a:t>
            </a:r>
          </a:p>
          <a:p>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American College of Sports Medicine certified </a:t>
            </a:r>
          </a:p>
          <a:p>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 American Red Cross certified instructor</a:t>
            </a:r>
          </a:p>
          <a:p>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Milton Campus L.I.F.E. Center</a:t>
            </a:r>
          </a:p>
          <a:p>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2019 Campus Safety Month</a:t>
            </a:r>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4" name="Picture 3" descr="&lt;strong&gt;Red Cross&lt;/strong&gt; Blood drive | Flickr - Photo Shar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9834" y="2041742"/>
            <a:ext cx="1926480" cy="180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8184" y="1524000"/>
            <a:ext cx="11639774" cy="5016758"/>
          </a:xfrm>
          <a:prstGeom prst="rect">
            <a:avLst/>
          </a:prstGeom>
        </p:spPr>
        <p:txBody>
          <a:bodyPr wrap="square">
            <a:spAutoFit/>
          </a:bodyPr>
          <a:lstStyle/>
          <a:p>
            <a:pPr marL="342900" indent="-342900">
              <a:buFont typeface="Arial" pitchFamily="34" charset="0"/>
              <a:buChar char="•"/>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Internal bleeding is the escape of blood from arteries, veins or capillaries into spaces within the body</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a:t>
            </a:r>
          </a:p>
          <a:p>
            <a:pPr>
              <a:defRPr/>
            </a:pPr>
            <a:r>
              <a:rPr lang="en-US" sz="3200" dirty="0" smtClean="0">
                <a:solidFill>
                  <a:schemeClr val="accent5">
                    <a:lumMod val="75000"/>
                  </a:schemeClr>
                </a:solidFill>
                <a:latin typeface="Times New Roman" panose="02020603050405020304" pitchFamily="18" charset="0"/>
                <a:cs typeface="Times New Roman" panose="02020603050405020304" pitchFamily="18" charset="0"/>
              </a:rPr>
              <a:t> </a:t>
            </a:r>
            <a:endParaRPr lang="en-US" sz="3200" dirty="0">
              <a:solidFill>
                <a:schemeClr val="accent5">
                  <a:lumMod val="75000"/>
                </a:schemeClr>
              </a:solidFill>
              <a:latin typeface="Times New Roman" panose="02020603050405020304" pitchFamily="18" charset="0"/>
              <a:cs typeface="Times New Roman" panose="02020603050405020304" pitchFamily="18" charset="0"/>
            </a:endParaRPr>
          </a:p>
          <a:p>
            <a:pPr marL="342900" indent="-342900">
              <a:buFont typeface="Arial" pitchFamily="34" charset="0"/>
              <a:buChar char="•"/>
              <a:defRPr/>
            </a:pPr>
            <a:r>
              <a:rPr lang="en-US" sz="3200" b="1" u="sng" dirty="0">
                <a:solidFill>
                  <a:schemeClr val="accent5">
                    <a:lumMod val="75000"/>
                  </a:schemeClr>
                </a:solidFill>
                <a:latin typeface="Times New Roman" panose="02020603050405020304" pitchFamily="18" charset="0"/>
                <a:cs typeface="Times New Roman" panose="02020603050405020304" pitchFamily="18" charset="0"/>
              </a:rPr>
              <a:t>Severe</a:t>
            </a:r>
            <a:r>
              <a:rPr lang="en-US" sz="3200" b="1" dirty="0">
                <a:solidFill>
                  <a:schemeClr val="accent5">
                    <a:lumMod val="75000"/>
                  </a:schemeClr>
                </a:solidFill>
                <a:latin typeface="Times New Roman" panose="02020603050405020304" pitchFamily="18" charset="0"/>
                <a:cs typeface="Times New Roman" panose="02020603050405020304" pitchFamily="18" charset="0"/>
              </a:rPr>
              <a:t> internal bleeding can occur from injuries caused by blunt force or a chronic medical condition</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a:t>
            </a:r>
          </a:p>
          <a:p>
            <a:pPr>
              <a:defRPr/>
            </a:pP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 </a:t>
            </a:r>
            <a:endParaRPr lang="en-US" sz="3200" b="1" dirty="0">
              <a:solidFill>
                <a:schemeClr val="accent5">
                  <a:lumMod val="75000"/>
                </a:schemeClr>
              </a:solidFill>
              <a:latin typeface="Times New Roman" panose="02020603050405020304" pitchFamily="18" charset="0"/>
              <a:cs typeface="Times New Roman" panose="02020603050405020304" pitchFamily="18" charset="0"/>
            </a:endParaRPr>
          </a:p>
          <a:p>
            <a:pPr marL="342900" indent="-342900">
              <a:buFont typeface="Arial" pitchFamily="34" charset="0"/>
              <a:buChar char="•"/>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Internal bleeding can also occur when an object penetrates the skin and damages internal structures</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a:t>
            </a:r>
          </a:p>
          <a:p>
            <a:pPr>
              <a:defRPr/>
            </a:pPr>
            <a:endParaRPr lang="en-US" sz="3200" b="1" dirty="0">
              <a:solidFill>
                <a:schemeClr val="accent5">
                  <a:lumMod val="75000"/>
                </a:schemeClr>
              </a:solidFill>
              <a:latin typeface="Times New Roman" panose="02020603050405020304" pitchFamily="18" charset="0"/>
              <a:cs typeface="Times New Roman" panose="02020603050405020304" pitchFamily="18" charset="0"/>
            </a:endParaRPr>
          </a:p>
          <a:p>
            <a:pPr marL="342900" indent="-342900">
              <a:buFont typeface="Arial" pitchFamily="34" charset="0"/>
              <a:buChar char="•"/>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Always suspect internal bleeding in any serious injury.</a:t>
            </a:r>
          </a:p>
        </p:txBody>
      </p:sp>
      <p:sp>
        <p:nvSpPr>
          <p:cNvPr id="2" name="Title 1"/>
          <p:cNvSpPr>
            <a:spLocks noGrp="1"/>
          </p:cNvSpPr>
          <p:nvPr>
            <p:ph type="title"/>
          </p:nvPr>
        </p:nvSpPr>
        <p:spPr>
          <a:xfrm>
            <a:off x="812800" y="107576"/>
            <a:ext cx="10566400" cy="806824"/>
          </a:xfrm>
        </p:spPr>
        <p:txBody>
          <a:bodyPr/>
          <a:lstStyle/>
          <a:p>
            <a:pPr algn="ctr"/>
            <a:r>
              <a:rPr lang="en-US" sz="4400" dirty="0" smtClean="0">
                <a:solidFill>
                  <a:schemeClr val="accent5">
                    <a:lumMod val="75000"/>
                  </a:schemeClr>
                </a:solidFill>
                <a:latin typeface="Times New Roman" panose="02020603050405020304" pitchFamily="18" charset="0"/>
                <a:cs typeface="Times New Roman" panose="02020603050405020304" pitchFamily="18" charset="0"/>
              </a:rPr>
              <a:t>Internal bleeding</a:t>
            </a:r>
            <a:endParaRPr lang="en-US" sz="4400"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05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2"/>
          <p:cNvSpPr>
            <a:spLocks noGrp="1" noChangeArrowheads="1"/>
          </p:cNvSpPr>
          <p:nvPr>
            <p:ph type="title"/>
          </p:nvPr>
        </p:nvSpPr>
        <p:spPr>
          <a:xfrm>
            <a:off x="1981200" y="161365"/>
            <a:ext cx="8229600" cy="753035"/>
          </a:xfrm>
        </p:spPr>
        <p:txBody>
          <a:bodyPr>
            <a:normAutofit/>
          </a:bodyPr>
          <a:lstStyle/>
          <a:p>
            <a:pPr algn="ctr">
              <a:defRPr/>
            </a:pPr>
            <a:r>
              <a:rPr lang="en-US" sz="4000" dirty="0" smtClean="0">
                <a:solidFill>
                  <a:schemeClr val="accent5">
                    <a:lumMod val="75000"/>
                  </a:schemeClr>
                </a:solidFill>
                <a:latin typeface="Comic Sans MS" pitchFamily="66" charset="0"/>
              </a:rPr>
              <a:t>Internal/Closed </a:t>
            </a:r>
            <a:r>
              <a:rPr lang="en-US" sz="4000" dirty="0">
                <a:solidFill>
                  <a:schemeClr val="accent5">
                    <a:lumMod val="75000"/>
                  </a:schemeClr>
                </a:solidFill>
                <a:latin typeface="Comic Sans MS" pitchFamily="66" charset="0"/>
              </a:rPr>
              <a:t>Wounds </a:t>
            </a:r>
          </a:p>
        </p:txBody>
      </p:sp>
      <p:sp>
        <p:nvSpPr>
          <p:cNvPr id="151556" name="Rectangle 3"/>
          <p:cNvSpPr>
            <a:spLocks noGrp="1" noChangeArrowheads="1"/>
          </p:cNvSpPr>
          <p:nvPr>
            <p:ph idx="4294967295"/>
          </p:nvPr>
        </p:nvSpPr>
        <p:spPr>
          <a:xfrm>
            <a:off x="470647" y="1237129"/>
            <a:ext cx="10945906" cy="4173071"/>
          </a:xfrm>
        </p:spPr>
        <p:txBody>
          <a:bodyPr/>
          <a:lstStyle/>
          <a:p>
            <a:pPr>
              <a:defRPr/>
            </a:pPr>
            <a:r>
              <a:rPr lang="en-US" sz="3600" b="1" dirty="0" smtClean="0">
                <a:solidFill>
                  <a:schemeClr val="accent5">
                    <a:lumMod val="75000"/>
                  </a:schemeClr>
                </a:solidFill>
                <a:latin typeface="Times New Roman" panose="02020603050405020304" pitchFamily="18" charset="0"/>
                <a:cs typeface="Times New Roman" panose="02020603050405020304" pitchFamily="18" charset="0"/>
              </a:rPr>
              <a:t>The simplest internal bleeding/closed wound is a bruise, also called a contusion. </a:t>
            </a:r>
          </a:p>
          <a:p>
            <a:pPr>
              <a:defRPr/>
            </a:pPr>
            <a:r>
              <a:rPr lang="en-US" sz="3600" b="1" dirty="0" smtClean="0">
                <a:solidFill>
                  <a:schemeClr val="accent5">
                    <a:lumMod val="75000"/>
                  </a:schemeClr>
                </a:solidFill>
                <a:latin typeface="Times New Roman" panose="02020603050405020304" pitchFamily="18" charset="0"/>
                <a:cs typeface="Times New Roman" panose="02020603050405020304" pitchFamily="18" charset="0"/>
              </a:rPr>
              <a:t>Bruises result when the body is subjected to force.</a:t>
            </a:r>
          </a:p>
          <a:p>
            <a:pPr>
              <a:buFont typeface="Wingdings 2" pitchFamily="18" charset="2"/>
              <a:buNone/>
              <a:defRPr/>
            </a:pPr>
            <a:endParaRPr lang="en-US" b="1" dirty="0" smtClean="0"/>
          </a:p>
        </p:txBody>
      </p:sp>
      <p:pic>
        <p:nvPicPr>
          <p:cNvPr id="20173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694" y="3429000"/>
            <a:ext cx="3048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6659" y="34290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464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2"/>
          <p:cNvSpPr>
            <a:spLocks noGrp="1" noChangeArrowheads="1"/>
          </p:cNvSpPr>
          <p:nvPr>
            <p:ph type="title"/>
          </p:nvPr>
        </p:nvSpPr>
        <p:spPr>
          <a:xfrm>
            <a:off x="161364" y="94129"/>
            <a:ext cx="11806517" cy="699247"/>
          </a:xfrm>
        </p:spPr>
        <p:txBody>
          <a:bodyPr>
            <a:normAutofit fontScale="90000"/>
          </a:bodyPr>
          <a:lstStyle/>
          <a:p>
            <a:pPr algn="ctr">
              <a:defRPr/>
            </a:pPr>
            <a:r>
              <a:rPr lang="en-US" sz="4000" dirty="0">
                <a:solidFill>
                  <a:schemeClr val="accent5">
                    <a:lumMod val="75000"/>
                  </a:schemeClr>
                </a:solidFill>
                <a:latin typeface="Times New Roman" panose="02020603050405020304" pitchFamily="18" charset="0"/>
                <a:cs typeface="Times New Roman" panose="02020603050405020304" pitchFamily="18" charset="0"/>
              </a:rPr>
              <a:t>Care for </a:t>
            </a:r>
            <a:r>
              <a:rPr lang="en-US" sz="4000" u="sng" dirty="0">
                <a:solidFill>
                  <a:schemeClr val="accent5">
                    <a:lumMod val="75000"/>
                  </a:schemeClr>
                </a:solidFill>
                <a:latin typeface="Times New Roman" panose="02020603050405020304" pitchFamily="18" charset="0"/>
                <a:cs typeface="Times New Roman" panose="02020603050405020304" pitchFamily="18" charset="0"/>
              </a:rPr>
              <a:t>Minor</a:t>
            </a:r>
            <a:r>
              <a:rPr lang="en-US" sz="4000" dirty="0">
                <a:solidFill>
                  <a:schemeClr val="accent5">
                    <a:lumMod val="75000"/>
                  </a:schemeClr>
                </a:solidFill>
                <a:latin typeface="Times New Roman" panose="02020603050405020304" pitchFamily="18" charset="0"/>
                <a:cs typeface="Times New Roman" panose="02020603050405020304" pitchFamily="18" charset="0"/>
              </a:rPr>
              <a:t> </a:t>
            </a:r>
            <a:r>
              <a:rPr lang="en-US" sz="4000" dirty="0" smtClean="0">
                <a:solidFill>
                  <a:schemeClr val="accent5">
                    <a:lumMod val="75000"/>
                  </a:schemeClr>
                </a:solidFill>
                <a:latin typeface="Times New Roman" panose="02020603050405020304" pitchFamily="18" charset="0"/>
                <a:cs typeface="Times New Roman" panose="02020603050405020304" pitchFamily="18" charset="0"/>
              </a:rPr>
              <a:t>internal/Closed </a:t>
            </a:r>
            <a:r>
              <a:rPr lang="en-US" sz="4000" dirty="0">
                <a:solidFill>
                  <a:schemeClr val="accent5">
                    <a:lumMod val="75000"/>
                  </a:schemeClr>
                </a:solidFill>
                <a:latin typeface="Times New Roman" panose="02020603050405020304" pitchFamily="18" charset="0"/>
                <a:cs typeface="Times New Roman" panose="02020603050405020304" pitchFamily="18" charset="0"/>
              </a:rPr>
              <a:t>Wounds</a:t>
            </a:r>
          </a:p>
        </p:txBody>
      </p:sp>
      <p:sp>
        <p:nvSpPr>
          <p:cNvPr id="152580" name="Rectangle 3"/>
          <p:cNvSpPr>
            <a:spLocks noGrp="1" noChangeArrowheads="1"/>
          </p:cNvSpPr>
          <p:nvPr>
            <p:ph idx="4294967295"/>
          </p:nvPr>
        </p:nvSpPr>
        <p:spPr>
          <a:xfrm>
            <a:off x="309282" y="941295"/>
            <a:ext cx="11882718" cy="5728446"/>
          </a:xfrm>
        </p:spPr>
        <p:txBody>
          <a:bodyPr/>
          <a:lstStyle/>
          <a:p>
            <a:pPr>
              <a:defRPr/>
            </a:pP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To decrease bleeding and to help control pain and swelling:</a:t>
            </a:r>
          </a:p>
          <a:p>
            <a:pPr lvl="1">
              <a:defRPr/>
            </a:pP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Apply ice or a cold pack. Place a barrier between the skin and the ice pack, 20/20 minutes, 24/48 hours</a:t>
            </a:r>
          </a:p>
          <a:p>
            <a:pPr lvl="1">
              <a:buFont typeface="Wingdings" pitchFamily="2" charset="2"/>
              <a:buChar char=""/>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Elevate if it does not cause more damage.</a:t>
            </a:r>
          </a:p>
          <a:p>
            <a:pPr lvl="1">
              <a:buFont typeface="Wingdings" pitchFamily="2" charset="2"/>
              <a:buChar char=""/>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Do not assume all closed wounds are minor, take time to evaluate</a:t>
            </a:r>
          </a:p>
          <a:p>
            <a:pPr lvl="1">
              <a:buFont typeface="Wingdings" pitchFamily="2" charset="2"/>
              <a:buChar char=""/>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Call </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9-1-1 </a:t>
            </a:r>
            <a:r>
              <a:rPr lang="en-US" sz="3200" b="1" dirty="0">
                <a:solidFill>
                  <a:schemeClr val="accent5">
                    <a:lumMod val="75000"/>
                  </a:schemeClr>
                </a:solidFill>
                <a:latin typeface="Times New Roman" panose="02020603050405020304" pitchFamily="18" charset="0"/>
                <a:cs typeface="Times New Roman" panose="02020603050405020304" pitchFamily="18" charset="0"/>
              </a:rPr>
              <a:t>or the local emergency number if the victim complains of severe pain, cannot move a body part or the injured extremity is blue or extremely pale, vomits/coughing blood </a:t>
            </a:r>
          </a:p>
        </p:txBody>
      </p:sp>
    </p:spTree>
    <p:extLst>
      <p:ext uri="{BB962C8B-B14F-4D97-AF65-F5344CB8AC3E}">
        <p14:creationId xmlns:p14="http://schemas.microsoft.com/office/powerpoint/2010/main" val="35954803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78059"/>
            <a:ext cx="10566400" cy="880946"/>
          </a:xfrm>
        </p:spPr>
        <p:txBody>
          <a:bodyPr/>
          <a:lstStyle/>
          <a:p>
            <a:pPr algn="ctr"/>
            <a:r>
              <a:rPr lang="en-US" dirty="0" smtClean="0">
                <a:solidFill>
                  <a:schemeClr val="accent5">
                    <a:lumMod val="75000"/>
                  </a:schemeClr>
                </a:solidFill>
                <a:latin typeface="Times New Roman" panose="02020603050405020304" pitchFamily="18" charset="0"/>
                <a:cs typeface="Times New Roman" panose="02020603050405020304" pitchFamily="18" charset="0"/>
              </a:rPr>
              <a:t>Severe internal bleeding</a:t>
            </a:r>
            <a:endParaRPr lang="en-US"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37220" name="Rectangle 3"/>
          <p:cNvSpPr>
            <a:spLocks noGrp="1" noChangeArrowheads="1"/>
          </p:cNvSpPr>
          <p:nvPr>
            <p:ph sz="quarter" idx="13"/>
          </p:nvPr>
        </p:nvSpPr>
        <p:spPr>
          <a:xfrm>
            <a:off x="301083" y="1884555"/>
            <a:ext cx="11463454" cy="4616605"/>
          </a:xfrm>
        </p:spPr>
        <p:txBody>
          <a:bodyPr>
            <a:normAutofit/>
          </a:bodyPr>
          <a:lstStyle/>
          <a:p>
            <a:pPr>
              <a:lnSpc>
                <a:spcPct val="80000"/>
              </a:lnSpc>
              <a:defRPr/>
            </a:pP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Internal bleeding is less obvious than external bleeding.</a:t>
            </a:r>
          </a:p>
          <a:p>
            <a:pPr>
              <a:lnSpc>
                <a:spcPct val="80000"/>
              </a:lnSpc>
              <a:defRPr/>
            </a:pP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Recognize when a </a:t>
            </a:r>
            <a:r>
              <a:rPr lang="en-US" sz="3200" b="1" u="sng" dirty="0" smtClean="0">
                <a:solidFill>
                  <a:schemeClr val="accent5">
                    <a:lumMod val="75000"/>
                  </a:schemeClr>
                </a:solidFill>
                <a:latin typeface="Times New Roman" panose="02020603050405020304" pitchFamily="18" charset="0"/>
                <a:cs typeface="Times New Roman" panose="02020603050405020304" pitchFamily="18" charset="0"/>
              </a:rPr>
              <a:t>serious</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 injury has occurred, and suspect internal bleeding.</a:t>
            </a:r>
          </a:p>
          <a:p>
            <a:pPr>
              <a:lnSpc>
                <a:spcPct val="80000"/>
              </a:lnSpc>
              <a:defRPr/>
            </a:pP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Activate the EMS system immediately, and give care until EMS personnel arrive and take over.</a:t>
            </a:r>
          </a:p>
          <a:p>
            <a:pPr>
              <a:lnSpc>
                <a:spcPct val="80000"/>
              </a:lnSpc>
              <a:defRPr/>
            </a:pP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Do not wait for shock to develop before giving care to a victim of injury or sudden illness.</a:t>
            </a:r>
          </a:p>
          <a:p>
            <a:pPr>
              <a:lnSpc>
                <a:spcPct val="80000"/>
              </a:lnSpc>
              <a:defRPr/>
            </a:pP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Follow the general care steps for any emergency to minimize the progression of shock. </a:t>
            </a:r>
          </a:p>
          <a:p>
            <a:pPr>
              <a:lnSpc>
                <a:spcPct val="80000"/>
              </a:lnSpc>
              <a:defRPr/>
            </a:pPr>
            <a:endParaRPr lang="en-US" b="1" dirty="0" smtClean="0"/>
          </a:p>
        </p:txBody>
      </p:sp>
    </p:spTree>
    <p:extLst>
      <p:ext uri="{BB962C8B-B14F-4D97-AF65-F5344CB8AC3E}">
        <p14:creationId xmlns:p14="http://schemas.microsoft.com/office/powerpoint/2010/main" val="5175320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Grp="1" noChangeArrowheads="1"/>
          </p:cNvSpPr>
          <p:nvPr>
            <p:ph type="title"/>
          </p:nvPr>
        </p:nvSpPr>
        <p:spPr>
          <a:xfrm>
            <a:off x="645459" y="129092"/>
            <a:ext cx="10725374" cy="720762"/>
          </a:xfrm>
        </p:spPr>
        <p:txBody>
          <a:bodyPr>
            <a:noAutofit/>
          </a:bodyPr>
          <a:lstStyle/>
          <a:p>
            <a:pPr algn="ctr">
              <a:defRPr/>
            </a:pPr>
            <a:r>
              <a:rPr lang="en-US" sz="3200" u="sng" dirty="0">
                <a:solidFill>
                  <a:schemeClr val="accent5">
                    <a:lumMod val="75000"/>
                  </a:schemeClr>
                </a:solidFill>
                <a:latin typeface="Times New Roman" panose="02020603050405020304" pitchFamily="18" charset="0"/>
                <a:cs typeface="Times New Roman" panose="02020603050405020304" pitchFamily="18" charset="0"/>
              </a:rPr>
              <a:t>Signals of </a:t>
            </a:r>
            <a:r>
              <a:rPr lang="en-US" sz="3200" u="sng" dirty="0" smtClean="0">
                <a:solidFill>
                  <a:schemeClr val="accent5">
                    <a:lumMod val="75000"/>
                  </a:schemeClr>
                </a:solidFill>
                <a:latin typeface="Times New Roman" panose="02020603050405020304" pitchFamily="18" charset="0"/>
                <a:cs typeface="Times New Roman" panose="02020603050405020304" pitchFamily="18" charset="0"/>
              </a:rPr>
              <a:t>severe Internal </a:t>
            </a:r>
            <a:r>
              <a:rPr lang="en-US" sz="3200" u="sng" dirty="0">
                <a:solidFill>
                  <a:schemeClr val="accent5">
                    <a:lumMod val="75000"/>
                  </a:schemeClr>
                </a:solidFill>
                <a:latin typeface="Times New Roman" panose="02020603050405020304" pitchFamily="18" charset="0"/>
                <a:cs typeface="Times New Roman" panose="02020603050405020304" pitchFamily="18" charset="0"/>
              </a:rPr>
              <a:t>Bleeding </a:t>
            </a:r>
          </a:p>
        </p:txBody>
      </p:sp>
      <p:sp>
        <p:nvSpPr>
          <p:cNvPr id="131076" name="Rectangle 3"/>
          <p:cNvSpPr>
            <a:spLocks noGrp="1" noChangeArrowheads="1"/>
          </p:cNvSpPr>
          <p:nvPr>
            <p:ph idx="4294967295"/>
          </p:nvPr>
        </p:nvSpPr>
        <p:spPr>
          <a:xfrm>
            <a:off x="215153" y="1260088"/>
            <a:ext cx="11811896" cy="5517230"/>
          </a:xfrm>
        </p:spPr>
        <p:txBody>
          <a:bodyPr/>
          <a:lstStyle/>
          <a:p>
            <a:pPr>
              <a:lnSpc>
                <a:spcPct val="70000"/>
              </a:lnSpc>
              <a:spcBef>
                <a:spcPct val="45000"/>
              </a:spcBef>
              <a:defRPr/>
            </a:pPr>
            <a:r>
              <a:rPr lang="en-US" sz="2200" b="1" dirty="0">
                <a:solidFill>
                  <a:schemeClr val="accent5">
                    <a:lumMod val="75000"/>
                  </a:schemeClr>
                </a:solidFill>
                <a:latin typeface="Times New Roman" panose="02020603050405020304" pitchFamily="18" charset="0"/>
                <a:cs typeface="Times New Roman" panose="02020603050405020304" pitchFamily="18" charset="0"/>
              </a:rPr>
              <a:t>Signals include—</a:t>
            </a:r>
          </a:p>
          <a:p>
            <a:pPr lvl="1">
              <a:lnSpc>
                <a:spcPct val="70000"/>
              </a:lnSpc>
              <a:spcBef>
                <a:spcPct val="45000"/>
              </a:spcBef>
              <a:buFont typeface="Wingdings" pitchFamily="2" charset="2"/>
              <a:buChar char=""/>
              <a:defRPr/>
            </a:pPr>
            <a:r>
              <a:rPr lang="en-US" sz="2200" b="1" dirty="0">
                <a:solidFill>
                  <a:schemeClr val="accent5">
                    <a:lumMod val="75000"/>
                  </a:schemeClr>
                </a:solidFill>
                <a:latin typeface="Times New Roman" panose="02020603050405020304" pitchFamily="18" charset="0"/>
                <a:cs typeface="Times New Roman" panose="02020603050405020304" pitchFamily="18" charset="0"/>
              </a:rPr>
              <a:t>Soft tissues, </a:t>
            </a:r>
            <a:r>
              <a:rPr lang="en-US" sz="2200" b="1" dirty="0" smtClean="0">
                <a:solidFill>
                  <a:schemeClr val="accent5">
                    <a:lumMod val="75000"/>
                  </a:schemeClr>
                </a:solidFill>
                <a:latin typeface="Times New Roman" panose="02020603050405020304" pitchFamily="18" charset="0"/>
                <a:cs typeface="Times New Roman" panose="02020603050405020304" pitchFamily="18" charset="0"/>
              </a:rPr>
              <a:t>that </a:t>
            </a:r>
            <a:r>
              <a:rPr lang="en-US" sz="2200" b="1" dirty="0">
                <a:solidFill>
                  <a:schemeClr val="accent5">
                    <a:lumMod val="75000"/>
                  </a:schemeClr>
                </a:solidFill>
                <a:latin typeface="Times New Roman" panose="02020603050405020304" pitchFamily="18" charset="0"/>
                <a:cs typeface="Times New Roman" panose="02020603050405020304" pitchFamily="18" charset="0"/>
              </a:rPr>
              <a:t>are tender, swollen or hard.</a:t>
            </a:r>
          </a:p>
          <a:p>
            <a:pPr lvl="1">
              <a:lnSpc>
                <a:spcPct val="70000"/>
              </a:lnSpc>
              <a:spcBef>
                <a:spcPct val="45000"/>
              </a:spcBef>
              <a:buFont typeface="Wingdings" pitchFamily="2" charset="2"/>
              <a:buChar char=""/>
              <a:defRPr/>
            </a:pPr>
            <a:r>
              <a:rPr lang="en-US" sz="2200" b="1" dirty="0">
                <a:solidFill>
                  <a:schemeClr val="accent5">
                    <a:lumMod val="75000"/>
                  </a:schemeClr>
                </a:solidFill>
                <a:latin typeface="Times New Roman" panose="02020603050405020304" pitchFamily="18" charset="0"/>
                <a:cs typeface="Times New Roman" panose="02020603050405020304" pitchFamily="18" charset="0"/>
              </a:rPr>
              <a:t>Anxiety or restlessness.</a:t>
            </a:r>
          </a:p>
          <a:p>
            <a:pPr lvl="1">
              <a:lnSpc>
                <a:spcPct val="70000"/>
              </a:lnSpc>
              <a:spcBef>
                <a:spcPct val="45000"/>
              </a:spcBef>
              <a:buFont typeface="Wingdings" pitchFamily="2" charset="2"/>
              <a:buChar char=""/>
              <a:defRPr/>
            </a:pPr>
            <a:r>
              <a:rPr lang="en-US" sz="2200" b="1" dirty="0">
                <a:solidFill>
                  <a:schemeClr val="accent5">
                    <a:lumMod val="75000"/>
                  </a:schemeClr>
                </a:solidFill>
                <a:latin typeface="Times New Roman" panose="02020603050405020304" pitchFamily="18" charset="0"/>
                <a:cs typeface="Times New Roman" panose="02020603050405020304" pitchFamily="18" charset="0"/>
              </a:rPr>
              <a:t>Rapid, weak pulse.</a:t>
            </a:r>
            <a:r>
              <a:rPr lang="en-US" sz="2200" dirty="0">
                <a:solidFill>
                  <a:schemeClr val="accent5">
                    <a:lumMod val="75000"/>
                  </a:schemeClr>
                </a:solidFill>
                <a:latin typeface="Times New Roman" panose="02020603050405020304" pitchFamily="18" charset="0"/>
                <a:cs typeface="Times New Roman" panose="02020603050405020304" pitchFamily="18" charset="0"/>
              </a:rPr>
              <a:t> </a:t>
            </a:r>
            <a:endParaRPr lang="en-US" sz="2200" b="1" dirty="0">
              <a:solidFill>
                <a:schemeClr val="accent5">
                  <a:lumMod val="75000"/>
                </a:schemeClr>
              </a:solidFill>
              <a:latin typeface="Times New Roman" panose="02020603050405020304" pitchFamily="18" charset="0"/>
              <a:cs typeface="Times New Roman" panose="02020603050405020304" pitchFamily="18" charset="0"/>
            </a:endParaRPr>
          </a:p>
          <a:p>
            <a:pPr lvl="1">
              <a:lnSpc>
                <a:spcPct val="70000"/>
              </a:lnSpc>
              <a:spcBef>
                <a:spcPct val="45000"/>
              </a:spcBef>
              <a:buFont typeface="Wingdings" pitchFamily="2" charset="2"/>
              <a:buChar char=""/>
              <a:defRPr/>
            </a:pPr>
            <a:r>
              <a:rPr lang="en-US" sz="2200" b="1" dirty="0">
                <a:solidFill>
                  <a:schemeClr val="accent5">
                    <a:lumMod val="75000"/>
                  </a:schemeClr>
                </a:solidFill>
                <a:latin typeface="Times New Roman" panose="02020603050405020304" pitchFamily="18" charset="0"/>
                <a:cs typeface="Times New Roman" panose="02020603050405020304" pitchFamily="18" charset="0"/>
              </a:rPr>
              <a:t>Rapid breathing, shortness of breath.</a:t>
            </a:r>
          </a:p>
          <a:p>
            <a:pPr lvl="1">
              <a:lnSpc>
                <a:spcPct val="70000"/>
              </a:lnSpc>
              <a:spcBef>
                <a:spcPct val="45000"/>
              </a:spcBef>
              <a:buFont typeface="Wingdings" pitchFamily="2" charset="2"/>
              <a:buChar char=""/>
              <a:defRPr/>
            </a:pPr>
            <a:r>
              <a:rPr lang="en-US" sz="2200" b="1" dirty="0">
                <a:solidFill>
                  <a:schemeClr val="accent5">
                    <a:lumMod val="75000"/>
                  </a:schemeClr>
                </a:solidFill>
                <a:latin typeface="Times New Roman" panose="02020603050405020304" pitchFamily="18" charset="0"/>
                <a:cs typeface="Times New Roman" panose="02020603050405020304" pitchFamily="18" charset="0"/>
              </a:rPr>
              <a:t>Skin that feels cool or moist and looks pale, ashen or bluish.</a:t>
            </a:r>
          </a:p>
          <a:p>
            <a:pPr lvl="1">
              <a:lnSpc>
                <a:spcPct val="70000"/>
              </a:lnSpc>
              <a:spcBef>
                <a:spcPct val="45000"/>
              </a:spcBef>
              <a:buFont typeface="Wingdings" pitchFamily="2" charset="2"/>
              <a:buChar char=""/>
              <a:defRPr/>
            </a:pPr>
            <a:r>
              <a:rPr lang="en-US" sz="2200" b="1" dirty="0">
                <a:solidFill>
                  <a:schemeClr val="accent5">
                    <a:lumMod val="75000"/>
                  </a:schemeClr>
                </a:solidFill>
                <a:latin typeface="Times New Roman" panose="02020603050405020304" pitchFamily="18" charset="0"/>
                <a:cs typeface="Times New Roman" panose="02020603050405020304" pitchFamily="18" charset="0"/>
              </a:rPr>
              <a:t>Bruising in the injured area.</a:t>
            </a:r>
          </a:p>
          <a:p>
            <a:pPr lvl="1">
              <a:lnSpc>
                <a:spcPct val="70000"/>
              </a:lnSpc>
              <a:spcBef>
                <a:spcPct val="45000"/>
              </a:spcBef>
              <a:buFont typeface="Wingdings" pitchFamily="2" charset="2"/>
              <a:buChar char=""/>
              <a:defRPr/>
            </a:pPr>
            <a:r>
              <a:rPr lang="en-US" sz="2200" b="1" dirty="0">
                <a:solidFill>
                  <a:schemeClr val="accent5">
                    <a:lumMod val="75000"/>
                  </a:schemeClr>
                </a:solidFill>
                <a:latin typeface="Times New Roman" panose="02020603050405020304" pitchFamily="18" charset="0"/>
                <a:cs typeface="Times New Roman" panose="02020603050405020304" pitchFamily="18" charset="0"/>
              </a:rPr>
              <a:t>Nausea and vomiting or coughing up blood.</a:t>
            </a:r>
          </a:p>
          <a:p>
            <a:pPr lvl="1">
              <a:lnSpc>
                <a:spcPct val="70000"/>
              </a:lnSpc>
              <a:spcBef>
                <a:spcPct val="45000"/>
              </a:spcBef>
              <a:buFont typeface="Wingdings" pitchFamily="2" charset="2"/>
              <a:buChar char=""/>
              <a:defRPr/>
            </a:pPr>
            <a:r>
              <a:rPr lang="en-US" sz="2200" b="1" dirty="0">
                <a:solidFill>
                  <a:schemeClr val="accent5">
                    <a:lumMod val="75000"/>
                  </a:schemeClr>
                </a:solidFill>
                <a:latin typeface="Times New Roman" panose="02020603050405020304" pitchFamily="18" charset="0"/>
                <a:cs typeface="Times New Roman" panose="02020603050405020304" pitchFamily="18" charset="0"/>
              </a:rPr>
              <a:t>Abdominal pain.</a:t>
            </a:r>
          </a:p>
          <a:p>
            <a:pPr lvl="1">
              <a:lnSpc>
                <a:spcPct val="70000"/>
              </a:lnSpc>
              <a:spcBef>
                <a:spcPct val="45000"/>
              </a:spcBef>
              <a:buFont typeface="Wingdings" pitchFamily="2" charset="2"/>
              <a:buChar char=""/>
              <a:defRPr/>
            </a:pPr>
            <a:r>
              <a:rPr lang="en-US" sz="2200" b="1" dirty="0">
                <a:solidFill>
                  <a:schemeClr val="accent5">
                    <a:lumMod val="75000"/>
                  </a:schemeClr>
                </a:solidFill>
                <a:latin typeface="Times New Roman" panose="02020603050405020304" pitchFamily="18" charset="0"/>
                <a:cs typeface="Times New Roman" panose="02020603050405020304" pitchFamily="18" charset="0"/>
              </a:rPr>
              <a:t>Excessive thirst.</a:t>
            </a:r>
          </a:p>
          <a:p>
            <a:pPr lvl="1">
              <a:lnSpc>
                <a:spcPct val="70000"/>
              </a:lnSpc>
              <a:spcBef>
                <a:spcPct val="45000"/>
              </a:spcBef>
              <a:buFont typeface="Wingdings" pitchFamily="2" charset="2"/>
              <a:buChar char=""/>
              <a:defRPr/>
            </a:pPr>
            <a:r>
              <a:rPr lang="en-US" sz="2200" b="1" dirty="0">
                <a:solidFill>
                  <a:schemeClr val="accent5">
                    <a:lumMod val="75000"/>
                  </a:schemeClr>
                </a:solidFill>
                <a:latin typeface="Times New Roman" panose="02020603050405020304" pitchFamily="18" charset="0"/>
                <a:cs typeface="Times New Roman" panose="02020603050405020304" pitchFamily="18" charset="0"/>
              </a:rPr>
              <a:t>A decreasing level of consciousness.</a:t>
            </a:r>
          </a:p>
          <a:p>
            <a:pPr lvl="1">
              <a:lnSpc>
                <a:spcPct val="70000"/>
              </a:lnSpc>
              <a:spcBef>
                <a:spcPct val="45000"/>
              </a:spcBef>
              <a:buFont typeface="Wingdings" pitchFamily="2" charset="2"/>
              <a:buChar char=""/>
              <a:defRPr/>
            </a:pPr>
            <a:r>
              <a:rPr lang="en-US" sz="2200" b="1" dirty="0">
                <a:solidFill>
                  <a:schemeClr val="accent5">
                    <a:lumMod val="75000"/>
                  </a:schemeClr>
                </a:solidFill>
                <a:latin typeface="Times New Roman" panose="02020603050405020304" pitchFamily="18" charset="0"/>
                <a:cs typeface="Times New Roman" panose="02020603050405020304" pitchFamily="18" charset="0"/>
              </a:rPr>
              <a:t>Severe headache.</a:t>
            </a:r>
          </a:p>
        </p:txBody>
      </p:sp>
    </p:spTree>
    <p:extLst>
      <p:ext uri="{BB962C8B-B14F-4D97-AF65-F5344CB8AC3E}">
        <p14:creationId xmlns:p14="http://schemas.microsoft.com/office/powerpoint/2010/main" val="2700776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a:xfrm>
            <a:off x="236668" y="0"/>
            <a:ext cx="10908254" cy="903642"/>
          </a:xfrm>
        </p:spPr>
        <p:txBody>
          <a:bodyPr/>
          <a:lstStyle/>
          <a:p>
            <a:pPr algn="ctr">
              <a:defRPr/>
            </a:pPr>
            <a:r>
              <a:rPr lang="en-US" dirty="0">
                <a:solidFill>
                  <a:schemeClr val="accent5">
                    <a:lumMod val="75000"/>
                  </a:schemeClr>
                </a:solidFill>
                <a:latin typeface="Times New Roman" panose="02020603050405020304" pitchFamily="18" charset="0"/>
                <a:cs typeface="Times New Roman" panose="02020603050405020304" pitchFamily="18" charset="0"/>
              </a:rPr>
              <a:t>Care for </a:t>
            </a:r>
            <a:r>
              <a:rPr lang="en-US" dirty="0" smtClean="0">
                <a:solidFill>
                  <a:schemeClr val="accent5">
                    <a:lumMod val="75000"/>
                  </a:schemeClr>
                </a:solidFill>
                <a:latin typeface="Times New Roman" panose="02020603050405020304" pitchFamily="18" charset="0"/>
                <a:cs typeface="Times New Roman" panose="02020603050405020304" pitchFamily="18" charset="0"/>
              </a:rPr>
              <a:t>severe Internal </a:t>
            </a:r>
            <a:r>
              <a:rPr lang="en-US" dirty="0">
                <a:solidFill>
                  <a:schemeClr val="accent5">
                    <a:lumMod val="75000"/>
                  </a:schemeClr>
                </a:solidFill>
                <a:latin typeface="Times New Roman" panose="02020603050405020304" pitchFamily="18" charset="0"/>
                <a:cs typeface="Times New Roman" panose="02020603050405020304" pitchFamily="18" charset="0"/>
              </a:rPr>
              <a:t>Bleeding</a:t>
            </a:r>
          </a:p>
        </p:txBody>
      </p:sp>
      <p:sp>
        <p:nvSpPr>
          <p:cNvPr id="132100" name="Rectangle 3"/>
          <p:cNvSpPr>
            <a:spLocks noGrp="1" noChangeArrowheads="1"/>
          </p:cNvSpPr>
          <p:nvPr>
            <p:ph idx="4294967295"/>
          </p:nvPr>
        </p:nvSpPr>
        <p:spPr>
          <a:xfrm>
            <a:off x="441064" y="1293541"/>
            <a:ext cx="11435378" cy="5335859"/>
          </a:xfrm>
        </p:spPr>
        <p:txBody>
          <a:bodyPr>
            <a:normAutofit/>
          </a:bodyPr>
          <a:lstStyle/>
          <a:p>
            <a:pPr>
              <a:defRPr/>
            </a:pPr>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If </a:t>
            </a:r>
            <a:r>
              <a:rPr lang="en-US" sz="2400" b="1" dirty="0">
                <a:solidFill>
                  <a:schemeClr val="accent5">
                    <a:lumMod val="75000"/>
                  </a:schemeClr>
                </a:solidFill>
                <a:latin typeface="Times New Roman" panose="02020603050405020304" pitchFamily="18" charset="0"/>
                <a:cs typeface="Times New Roman" panose="02020603050405020304" pitchFamily="18" charset="0"/>
              </a:rPr>
              <a:t>you suspect </a:t>
            </a:r>
            <a:r>
              <a:rPr lang="en-US" sz="2400" b="1" u="sng" dirty="0">
                <a:solidFill>
                  <a:schemeClr val="accent5">
                    <a:lumMod val="75000"/>
                  </a:schemeClr>
                </a:solidFill>
                <a:latin typeface="Times New Roman" panose="02020603050405020304" pitchFamily="18" charset="0"/>
                <a:cs typeface="Times New Roman" panose="02020603050405020304" pitchFamily="18" charset="0"/>
              </a:rPr>
              <a:t>severe</a:t>
            </a:r>
            <a:r>
              <a:rPr lang="en-US" sz="2400" b="1" dirty="0">
                <a:solidFill>
                  <a:schemeClr val="accent5">
                    <a:lumMod val="75000"/>
                  </a:schemeClr>
                </a:solidFill>
                <a:latin typeface="Times New Roman" panose="02020603050405020304" pitchFamily="18" charset="0"/>
                <a:cs typeface="Times New Roman" panose="02020603050405020304" pitchFamily="18" charset="0"/>
              </a:rPr>
              <a:t> internal bleeding, </a:t>
            </a:r>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call 9-1-1 </a:t>
            </a:r>
            <a:r>
              <a:rPr lang="en-US" sz="2400" b="1" dirty="0">
                <a:solidFill>
                  <a:schemeClr val="accent5">
                    <a:lumMod val="75000"/>
                  </a:schemeClr>
                </a:solidFill>
                <a:latin typeface="Times New Roman" panose="02020603050405020304" pitchFamily="18" charset="0"/>
                <a:cs typeface="Times New Roman" panose="02020603050405020304" pitchFamily="18" charset="0"/>
              </a:rPr>
              <a:t>or the local emergency number     </a:t>
            </a:r>
          </a:p>
          <a:p>
            <a:pPr marL="68580" indent="0">
              <a:buNone/>
              <a:defRPr/>
            </a:pPr>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   immediately</a:t>
            </a:r>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p>
          <a:p>
            <a:pPr>
              <a:defRPr/>
            </a:pPr>
            <a:r>
              <a:rPr lang="en-US" sz="2400" b="1" dirty="0">
                <a:solidFill>
                  <a:schemeClr val="accent5">
                    <a:lumMod val="75000"/>
                  </a:schemeClr>
                </a:solidFill>
                <a:latin typeface="Times New Roman" panose="02020603050405020304" pitchFamily="18" charset="0"/>
                <a:cs typeface="Times New Roman" panose="02020603050405020304" pitchFamily="18" charset="0"/>
              </a:rPr>
              <a:t>Follow these general care steps:</a:t>
            </a:r>
          </a:p>
          <a:p>
            <a:pPr lvl="1">
              <a:buFont typeface="Wingdings" pitchFamily="2" charset="2"/>
              <a:buChar char=""/>
              <a:defRPr/>
            </a:pPr>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Do no further harm.</a:t>
            </a:r>
          </a:p>
          <a:p>
            <a:pPr lvl="1">
              <a:buFont typeface="Wingdings" pitchFamily="2" charset="2"/>
              <a:buChar char=""/>
              <a:defRPr/>
            </a:pPr>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Monitor ABCs and consciousness.  (airway, breathing, circulation)</a:t>
            </a:r>
          </a:p>
          <a:p>
            <a:pPr lvl="1">
              <a:buFont typeface="Wingdings" pitchFamily="2" charset="2"/>
              <a:buChar char=""/>
              <a:defRPr/>
            </a:pPr>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Help the victim rest comfortably.</a:t>
            </a:r>
          </a:p>
          <a:p>
            <a:pPr lvl="1">
              <a:buFont typeface="Wingdings" pitchFamily="2" charset="2"/>
              <a:buChar char=""/>
              <a:defRPr/>
            </a:pPr>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Keep the victim from getting chilled or overheated.</a:t>
            </a:r>
          </a:p>
          <a:p>
            <a:pPr lvl="1">
              <a:buFont typeface="Wingdings" pitchFamily="2" charset="2"/>
              <a:buChar char=""/>
              <a:defRPr/>
            </a:pPr>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Reassure the victim.</a:t>
            </a:r>
            <a:endParaRPr lang="en-US" sz="2400" dirty="0" smtClean="0">
              <a:solidFill>
                <a:schemeClr val="accent5">
                  <a:lumMod val="75000"/>
                </a:schemeClr>
              </a:solidFill>
              <a:latin typeface="Times New Roman" panose="02020603050405020304" pitchFamily="18" charset="0"/>
              <a:cs typeface="Times New Roman" panose="02020603050405020304" pitchFamily="18" charset="0"/>
            </a:endParaRPr>
          </a:p>
          <a:p>
            <a:pPr lvl="1">
              <a:buFont typeface="Wingdings" pitchFamily="2" charset="2"/>
              <a:buChar char=""/>
              <a:defRPr/>
            </a:pPr>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Give any specific care needed.</a:t>
            </a:r>
          </a:p>
        </p:txBody>
      </p:sp>
    </p:spTree>
    <p:extLst>
      <p:ext uri="{BB962C8B-B14F-4D97-AF65-F5344CB8AC3E}">
        <p14:creationId xmlns:p14="http://schemas.microsoft.com/office/powerpoint/2010/main" val="2063296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2"/>
          <p:cNvSpPr>
            <a:spLocks noGrp="1" noChangeArrowheads="1"/>
          </p:cNvSpPr>
          <p:nvPr>
            <p:ph type="title"/>
          </p:nvPr>
        </p:nvSpPr>
        <p:spPr>
          <a:xfrm>
            <a:off x="672353" y="134471"/>
            <a:ext cx="10771094" cy="779929"/>
          </a:xfrm>
        </p:spPr>
        <p:txBody>
          <a:bodyPr>
            <a:normAutofit/>
          </a:bodyPr>
          <a:lstStyle/>
          <a:p>
            <a:pPr algn="ctr">
              <a:defRPr/>
            </a:pPr>
            <a:r>
              <a:rPr lang="en-US" sz="4000" dirty="0" smtClean="0">
                <a:solidFill>
                  <a:schemeClr val="accent5">
                    <a:lumMod val="75000"/>
                  </a:schemeClr>
                </a:solidFill>
                <a:latin typeface="Comic Sans MS" pitchFamily="66" charset="0"/>
              </a:rPr>
              <a:t>External / Open </a:t>
            </a:r>
            <a:r>
              <a:rPr lang="en-US" sz="4000" dirty="0">
                <a:solidFill>
                  <a:schemeClr val="accent5">
                    <a:lumMod val="75000"/>
                  </a:schemeClr>
                </a:solidFill>
                <a:latin typeface="Comic Sans MS" pitchFamily="66" charset="0"/>
              </a:rPr>
              <a:t>Wounds </a:t>
            </a:r>
          </a:p>
        </p:txBody>
      </p:sp>
      <p:sp>
        <p:nvSpPr>
          <p:cNvPr id="153604" name="Rectangle 3"/>
          <p:cNvSpPr>
            <a:spLocks noGrp="1" noChangeArrowheads="1"/>
          </p:cNvSpPr>
          <p:nvPr>
            <p:ph idx="4294967295"/>
          </p:nvPr>
        </p:nvSpPr>
        <p:spPr>
          <a:xfrm>
            <a:off x="268941" y="1089212"/>
            <a:ext cx="11618259" cy="5768788"/>
          </a:xfrm>
        </p:spPr>
        <p:txBody>
          <a:bodyPr/>
          <a:lstStyle/>
          <a:p>
            <a:pPr>
              <a:defRPr/>
            </a:pP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Open wound, break in the skin can be as minor as a scrape of the surface layers or as severe as a deep penetration.</a:t>
            </a:r>
          </a:p>
          <a:p>
            <a:pPr>
              <a:defRPr/>
            </a:pP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Six common types of open wounds:</a:t>
            </a:r>
          </a:p>
          <a:p>
            <a:pPr lvl="1">
              <a:defRPr/>
            </a:pPr>
            <a:r>
              <a:rPr lang="en-US" sz="2600" b="1" dirty="0" smtClean="0">
                <a:solidFill>
                  <a:schemeClr val="accent5">
                    <a:lumMod val="75000"/>
                  </a:schemeClr>
                </a:solidFill>
                <a:latin typeface="Comic Sans MS" pitchFamily="66" charset="0"/>
              </a:rPr>
              <a:t>Abrasion </a:t>
            </a:r>
            <a:r>
              <a:rPr lang="en-US" sz="2600" b="1" i="1" dirty="0" smtClean="0">
                <a:solidFill>
                  <a:schemeClr val="accent5">
                    <a:lumMod val="75000"/>
                  </a:schemeClr>
                </a:solidFill>
                <a:latin typeface="Comic Sans MS" pitchFamily="66" charset="0"/>
              </a:rPr>
              <a:t>(rubbing/scrapping)</a:t>
            </a:r>
            <a:endParaRPr lang="en-US" sz="2600" b="1" i="1" dirty="0">
              <a:solidFill>
                <a:schemeClr val="accent5">
                  <a:lumMod val="75000"/>
                </a:schemeClr>
              </a:solidFill>
              <a:latin typeface="Comic Sans MS" pitchFamily="66" charset="0"/>
            </a:endParaRPr>
          </a:p>
          <a:p>
            <a:pPr lvl="1">
              <a:defRPr/>
            </a:pPr>
            <a:r>
              <a:rPr lang="en-US" sz="2600" b="1" dirty="0" smtClean="0">
                <a:solidFill>
                  <a:schemeClr val="accent5">
                    <a:lumMod val="75000"/>
                  </a:schemeClr>
                </a:solidFill>
                <a:latin typeface="Comic Sans MS" pitchFamily="66" charset="0"/>
              </a:rPr>
              <a:t>Laceration </a:t>
            </a:r>
            <a:r>
              <a:rPr lang="en-US" sz="2600" b="1" i="1" dirty="0" smtClean="0">
                <a:solidFill>
                  <a:schemeClr val="accent5">
                    <a:lumMod val="75000"/>
                  </a:schemeClr>
                </a:solidFill>
                <a:latin typeface="Comic Sans MS" pitchFamily="66" charset="0"/>
              </a:rPr>
              <a:t>(jagged/straight cut)</a:t>
            </a:r>
            <a:endParaRPr lang="en-US" sz="2600" b="1" i="1" dirty="0">
              <a:solidFill>
                <a:schemeClr val="accent5">
                  <a:lumMod val="75000"/>
                </a:schemeClr>
              </a:solidFill>
              <a:latin typeface="Comic Sans MS" pitchFamily="66" charset="0"/>
            </a:endParaRPr>
          </a:p>
          <a:p>
            <a:pPr lvl="1">
              <a:defRPr/>
            </a:pPr>
            <a:r>
              <a:rPr lang="en-US" sz="2600" b="1" dirty="0" smtClean="0">
                <a:solidFill>
                  <a:schemeClr val="accent5">
                    <a:lumMod val="75000"/>
                  </a:schemeClr>
                </a:solidFill>
                <a:latin typeface="Comic Sans MS" pitchFamily="66" charset="0"/>
              </a:rPr>
              <a:t>Avulsion</a:t>
            </a:r>
            <a:r>
              <a:rPr lang="en-US" sz="2600" b="1" i="1" dirty="0" smtClean="0">
                <a:solidFill>
                  <a:schemeClr val="accent5">
                    <a:lumMod val="75000"/>
                  </a:schemeClr>
                </a:solidFill>
                <a:latin typeface="Comic Sans MS" pitchFamily="66" charset="0"/>
              </a:rPr>
              <a:t> (partial removal)</a:t>
            </a:r>
            <a:endParaRPr lang="en-US" sz="2600" b="1" i="1" dirty="0">
              <a:solidFill>
                <a:schemeClr val="accent5">
                  <a:lumMod val="75000"/>
                </a:schemeClr>
              </a:solidFill>
              <a:latin typeface="Comic Sans MS" pitchFamily="66" charset="0"/>
            </a:endParaRPr>
          </a:p>
          <a:p>
            <a:pPr lvl="1">
              <a:defRPr/>
            </a:pPr>
            <a:r>
              <a:rPr lang="en-US" sz="2600" b="1" dirty="0" smtClean="0">
                <a:solidFill>
                  <a:schemeClr val="accent5">
                    <a:lumMod val="75000"/>
                  </a:schemeClr>
                </a:solidFill>
                <a:latin typeface="Comic Sans MS" pitchFamily="66" charset="0"/>
              </a:rPr>
              <a:t>Amputations </a:t>
            </a:r>
            <a:r>
              <a:rPr lang="en-US" sz="2600" b="1" i="1" dirty="0" smtClean="0">
                <a:solidFill>
                  <a:schemeClr val="accent5">
                    <a:lumMod val="75000"/>
                  </a:schemeClr>
                </a:solidFill>
                <a:latin typeface="Comic Sans MS" pitchFamily="66" charset="0"/>
              </a:rPr>
              <a:t>(severing of body part)</a:t>
            </a:r>
            <a:endParaRPr lang="en-US" sz="2600" b="1" i="1" dirty="0">
              <a:solidFill>
                <a:schemeClr val="accent5">
                  <a:lumMod val="75000"/>
                </a:schemeClr>
              </a:solidFill>
              <a:latin typeface="Comic Sans MS" pitchFamily="66" charset="0"/>
            </a:endParaRPr>
          </a:p>
          <a:p>
            <a:pPr lvl="1">
              <a:defRPr/>
            </a:pPr>
            <a:r>
              <a:rPr lang="en-US" sz="2600" b="1" dirty="0" smtClean="0">
                <a:solidFill>
                  <a:schemeClr val="accent5">
                    <a:lumMod val="75000"/>
                  </a:schemeClr>
                </a:solidFill>
                <a:latin typeface="Comic Sans MS" pitchFamily="66" charset="0"/>
              </a:rPr>
              <a:t>Puncture (hole)  </a:t>
            </a:r>
            <a:endParaRPr lang="en-US" sz="2600" b="1" dirty="0">
              <a:solidFill>
                <a:schemeClr val="accent5">
                  <a:lumMod val="75000"/>
                </a:schemeClr>
              </a:solidFill>
              <a:latin typeface="Comic Sans MS" pitchFamily="66" charset="0"/>
            </a:endParaRPr>
          </a:p>
          <a:p>
            <a:pPr lvl="1">
              <a:defRPr/>
            </a:pPr>
            <a:r>
              <a:rPr lang="en-US" sz="2600" b="1" dirty="0" smtClean="0">
                <a:solidFill>
                  <a:schemeClr val="accent5">
                    <a:lumMod val="75000"/>
                  </a:schemeClr>
                </a:solidFill>
                <a:latin typeface="Comic Sans MS" pitchFamily="66" charset="0"/>
              </a:rPr>
              <a:t>Crushing (compression)</a:t>
            </a:r>
            <a:endParaRPr lang="en-US" sz="2600" b="1" dirty="0">
              <a:solidFill>
                <a:schemeClr val="accent5">
                  <a:lumMod val="75000"/>
                </a:schemeClr>
              </a:solidFill>
              <a:latin typeface="Comic Sans MS" pitchFamily="66" charset="0"/>
            </a:endParaRPr>
          </a:p>
        </p:txBody>
      </p:sp>
      <p:pic>
        <p:nvPicPr>
          <p:cNvPr id="204804"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9102" y="1931322"/>
            <a:ext cx="2254186" cy="254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3688" y="4475357"/>
            <a:ext cx="3272882" cy="218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63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2"/>
          <p:cNvSpPr>
            <a:spLocks noGrp="1" noChangeArrowheads="1"/>
          </p:cNvSpPr>
          <p:nvPr>
            <p:ph type="title"/>
          </p:nvPr>
        </p:nvSpPr>
        <p:spPr>
          <a:xfrm>
            <a:off x="1981200" y="182880"/>
            <a:ext cx="8229600" cy="935915"/>
          </a:xfrm>
        </p:spPr>
        <p:txBody>
          <a:bodyPr>
            <a:normAutofit fontScale="90000"/>
          </a:bodyPr>
          <a:lstStyle/>
          <a:p>
            <a:pPr algn="ctr">
              <a:defRPr/>
            </a:pPr>
            <a:r>
              <a:rPr lang="en-US" sz="4400" u="sng" dirty="0" smtClean="0">
                <a:solidFill>
                  <a:schemeClr val="accent5">
                    <a:lumMod val="75000"/>
                  </a:schemeClr>
                </a:solidFill>
                <a:latin typeface="Times New Roman" panose="02020603050405020304" pitchFamily="18" charset="0"/>
                <a:cs typeface="Times New Roman" panose="02020603050405020304" pitchFamily="18" charset="0"/>
              </a:rPr>
              <a:t>Severe</a:t>
            </a:r>
            <a:r>
              <a:rPr lang="en-US" sz="4400" dirty="0" smtClean="0">
                <a:solidFill>
                  <a:schemeClr val="accent5">
                    <a:lumMod val="75000"/>
                  </a:schemeClr>
                </a:solidFill>
                <a:latin typeface="Times New Roman" panose="02020603050405020304" pitchFamily="18" charset="0"/>
                <a:cs typeface="Times New Roman" panose="02020603050405020304" pitchFamily="18" charset="0"/>
              </a:rPr>
              <a:t> External </a:t>
            </a:r>
            <a:r>
              <a:rPr lang="en-US" sz="4400" dirty="0">
                <a:solidFill>
                  <a:schemeClr val="accent5">
                    <a:lumMod val="75000"/>
                  </a:schemeClr>
                </a:solidFill>
                <a:latin typeface="Times New Roman" panose="02020603050405020304" pitchFamily="18" charset="0"/>
                <a:cs typeface="Times New Roman" panose="02020603050405020304" pitchFamily="18" charset="0"/>
              </a:rPr>
              <a:t>Bleeding</a:t>
            </a:r>
            <a:r>
              <a:rPr lang="en-US" sz="4000" dirty="0">
                <a:solidFill>
                  <a:schemeClr val="accent2">
                    <a:lumMod val="75000"/>
                  </a:schemeClr>
                </a:solidFill>
                <a:latin typeface="Comic Sans MS" pitchFamily="66" charset="0"/>
              </a:rPr>
              <a:t/>
            </a:r>
            <a:br>
              <a:rPr lang="en-US" sz="4000" dirty="0">
                <a:solidFill>
                  <a:schemeClr val="accent2">
                    <a:lumMod val="75000"/>
                  </a:schemeClr>
                </a:solidFill>
                <a:latin typeface="Comic Sans MS" pitchFamily="66" charset="0"/>
              </a:rPr>
            </a:br>
            <a:endParaRPr lang="en-US" sz="1200" dirty="0">
              <a:solidFill>
                <a:schemeClr val="accent2">
                  <a:lumMod val="75000"/>
                </a:schemeClr>
              </a:solidFill>
              <a:latin typeface="Comic Sans MS" pitchFamily="66" charset="0"/>
            </a:endParaRPr>
          </a:p>
        </p:txBody>
      </p:sp>
      <p:sp>
        <p:nvSpPr>
          <p:cNvPr id="125956" name="Rectangle 3"/>
          <p:cNvSpPr>
            <a:spLocks noGrp="1" noChangeArrowheads="1"/>
          </p:cNvSpPr>
          <p:nvPr>
            <p:ph idx="4294967295"/>
          </p:nvPr>
        </p:nvSpPr>
        <p:spPr>
          <a:xfrm>
            <a:off x="204395" y="1204856"/>
            <a:ext cx="11779623" cy="5432612"/>
          </a:xfrm>
        </p:spPr>
        <p:txBody>
          <a:bodyPr/>
          <a:lstStyle/>
          <a:p>
            <a:pPr>
              <a:defRPr/>
            </a:pPr>
            <a:endParaRPr lang="en-US" b="1" dirty="0" smtClean="0">
              <a:latin typeface="Times New Roman" panose="02020603050405020304" pitchFamily="18" charset="0"/>
              <a:cs typeface="Times New Roman" panose="02020603050405020304" pitchFamily="18" charset="0"/>
            </a:endParaRPr>
          </a:p>
          <a:p>
            <a:pPr>
              <a:defRPr/>
            </a:pPr>
            <a:r>
              <a:rPr lang="en-US" sz="4000" b="1" dirty="0">
                <a:solidFill>
                  <a:schemeClr val="accent5">
                    <a:lumMod val="75000"/>
                  </a:schemeClr>
                </a:solidFill>
                <a:latin typeface="Times New Roman" panose="02020603050405020304" pitchFamily="18" charset="0"/>
                <a:cs typeface="Times New Roman" panose="02020603050405020304" pitchFamily="18" charset="0"/>
              </a:rPr>
              <a:t>Signals of severe external bleeding </a:t>
            </a:r>
            <a:r>
              <a:rPr lang="en-US" sz="4000" b="1" dirty="0" smtClean="0">
                <a:solidFill>
                  <a:schemeClr val="accent5">
                    <a:lumMod val="75000"/>
                  </a:schemeClr>
                </a:solidFill>
                <a:latin typeface="Times New Roman" panose="02020603050405020304" pitchFamily="18" charset="0"/>
                <a:cs typeface="Times New Roman" panose="02020603050405020304" pitchFamily="18" charset="0"/>
              </a:rPr>
              <a:t>include:</a:t>
            </a:r>
            <a:endParaRPr lang="en-US" sz="4000" b="1" dirty="0">
              <a:solidFill>
                <a:schemeClr val="accent5">
                  <a:lumMod val="75000"/>
                </a:schemeClr>
              </a:solidFill>
              <a:latin typeface="Times New Roman" panose="02020603050405020304" pitchFamily="18" charset="0"/>
              <a:cs typeface="Times New Roman" panose="02020603050405020304" pitchFamily="18" charset="0"/>
            </a:endParaRPr>
          </a:p>
          <a:p>
            <a:pPr lvl="1">
              <a:buFont typeface="Wingdings" pitchFamily="2" charset="2"/>
              <a:buChar char=""/>
              <a:defRPr/>
            </a:pPr>
            <a:r>
              <a:rPr lang="en-US" sz="4000" b="1" dirty="0">
                <a:solidFill>
                  <a:schemeClr val="accent5">
                    <a:lumMod val="75000"/>
                  </a:schemeClr>
                </a:solidFill>
                <a:latin typeface="Times New Roman" panose="02020603050405020304" pitchFamily="18" charset="0"/>
                <a:cs typeface="Times New Roman" panose="02020603050405020304" pitchFamily="18" charset="0"/>
              </a:rPr>
              <a:t>Blood spurting from the wound.</a:t>
            </a:r>
          </a:p>
          <a:p>
            <a:pPr lvl="1">
              <a:buFont typeface="Wingdings" pitchFamily="2" charset="2"/>
              <a:buChar char=""/>
              <a:defRPr/>
            </a:pPr>
            <a:r>
              <a:rPr lang="en-US" sz="4000" b="1" dirty="0">
                <a:solidFill>
                  <a:schemeClr val="accent5">
                    <a:lumMod val="75000"/>
                  </a:schemeClr>
                </a:solidFill>
                <a:latin typeface="Times New Roman" panose="02020603050405020304" pitchFamily="18" charset="0"/>
                <a:cs typeface="Times New Roman" panose="02020603050405020304" pitchFamily="18" charset="0"/>
              </a:rPr>
              <a:t>Bleeding that fails to stop after all measures have been taken to control it.</a:t>
            </a:r>
            <a:r>
              <a:rPr lang="en-US" sz="4000" dirty="0">
                <a:solidFill>
                  <a:schemeClr val="accent5">
                    <a:lumMod val="7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50541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566400" cy="1014608"/>
          </a:xfrm>
        </p:spPr>
        <p:txBody>
          <a:bodyPr/>
          <a:lstStyle/>
          <a:p>
            <a:pPr algn="ctr"/>
            <a:r>
              <a:rPr lang="en-US" sz="4000" u="sng" dirty="0">
                <a:solidFill>
                  <a:schemeClr val="accent5">
                    <a:lumMod val="75000"/>
                  </a:schemeClr>
                </a:solidFill>
                <a:latin typeface="Times New Roman" panose="02020603050405020304" pitchFamily="18" charset="0"/>
                <a:cs typeface="Times New Roman" panose="02020603050405020304" pitchFamily="18" charset="0"/>
              </a:rPr>
              <a:t>Severe</a:t>
            </a:r>
            <a:r>
              <a:rPr lang="en-US" sz="4000" dirty="0">
                <a:solidFill>
                  <a:schemeClr val="accent5">
                    <a:lumMod val="75000"/>
                  </a:schemeClr>
                </a:solidFill>
                <a:latin typeface="Times New Roman" panose="02020603050405020304" pitchFamily="18" charset="0"/>
                <a:cs typeface="Times New Roman" panose="02020603050405020304" pitchFamily="18" charset="0"/>
              </a:rPr>
              <a:t> External Bleeding</a:t>
            </a:r>
            <a:endParaRPr lang="en-US" sz="4000" dirty="0"/>
          </a:p>
        </p:txBody>
      </p:sp>
      <p:sp>
        <p:nvSpPr>
          <p:cNvPr id="3" name="Content Placeholder 2"/>
          <p:cNvSpPr>
            <a:spLocks noGrp="1"/>
          </p:cNvSpPr>
          <p:nvPr>
            <p:ph sz="quarter" idx="13"/>
          </p:nvPr>
        </p:nvSpPr>
        <p:spPr>
          <a:xfrm>
            <a:off x="175364" y="1302707"/>
            <a:ext cx="11699310" cy="4860098"/>
          </a:xfrm>
        </p:spPr>
        <p:txBody>
          <a:bodyPr>
            <a:normAutofit fontScale="92500" lnSpcReduction="20000"/>
          </a:bodyPr>
          <a:lstStyle/>
          <a:p>
            <a:pPr algn="ctr"/>
            <a:r>
              <a:rPr lang="en-US" sz="3800" b="1" dirty="0" smtClean="0">
                <a:solidFill>
                  <a:schemeClr val="accent5">
                    <a:lumMod val="75000"/>
                  </a:schemeClr>
                </a:solidFill>
                <a:latin typeface="Times New Roman" panose="02020603050405020304" pitchFamily="18" charset="0"/>
                <a:cs typeface="Times New Roman" panose="02020603050405020304" pitchFamily="18" charset="0"/>
              </a:rPr>
              <a:t>Immediate response to bleeding – The ABC’s of bleeding</a:t>
            </a:r>
          </a:p>
          <a:p>
            <a:pPr algn="ctr"/>
            <a:endParaRPr lang="en-US" sz="3800" b="1" dirty="0" smtClean="0">
              <a:solidFill>
                <a:schemeClr val="accent5">
                  <a:lumMod val="7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900" b="1" dirty="0" smtClean="0">
                <a:solidFill>
                  <a:schemeClr val="accent5">
                    <a:lumMod val="75000"/>
                  </a:schemeClr>
                </a:solidFill>
                <a:latin typeface="Times New Roman" panose="02020603050405020304" pitchFamily="18" charset="0"/>
                <a:cs typeface="Times New Roman" panose="02020603050405020304" pitchFamily="18" charset="0"/>
              </a:rPr>
              <a:t> Alert – call 911</a:t>
            </a:r>
          </a:p>
          <a:p>
            <a:pPr>
              <a:buFont typeface="Wingdings" panose="05000000000000000000" pitchFamily="2" charset="2"/>
              <a:buChar char="Ø"/>
            </a:pPr>
            <a:r>
              <a:rPr lang="en-US" sz="3900" b="1" dirty="0" smtClean="0">
                <a:solidFill>
                  <a:schemeClr val="accent5">
                    <a:lumMod val="75000"/>
                  </a:schemeClr>
                </a:solidFill>
                <a:latin typeface="Times New Roman" panose="02020603050405020304" pitchFamily="18" charset="0"/>
                <a:cs typeface="Times New Roman" panose="02020603050405020304" pitchFamily="18" charset="0"/>
              </a:rPr>
              <a:t> Bleeding – locate the bleeding</a:t>
            </a:r>
          </a:p>
          <a:p>
            <a:pPr>
              <a:buFont typeface="Wingdings" panose="05000000000000000000" pitchFamily="2" charset="2"/>
              <a:buChar char="Ø"/>
            </a:pPr>
            <a:r>
              <a:rPr lang="en-US" sz="3900" b="1" dirty="0" smtClean="0">
                <a:solidFill>
                  <a:schemeClr val="accent5">
                    <a:lumMod val="75000"/>
                  </a:schemeClr>
                </a:solidFill>
                <a:latin typeface="Times New Roman" panose="02020603050405020304" pitchFamily="18" charset="0"/>
                <a:cs typeface="Times New Roman" panose="02020603050405020304" pitchFamily="18" charset="0"/>
              </a:rPr>
              <a:t> Compression – apply pressure</a:t>
            </a:r>
          </a:p>
          <a:p>
            <a:endParaRPr lang="en-US" sz="3200" b="1" dirty="0">
              <a:solidFill>
                <a:schemeClr val="accent5">
                  <a:lumMod val="75000"/>
                </a:schemeClr>
              </a:solidFill>
              <a:latin typeface="Times New Roman" panose="02020603050405020304" pitchFamily="18" charset="0"/>
              <a:cs typeface="Times New Roman" panose="02020603050405020304" pitchFamily="18" charset="0"/>
            </a:endParaRPr>
          </a:p>
          <a:p>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Source – bleedingcontrol.org</a:t>
            </a:r>
          </a:p>
          <a:p>
            <a:pPr lvl="1"/>
            <a:r>
              <a:rPr lang="en-US" sz="3200" b="1" dirty="0" smtClean="0">
                <a:solidFill>
                  <a:schemeClr val="accent5">
                    <a:lumMod val="75000"/>
                  </a:schemeClr>
                </a:solidFill>
                <a:latin typeface="Times New Roman" panose="02020603050405020304" pitchFamily="18" charset="0"/>
                <a:cs typeface="Times New Roman" panose="02020603050405020304" pitchFamily="18" charset="0"/>
                <a:hlinkClick r:id="rId2"/>
              </a:rPr>
              <a:t>www.bleedingcontrol.org</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4032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p:cNvSpPr>
            <a:spLocks noGrp="1" noChangeArrowheads="1"/>
          </p:cNvSpPr>
          <p:nvPr>
            <p:ph type="title"/>
          </p:nvPr>
        </p:nvSpPr>
        <p:spPr>
          <a:xfrm>
            <a:off x="333487" y="204395"/>
            <a:ext cx="11456894" cy="656217"/>
          </a:xfrm>
        </p:spPr>
        <p:txBody>
          <a:bodyPr>
            <a:normAutofit/>
          </a:bodyPr>
          <a:lstStyle/>
          <a:p>
            <a:pPr algn="ctr">
              <a:defRPr/>
            </a:pPr>
            <a:r>
              <a:rPr lang="en-US" dirty="0">
                <a:solidFill>
                  <a:schemeClr val="accent5">
                    <a:lumMod val="75000"/>
                  </a:schemeClr>
                </a:solidFill>
                <a:latin typeface="Times New Roman" panose="02020603050405020304" pitchFamily="18" charset="0"/>
                <a:cs typeface="Times New Roman" panose="02020603050405020304" pitchFamily="18" charset="0"/>
              </a:rPr>
              <a:t>Care for </a:t>
            </a:r>
            <a:r>
              <a:rPr lang="en-US" u="sng" dirty="0">
                <a:solidFill>
                  <a:schemeClr val="accent5">
                    <a:lumMod val="75000"/>
                  </a:schemeClr>
                </a:solidFill>
                <a:latin typeface="Times New Roman" panose="02020603050405020304" pitchFamily="18" charset="0"/>
                <a:cs typeface="Times New Roman" panose="02020603050405020304" pitchFamily="18" charset="0"/>
              </a:rPr>
              <a:t>Severe</a:t>
            </a:r>
            <a:r>
              <a:rPr lang="en-US" dirty="0">
                <a:solidFill>
                  <a:schemeClr val="accent5">
                    <a:lumMod val="75000"/>
                  </a:schemeClr>
                </a:solidFill>
                <a:latin typeface="Times New Roman" panose="02020603050405020304" pitchFamily="18" charset="0"/>
                <a:cs typeface="Times New Roman" panose="02020603050405020304" pitchFamily="18" charset="0"/>
              </a:rPr>
              <a:t> External Bleeding </a:t>
            </a:r>
          </a:p>
        </p:txBody>
      </p:sp>
      <p:sp>
        <p:nvSpPr>
          <p:cNvPr id="126980" name="Rectangle 3"/>
          <p:cNvSpPr>
            <a:spLocks noGrp="1" noChangeArrowheads="1"/>
          </p:cNvSpPr>
          <p:nvPr>
            <p:ph idx="4294967295"/>
          </p:nvPr>
        </p:nvSpPr>
        <p:spPr>
          <a:xfrm>
            <a:off x="333487" y="1032733"/>
            <a:ext cx="11596744" cy="5647765"/>
          </a:xfrm>
        </p:spPr>
        <p:txBody>
          <a:bodyPr>
            <a:normAutofit/>
          </a:bodyPr>
          <a:lstStyle/>
          <a:p>
            <a:pPr>
              <a:defRPr/>
            </a:pPr>
            <a:r>
              <a:rPr lang="en-US" sz="2800" b="1" dirty="0">
                <a:solidFill>
                  <a:schemeClr val="accent5">
                    <a:lumMod val="75000"/>
                  </a:schemeClr>
                </a:solidFill>
                <a:latin typeface="Times New Roman" panose="02020603050405020304" pitchFamily="18" charset="0"/>
                <a:cs typeface="Times New Roman" panose="02020603050405020304" pitchFamily="18" charset="0"/>
              </a:rPr>
              <a:t>Use a barrier (gloves) between your hand and the wound.</a:t>
            </a:r>
          </a:p>
          <a:p>
            <a:pPr>
              <a:defRPr/>
            </a:pP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Cover the wound with a sterile dressing, apply </a:t>
            </a:r>
            <a:r>
              <a:rPr lang="en-US" sz="2800" b="1" dirty="0">
                <a:solidFill>
                  <a:schemeClr val="accent5">
                    <a:lumMod val="75000"/>
                  </a:schemeClr>
                </a:solidFill>
                <a:latin typeface="Times New Roman" panose="02020603050405020304" pitchFamily="18" charset="0"/>
                <a:cs typeface="Times New Roman" panose="02020603050405020304" pitchFamily="18" charset="0"/>
              </a:rPr>
              <a:t>direct pressure.</a:t>
            </a:r>
          </a:p>
          <a:p>
            <a:pPr>
              <a:defRPr/>
            </a:pPr>
            <a:r>
              <a:rPr lang="en-US" sz="2800" b="1" dirty="0">
                <a:solidFill>
                  <a:schemeClr val="accent5">
                    <a:lumMod val="75000"/>
                  </a:schemeClr>
                </a:solidFill>
                <a:latin typeface="Times New Roman" panose="02020603050405020304" pitchFamily="18" charset="0"/>
                <a:cs typeface="Times New Roman" panose="02020603050405020304" pitchFamily="18" charset="0"/>
              </a:rPr>
              <a:t>Apply a pressure bandage.</a:t>
            </a:r>
          </a:p>
          <a:p>
            <a:pPr>
              <a:defRPr/>
            </a:pPr>
            <a:r>
              <a:rPr lang="en-US" sz="2800" b="1" dirty="0">
                <a:solidFill>
                  <a:schemeClr val="accent5">
                    <a:lumMod val="75000"/>
                  </a:schemeClr>
                </a:solidFill>
                <a:latin typeface="Times New Roman" panose="02020603050405020304" pitchFamily="18" charset="0"/>
                <a:cs typeface="Times New Roman" panose="02020603050405020304" pitchFamily="18" charset="0"/>
              </a:rPr>
              <a:t>If bleeding does not stop apply additional dressings and bandages</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a:t>
            </a:r>
          </a:p>
          <a:p>
            <a:pPr>
              <a:defRPr/>
            </a:pP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Do </a:t>
            </a:r>
            <a:r>
              <a:rPr lang="en-US" sz="2800" b="1" u="sng" dirty="0" smtClean="0">
                <a:solidFill>
                  <a:srgbClr val="C00000"/>
                </a:solidFill>
                <a:latin typeface="Times New Roman" panose="02020603050405020304" pitchFamily="18" charset="0"/>
                <a:cs typeface="Times New Roman" panose="02020603050405020304" pitchFamily="18" charset="0"/>
              </a:rPr>
              <a:t>NOT</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remove dressings once in place</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a:p>
            <a:pPr>
              <a:defRPr/>
            </a:pPr>
            <a:r>
              <a:rPr lang="en-US" sz="2800" b="1" dirty="0">
                <a:solidFill>
                  <a:schemeClr val="accent5">
                    <a:lumMod val="75000"/>
                  </a:schemeClr>
                </a:solidFill>
                <a:latin typeface="Times New Roman" panose="02020603050405020304" pitchFamily="18" charset="0"/>
                <a:cs typeface="Times New Roman" panose="02020603050405020304" pitchFamily="18" charset="0"/>
              </a:rPr>
              <a:t>Call 9-1-1 or the local emergency number if bleeding cannot be controlled.</a:t>
            </a:r>
          </a:p>
          <a:p>
            <a:pPr>
              <a:defRPr/>
            </a:pPr>
            <a:r>
              <a:rPr lang="en-US" sz="2800" b="1" dirty="0">
                <a:solidFill>
                  <a:schemeClr val="accent5">
                    <a:lumMod val="75000"/>
                  </a:schemeClr>
                </a:solidFill>
                <a:latin typeface="Times New Roman" panose="02020603050405020304" pitchFamily="18" charset="0"/>
                <a:cs typeface="Times New Roman" panose="02020603050405020304" pitchFamily="18" charset="0"/>
              </a:rPr>
              <a:t>Continue to monitor the victim’s ABCs.</a:t>
            </a:r>
          </a:p>
          <a:p>
            <a:pPr>
              <a:defRPr/>
            </a:pPr>
            <a:r>
              <a:rPr lang="en-US" sz="2800" b="1" dirty="0">
                <a:solidFill>
                  <a:schemeClr val="accent5">
                    <a:lumMod val="75000"/>
                  </a:schemeClr>
                </a:solidFill>
                <a:latin typeface="Times New Roman" panose="02020603050405020304" pitchFamily="18" charset="0"/>
                <a:cs typeface="Times New Roman" panose="02020603050405020304" pitchFamily="18" charset="0"/>
              </a:rPr>
              <a:t>Tourniquets can be used </a:t>
            </a:r>
            <a:r>
              <a:rPr lang="en-US" sz="2800" b="1" i="1" u="sng" dirty="0">
                <a:solidFill>
                  <a:schemeClr val="accent5">
                    <a:lumMod val="75000"/>
                  </a:schemeClr>
                </a:solidFill>
                <a:latin typeface="Times New Roman" panose="02020603050405020304" pitchFamily="18" charset="0"/>
                <a:cs typeface="Times New Roman" panose="02020603050405020304" pitchFamily="18" charset="0"/>
              </a:rPr>
              <a:t>only</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after direct pressure becomes ineffective, 2” above the wound.</a:t>
            </a: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012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566400" cy="789140"/>
          </a:xfrm>
        </p:spPr>
        <p:txBody>
          <a:bodyPr/>
          <a:lstStyle/>
          <a:p>
            <a:pPr algn="ctr"/>
            <a:r>
              <a:rPr lang="en-US" dirty="0" smtClean="0">
                <a:solidFill>
                  <a:schemeClr val="accent1">
                    <a:lumMod val="50000"/>
                  </a:schemeClr>
                </a:solidFill>
              </a:rPr>
              <a:t>Learning Outcomes</a:t>
            </a:r>
            <a:endParaRPr lang="en-US" dirty="0">
              <a:solidFill>
                <a:schemeClr val="accent1">
                  <a:lumMod val="50000"/>
                </a:schemeClr>
              </a:solidFill>
            </a:endParaRPr>
          </a:p>
        </p:txBody>
      </p:sp>
      <p:sp>
        <p:nvSpPr>
          <p:cNvPr id="3" name="Content Placeholder 2"/>
          <p:cNvSpPr>
            <a:spLocks noGrp="1"/>
          </p:cNvSpPr>
          <p:nvPr>
            <p:ph sz="quarter" idx="13"/>
          </p:nvPr>
        </p:nvSpPr>
        <p:spPr>
          <a:xfrm>
            <a:off x="450937" y="1327759"/>
            <a:ext cx="10928263" cy="5298509"/>
          </a:xfrm>
        </p:spPr>
        <p:txBody>
          <a:bodyPr/>
          <a:lstStyle/>
          <a:p>
            <a:pPr marL="514350" indent="-514350">
              <a:buFont typeface="+mj-lt"/>
              <a:buAutoNum type="arabicPeriod"/>
            </a:pPr>
            <a:r>
              <a:rPr lang="en-US" sz="2800" b="1" dirty="0">
                <a:solidFill>
                  <a:schemeClr val="accent1">
                    <a:lumMod val="50000"/>
                  </a:schemeClr>
                </a:solidFill>
              </a:rPr>
              <a:t>Recognition of </a:t>
            </a:r>
            <a:r>
              <a:rPr lang="en-US" sz="2800" b="1" dirty="0" smtClean="0">
                <a:solidFill>
                  <a:schemeClr val="accent1">
                    <a:lumMod val="50000"/>
                  </a:schemeClr>
                </a:solidFill>
              </a:rPr>
              <a:t>bleeding</a:t>
            </a:r>
          </a:p>
          <a:p>
            <a:pPr marL="514350" indent="-514350">
              <a:buFont typeface="+mj-lt"/>
              <a:buAutoNum type="arabicPeriod"/>
            </a:pPr>
            <a:r>
              <a:rPr lang="en-US" sz="2800" b="1" dirty="0" smtClean="0">
                <a:solidFill>
                  <a:schemeClr val="accent1">
                    <a:lumMod val="50000"/>
                  </a:schemeClr>
                </a:solidFill>
              </a:rPr>
              <a:t>Minor bleeding (internal/external)</a:t>
            </a:r>
          </a:p>
          <a:p>
            <a:pPr marL="514350" indent="-514350">
              <a:buFont typeface="+mj-lt"/>
              <a:buAutoNum type="arabicPeriod"/>
            </a:pPr>
            <a:r>
              <a:rPr lang="en-US" sz="2800" b="1" dirty="0" smtClean="0">
                <a:solidFill>
                  <a:schemeClr val="accent1">
                    <a:lumMod val="50000"/>
                  </a:schemeClr>
                </a:solidFill>
              </a:rPr>
              <a:t>Infection</a:t>
            </a:r>
          </a:p>
          <a:p>
            <a:pPr marL="514350" indent="-514350">
              <a:buFont typeface="+mj-lt"/>
              <a:buAutoNum type="arabicPeriod"/>
            </a:pPr>
            <a:r>
              <a:rPr lang="en-US" sz="2800" b="1" dirty="0" smtClean="0">
                <a:solidFill>
                  <a:schemeClr val="accent1">
                    <a:lumMod val="50000"/>
                  </a:schemeClr>
                </a:solidFill>
              </a:rPr>
              <a:t>Types of wounds</a:t>
            </a:r>
          </a:p>
          <a:p>
            <a:pPr marL="514350" indent="-514350">
              <a:buFont typeface="+mj-lt"/>
              <a:buAutoNum type="arabicPeriod"/>
            </a:pPr>
            <a:r>
              <a:rPr lang="en-US" sz="2800" b="1" dirty="0" smtClean="0">
                <a:solidFill>
                  <a:schemeClr val="accent1">
                    <a:lumMod val="50000"/>
                  </a:schemeClr>
                </a:solidFill>
              </a:rPr>
              <a:t>Severe bleeding (internal/external)</a:t>
            </a:r>
          </a:p>
          <a:p>
            <a:pPr marL="514350" indent="-514350">
              <a:buFont typeface="+mj-lt"/>
              <a:buAutoNum type="arabicPeriod"/>
            </a:pPr>
            <a:r>
              <a:rPr lang="en-US" sz="2800" b="1" dirty="0" smtClean="0">
                <a:solidFill>
                  <a:schemeClr val="accent1">
                    <a:lumMod val="50000"/>
                  </a:schemeClr>
                </a:solidFill>
              </a:rPr>
              <a:t>Impaled/embedded objects</a:t>
            </a:r>
          </a:p>
          <a:p>
            <a:pPr marL="514350" indent="-514350">
              <a:buFont typeface="+mj-lt"/>
              <a:buAutoNum type="arabicPeriod"/>
            </a:pPr>
            <a:r>
              <a:rPr lang="en-US" sz="2800" b="1" dirty="0" smtClean="0">
                <a:solidFill>
                  <a:schemeClr val="accent1">
                    <a:lumMod val="50000"/>
                  </a:schemeClr>
                </a:solidFill>
              </a:rPr>
              <a:t>Tourniquets </a:t>
            </a:r>
          </a:p>
          <a:p>
            <a:pPr marL="514350" indent="-514350">
              <a:buFont typeface="+mj-lt"/>
              <a:buAutoNum type="arabicPeriod"/>
            </a:pPr>
            <a:r>
              <a:rPr lang="en-US" sz="2800" b="1" dirty="0" smtClean="0">
                <a:solidFill>
                  <a:schemeClr val="accent1">
                    <a:lumMod val="50000"/>
                  </a:schemeClr>
                </a:solidFill>
              </a:rPr>
              <a:t>Practice session</a:t>
            </a:r>
          </a:p>
          <a:p>
            <a:pPr marL="514350" indent="-514350">
              <a:buFont typeface="+mj-lt"/>
              <a:buAutoNum type="arabicPeriod"/>
            </a:pPr>
            <a:endParaRPr lang="en-US" sz="2800" b="1" dirty="0" smtClean="0"/>
          </a:p>
          <a:p>
            <a:pPr marL="514350" indent="-514350">
              <a:buFont typeface="+mj-lt"/>
              <a:buAutoNum type="arabicPeriod"/>
            </a:pPr>
            <a:endParaRPr lang="en-US" sz="2800" b="1" dirty="0" smtClean="0"/>
          </a:p>
          <a:p>
            <a:pPr marL="514350" indent="-514350">
              <a:buFont typeface="+mj-lt"/>
              <a:buAutoNum type="arabicPeriod"/>
            </a:pPr>
            <a:endParaRPr lang="en-US" sz="2800" b="1" dirty="0" smtClean="0"/>
          </a:p>
        </p:txBody>
      </p:sp>
    </p:spTree>
    <p:extLst>
      <p:ext uri="{BB962C8B-B14F-4D97-AF65-F5344CB8AC3E}">
        <p14:creationId xmlns:p14="http://schemas.microsoft.com/office/powerpoint/2010/main" val="2817301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566400" cy="838200"/>
          </a:xfrm>
        </p:spPr>
        <p:txBody>
          <a:bodyPr/>
          <a:lstStyle/>
          <a:p>
            <a:pPr algn="ctr"/>
            <a:r>
              <a:rPr lang="en-US" dirty="0">
                <a:solidFill>
                  <a:schemeClr val="accent5">
                    <a:lumMod val="75000"/>
                  </a:schemeClr>
                </a:solidFill>
                <a:latin typeface="Times New Roman" panose="02020603050405020304" pitchFamily="18" charset="0"/>
                <a:cs typeface="Times New Roman" panose="02020603050405020304" pitchFamily="18" charset="0"/>
              </a:rPr>
              <a:t>Care for </a:t>
            </a:r>
            <a:r>
              <a:rPr lang="en-US" u="sng" dirty="0">
                <a:solidFill>
                  <a:schemeClr val="accent5">
                    <a:lumMod val="75000"/>
                  </a:schemeClr>
                </a:solidFill>
                <a:latin typeface="Times New Roman" panose="02020603050405020304" pitchFamily="18" charset="0"/>
                <a:cs typeface="Times New Roman" panose="02020603050405020304" pitchFamily="18" charset="0"/>
              </a:rPr>
              <a:t>Severe</a:t>
            </a:r>
            <a:r>
              <a:rPr lang="en-US" dirty="0">
                <a:solidFill>
                  <a:schemeClr val="accent5">
                    <a:lumMod val="75000"/>
                  </a:schemeClr>
                </a:solidFill>
                <a:latin typeface="Times New Roman" panose="02020603050405020304" pitchFamily="18" charset="0"/>
                <a:cs typeface="Times New Roman" panose="02020603050405020304" pitchFamily="18" charset="0"/>
              </a:rPr>
              <a:t> External Bleeding </a:t>
            </a:r>
            <a:endParaRPr lang="en-US" dirty="0"/>
          </a:p>
        </p:txBody>
      </p:sp>
      <p:sp>
        <p:nvSpPr>
          <p:cNvPr id="3" name="Content Placeholder 2"/>
          <p:cNvSpPr>
            <a:spLocks noGrp="1"/>
          </p:cNvSpPr>
          <p:nvPr>
            <p:ph sz="quarter" idx="13"/>
          </p:nvPr>
        </p:nvSpPr>
        <p:spPr>
          <a:xfrm>
            <a:off x="812800" y="1231900"/>
            <a:ext cx="10566400" cy="4813300"/>
          </a:xfrm>
        </p:spPr>
        <p:txBody>
          <a:bodyPr/>
          <a:lstStyle/>
          <a:p>
            <a:pPr>
              <a:defRPr/>
            </a:pPr>
            <a:r>
              <a:rPr lang="en-US" sz="2800" b="1" dirty="0" smtClean="0">
                <a:solidFill>
                  <a:schemeClr val="accent5">
                    <a:lumMod val="75000"/>
                  </a:schemeClr>
                </a:solidFill>
                <a:latin typeface="Comic Sans MS" pitchFamily="66" charset="0"/>
              </a:rPr>
              <a:t>Apply </a:t>
            </a:r>
            <a:r>
              <a:rPr lang="en-US" sz="2800" b="1" dirty="0">
                <a:solidFill>
                  <a:schemeClr val="accent5">
                    <a:lumMod val="75000"/>
                  </a:schemeClr>
                </a:solidFill>
                <a:latin typeface="Comic Sans MS" pitchFamily="66" charset="0"/>
              </a:rPr>
              <a:t>a roller bandage—</a:t>
            </a:r>
          </a:p>
          <a:p>
            <a:pPr lvl="1">
              <a:defRPr/>
            </a:pPr>
            <a:r>
              <a:rPr lang="en-US" sz="2600" b="1" dirty="0">
                <a:solidFill>
                  <a:schemeClr val="accent5">
                    <a:lumMod val="75000"/>
                  </a:schemeClr>
                </a:solidFill>
                <a:latin typeface="Comic Sans MS" pitchFamily="66" charset="0"/>
              </a:rPr>
              <a:t>Check feeling, warmth and color.</a:t>
            </a:r>
          </a:p>
          <a:p>
            <a:pPr lvl="1">
              <a:defRPr/>
            </a:pPr>
            <a:r>
              <a:rPr lang="en-US" sz="2600" b="1" dirty="0">
                <a:solidFill>
                  <a:schemeClr val="accent5">
                    <a:lumMod val="75000"/>
                  </a:schemeClr>
                </a:solidFill>
                <a:latin typeface="Comic Sans MS" pitchFamily="66" charset="0"/>
              </a:rPr>
              <a:t>Secure the end of the bandage.</a:t>
            </a:r>
          </a:p>
          <a:p>
            <a:pPr lvl="1">
              <a:defRPr/>
            </a:pPr>
            <a:r>
              <a:rPr lang="en-US" sz="2600" b="1" dirty="0">
                <a:solidFill>
                  <a:schemeClr val="accent5">
                    <a:lumMod val="75000"/>
                  </a:schemeClr>
                </a:solidFill>
                <a:latin typeface="Comic Sans MS" pitchFamily="66" charset="0"/>
              </a:rPr>
              <a:t>Do not cover fingers or toes.</a:t>
            </a:r>
          </a:p>
          <a:p>
            <a:pPr lvl="1">
              <a:defRPr/>
            </a:pPr>
            <a:r>
              <a:rPr lang="en-US" sz="2600" b="1" dirty="0">
                <a:solidFill>
                  <a:srgbClr val="C00000"/>
                </a:solidFill>
                <a:latin typeface="Comic Sans MS" pitchFamily="66" charset="0"/>
              </a:rPr>
              <a:t>If blood soaks through the dressings, do not remove them.  Apply additional dressings and another bandage and continue to apply pressure.</a:t>
            </a:r>
            <a:r>
              <a:rPr lang="en-US" sz="2600" dirty="0">
                <a:solidFill>
                  <a:srgbClr val="C00000"/>
                </a:solidFill>
                <a:latin typeface="Comic Sans MS" pitchFamily="66" charset="0"/>
              </a:rPr>
              <a:t> </a:t>
            </a:r>
          </a:p>
          <a:p>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8700" y="4607128"/>
            <a:ext cx="3873500" cy="206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693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00362"/>
            <a:ext cx="10566400" cy="769433"/>
          </a:xfrm>
        </p:spPr>
        <p:txBody>
          <a:bodyPr/>
          <a:lstStyle/>
          <a:p>
            <a:pPr algn="ctr"/>
            <a:r>
              <a:rPr lang="en-US" dirty="0" smtClean="0">
                <a:solidFill>
                  <a:schemeClr val="accent5">
                    <a:lumMod val="75000"/>
                  </a:schemeClr>
                </a:solidFill>
                <a:latin typeface="Times New Roman" panose="02020603050405020304" pitchFamily="18" charset="0"/>
                <a:cs typeface="Times New Roman" panose="02020603050405020304" pitchFamily="18" charset="0"/>
              </a:rPr>
              <a:t>Embedded / impaled object</a:t>
            </a:r>
            <a:endParaRPr lang="en-US"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133815" y="1148577"/>
            <a:ext cx="11742234" cy="5296828"/>
          </a:xfrm>
        </p:spPr>
        <p:txBody>
          <a:bodyPr/>
          <a:lstStyle/>
          <a:p>
            <a:pPr lvl="1">
              <a:buFont typeface="Wingdings" pitchFamily="2" charset="2"/>
              <a:buChar char=""/>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If the victim has an </a:t>
            </a:r>
            <a:r>
              <a:rPr lang="en-US" sz="3200" b="1" i="1" u="sng" dirty="0">
                <a:solidFill>
                  <a:schemeClr val="accent5">
                    <a:lumMod val="75000"/>
                  </a:schemeClr>
                </a:solidFill>
                <a:latin typeface="Times New Roman" panose="02020603050405020304" pitchFamily="18" charset="0"/>
                <a:cs typeface="Times New Roman" panose="02020603050405020304" pitchFamily="18" charset="0"/>
              </a:rPr>
              <a:t>embedded/impaled object </a:t>
            </a:r>
            <a:r>
              <a:rPr lang="en-US" sz="3200" b="1" dirty="0">
                <a:solidFill>
                  <a:schemeClr val="accent5">
                    <a:lumMod val="75000"/>
                  </a:schemeClr>
                </a:solidFill>
                <a:latin typeface="Times New Roman" panose="02020603050405020304" pitchFamily="18" charset="0"/>
                <a:cs typeface="Times New Roman" panose="02020603050405020304" pitchFamily="18" charset="0"/>
              </a:rPr>
              <a:t>in the wound—</a:t>
            </a:r>
          </a:p>
          <a:p>
            <a:pPr lvl="2">
              <a:buFont typeface="Wingdings" pitchFamily="2" charset="2"/>
              <a:buChar char=""/>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Call </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9-1-1 </a:t>
            </a:r>
            <a:r>
              <a:rPr lang="en-US" sz="3200" b="1" dirty="0">
                <a:solidFill>
                  <a:schemeClr val="accent5">
                    <a:lumMod val="75000"/>
                  </a:schemeClr>
                </a:solidFill>
                <a:latin typeface="Times New Roman" panose="02020603050405020304" pitchFamily="18" charset="0"/>
                <a:cs typeface="Times New Roman" panose="02020603050405020304" pitchFamily="18" charset="0"/>
              </a:rPr>
              <a:t>or the local emergency number</a:t>
            </a:r>
          </a:p>
          <a:p>
            <a:pPr lvl="2">
              <a:buFont typeface="Wingdings" pitchFamily="2" charset="2"/>
              <a:buChar char="§"/>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Put on disposable gloves.</a:t>
            </a:r>
          </a:p>
          <a:p>
            <a:pPr lvl="2">
              <a:buFont typeface="Wingdings" pitchFamily="2" charset="2"/>
              <a:buChar char="§"/>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Do </a:t>
            </a:r>
            <a:r>
              <a:rPr lang="en-US" sz="3200" b="1" u="sng" dirty="0">
                <a:solidFill>
                  <a:srgbClr val="C00000"/>
                </a:solidFill>
                <a:latin typeface="Times New Roman" panose="02020603050405020304" pitchFamily="18" charset="0"/>
                <a:cs typeface="Times New Roman" panose="02020603050405020304" pitchFamily="18" charset="0"/>
              </a:rPr>
              <a:t>not</a:t>
            </a:r>
            <a:r>
              <a:rPr lang="en-US" sz="3200" b="1" dirty="0">
                <a:solidFill>
                  <a:schemeClr val="accent5">
                    <a:lumMod val="75000"/>
                  </a:schemeClr>
                </a:solidFill>
                <a:latin typeface="Times New Roman" panose="02020603050405020304" pitchFamily="18" charset="0"/>
                <a:cs typeface="Times New Roman" panose="02020603050405020304" pitchFamily="18" charset="0"/>
              </a:rPr>
              <a:t> remove the object.</a:t>
            </a:r>
          </a:p>
          <a:p>
            <a:pPr lvl="2">
              <a:buFont typeface="Wingdings" pitchFamily="2" charset="2"/>
              <a:buChar char="§"/>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Apply direct pressure to the edges of the wound</a:t>
            </a:r>
          </a:p>
          <a:p>
            <a:pPr lvl="2">
              <a:buFont typeface="Wingdings" pitchFamily="2" charset="2"/>
              <a:buChar char="§"/>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Use bulky dressings to stabilize the object.</a:t>
            </a:r>
          </a:p>
          <a:p>
            <a:pPr lvl="2">
              <a:buFont typeface="Wingdings" pitchFamily="2" charset="2"/>
              <a:buChar char="§"/>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Control bleeding by bandaging the dressing in place around the object.</a:t>
            </a:r>
          </a:p>
          <a:p>
            <a:endParaRPr lang="en-US" dirty="0"/>
          </a:p>
        </p:txBody>
      </p:sp>
    </p:spTree>
    <p:extLst>
      <p:ext uri="{BB962C8B-B14F-4D97-AF65-F5344CB8AC3E}">
        <p14:creationId xmlns:p14="http://schemas.microsoft.com/office/powerpoint/2010/main" val="11420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
          <p:cNvSpPr>
            <a:spLocks noGrp="1" noChangeArrowheads="1"/>
          </p:cNvSpPr>
          <p:nvPr>
            <p:ph type="title"/>
          </p:nvPr>
        </p:nvSpPr>
        <p:spPr>
          <a:xfrm>
            <a:off x="981307" y="234176"/>
            <a:ext cx="10114156" cy="657922"/>
          </a:xfrm>
        </p:spPr>
        <p:txBody>
          <a:bodyPr>
            <a:noAutofit/>
          </a:bodyPr>
          <a:lstStyle/>
          <a:p>
            <a:pPr algn="ctr">
              <a:defRPr/>
            </a:pPr>
            <a:r>
              <a:rPr lang="en-US" sz="4000" dirty="0">
                <a:solidFill>
                  <a:schemeClr val="accent5">
                    <a:lumMod val="75000"/>
                  </a:schemeClr>
                </a:solidFill>
                <a:latin typeface="Times New Roman" panose="02020603050405020304" pitchFamily="18" charset="0"/>
                <a:cs typeface="Times New Roman" panose="02020603050405020304" pitchFamily="18" charset="0"/>
              </a:rPr>
              <a:t>Dressings and Bandages </a:t>
            </a:r>
          </a:p>
        </p:txBody>
      </p:sp>
      <p:sp>
        <p:nvSpPr>
          <p:cNvPr id="155652" name="Rectangle 3"/>
          <p:cNvSpPr>
            <a:spLocks noGrp="1" noChangeArrowheads="1"/>
          </p:cNvSpPr>
          <p:nvPr>
            <p:ph idx="4294967295"/>
          </p:nvPr>
        </p:nvSpPr>
        <p:spPr>
          <a:xfrm>
            <a:off x="156117" y="1025912"/>
            <a:ext cx="11898351" cy="5451088"/>
          </a:xfrm>
        </p:spPr>
        <p:txBody>
          <a:bodyPr>
            <a:normAutofit lnSpcReduction="10000"/>
          </a:bodyPr>
          <a:lstStyle/>
          <a:p>
            <a:pPr>
              <a:defRPr/>
            </a:pPr>
            <a:r>
              <a:rPr lang="en-US" sz="2400" b="1" dirty="0">
                <a:solidFill>
                  <a:schemeClr val="accent5">
                    <a:lumMod val="75000"/>
                  </a:schemeClr>
                </a:solidFill>
                <a:latin typeface="Times New Roman" panose="02020603050405020304" pitchFamily="18" charset="0"/>
                <a:cs typeface="Times New Roman" panose="02020603050405020304" pitchFamily="18" charset="0"/>
              </a:rPr>
              <a:t>A dressing is a pad placed directly over a wound to absorb blood and other body fluids and to prevent infection.</a:t>
            </a:r>
          </a:p>
          <a:p>
            <a:pPr>
              <a:defRPr/>
            </a:pPr>
            <a:r>
              <a:rPr lang="en-US" sz="2400" b="1" dirty="0">
                <a:solidFill>
                  <a:schemeClr val="accent5">
                    <a:lumMod val="75000"/>
                  </a:schemeClr>
                </a:solidFill>
                <a:latin typeface="Times New Roman" panose="02020603050405020304" pitchFamily="18" charset="0"/>
                <a:cs typeface="Times New Roman" panose="02020603050405020304" pitchFamily="18" charset="0"/>
              </a:rPr>
              <a:t>A bandage is any material used to wrap or cover any part of the body.</a:t>
            </a:r>
          </a:p>
          <a:p>
            <a:pPr>
              <a:defRPr/>
            </a:pPr>
            <a:r>
              <a:rPr lang="en-US" sz="2400" b="1" dirty="0">
                <a:solidFill>
                  <a:schemeClr val="accent5">
                    <a:lumMod val="75000"/>
                  </a:schemeClr>
                </a:solidFill>
                <a:latin typeface="Times New Roman" panose="02020603050405020304" pitchFamily="18" charset="0"/>
                <a:cs typeface="Times New Roman" panose="02020603050405020304" pitchFamily="18" charset="0"/>
              </a:rPr>
              <a:t>A bandage applied snugly to create pressure on a wound or an injury is called a pressure bandage.</a:t>
            </a:r>
          </a:p>
          <a:p>
            <a:pPr>
              <a:defRPr/>
            </a:pPr>
            <a:r>
              <a:rPr lang="en-US" sz="2400" b="1" dirty="0">
                <a:solidFill>
                  <a:schemeClr val="accent5">
                    <a:lumMod val="75000"/>
                  </a:schemeClr>
                </a:solidFill>
                <a:latin typeface="Times New Roman" panose="02020603050405020304" pitchFamily="18" charset="0"/>
                <a:cs typeface="Times New Roman" panose="02020603050405020304" pitchFamily="18" charset="0"/>
              </a:rPr>
              <a:t>Commonly used bandages:</a:t>
            </a:r>
          </a:p>
          <a:p>
            <a:pPr lvl="1">
              <a:defRPr/>
            </a:pPr>
            <a:r>
              <a:rPr lang="en-US" sz="2400" b="1" strike="sngStrike" dirty="0">
                <a:solidFill>
                  <a:schemeClr val="accent5">
                    <a:lumMod val="75000"/>
                  </a:schemeClr>
                </a:solidFill>
                <a:latin typeface="Times New Roman" panose="02020603050405020304" pitchFamily="18" charset="0"/>
                <a:cs typeface="Times New Roman" panose="02020603050405020304" pitchFamily="18" charset="0"/>
              </a:rPr>
              <a:t>Occlusive dressing (no longer used)</a:t>
            </a:r>
          </a:p>
          <a:p>
            <a:pPr lvl="1">
              <a:defRPr/>
            </a:pPr>
            <a:r>
              <a:rPr lang="en-US" sz="2400" b="1" dirty="0">
                <a:solidFill>
                  <a:schemeClr val="accent5">
                    <a:lumMod val="75000"/>
                  </a:schemeClr>
                </a:solidFill>
                <a:latin typeface="Times New Roman" panose="02020603050405020304" pitchFamily="18" charset="0"/>
                <a:cs typeface="Times New Roman" panose="02020603050405020304" pitchFamily="18" charset="0"/>
              </a:rPr>
              <a:t>Bandage compress.</a:t>
            </a:r>
          </a:p>
          <a:p>
            <a:pPr lvl="1">
              <a:defRPr/>
            </a:pPr>
            <a:r>
              <a:rPr lang="en-US" sz="2400" b="1" dirty="0">
                <a:solidFill>
                  <a:schemeClr val="accent5">
                    <a:lumMod val="75000"/>
                  </a:schemeClr>
                </a:solidFill>
                <a:latin typeface="Times New Roman" panose="02020603050405020304" pitchFamily="18" charset="0"/>
                <a:cs typeface="Times New Roman" panose="02020603050405020304" pitchFamily="18" charset="0"/>
              </a:rPr>
              <a:t>Adhesive compress.</a:t>
            </a:r>
          </a:p>
          <a:p>
            <a:pPr lvl="1">
              <a:defRPr/>
            </a:pPr>
            <a:r>
              <a:rPr lang="en-US" sz="2400" b="1" dirty="0">
                <a:solidFill>
                  <a:schemeClr val="accent5">
                    <a:lumMod val="75000"/>
                  </a:schemeClr>
                </a:solidFill>
                <a:latin typeface="Times New Roman" panose="02020603050405020304" pitchFamily="18" charset="0"/>
                <a:cs typeface="Times New Roman" panose="02020603050405020304" pitchFamily="18" charset="0"/>
              </a:rPr>
              <a:t>Roller bandage,</a:t>
            </a:r>
          </a:p>
          <a:p>
            <a:pPr lvl="1">
              <a:defRPr/>
            </a:pPr>
            <a:r>
              <a:rPr lang="en-US" sz="2400" b="1" dirty="0">
                <a:solidFill>
                  <a:schemeClr val="accent5">
                    <a:lumMod val="75000"/>
                  </a:schemeClr>
                </a:solidFill>
                <a:latin typeface="Times New Roman" panose="02020603050405020304" pitchFamily="18" charset="0"/>
                <a:cs typeface="Times New Roman" panose="02020603050405020304" pitchFamily="18" charset="0"/>
              </a:rPr>
              <a:t>Elastic roller bandage.</a:t>
            </a:r>
            <a:r>
              <a:rPr lang="en-US" sz="2400" dirty="0">
                <a:solidFill>
                  <a:schemeClr val="accent5">
                    <a:lumMod val="75000"/>
                  </a:schemeClr>
                </a:solidFill>
                <a:latin typeface="Times New Roman" panose="02020603050405020304" pitchFamily="18" charset="0"/>
                <a:cs typeface="Times New Roman" panose="02020603050405020304" pitchFamily="18" charset="0"/>
              </a:rPr>
              <a:t> </a:t>
            </a:r>
            <a:endParaRPr lang="en-US" sz="2400" dirty="0" smtClean="0">
              <a:solidFill>
                <a:schemeClr val="accent5">
                  <a:lumMod val="75000"/>
                </a:schemeClr>
              </a:solidFill>
              <a:latin typeface="Times New Roman" panose="02020603050405020304" pitchFamily="18" charset="0"/>
              <a:cs typeface="Times New Roman" panose="02020603050405020304" pitchFamily="18" charset="0"/>
            </a:endParaRPr>
          </a:p>
          <a:p>
            <a:pPr lvl="1">
              <a:defRPr/>
            </a:pPr>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Hemostatic dressings (preferred)</a:t>
            </a:r>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20685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868" y="2926005"/>
            <a:ext cx="5374887" cy="355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008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lumMod val="75000"/>
                  </a:schemeClr>
                </a:solidFill>
              </a:rPr>
              <a:t>Start Red Cross video</a:t>
            </a:r>
            <a:endParaRPr lang="en-US" dirty="0">
              <a:solidFill>
                <a:schemeClr val="accent5">
                  <a:lumMod val="75000"/>
                </a:schemeClr>
              </a:solidFill>
            </a:endParaRPr>
          </a:p>
        </p:txBody>
      </p:sp>
      <p:sp>
        <p:nvSpPr>
          <p:cNvPr id="3" name="Content Placeholder 2"/>
          <p:cNvSpPr>
            <a:spLocks noGrp="1"/>
          </p:cNvSpPr>
          <p:nvPr>
            <p:ph sz="quarter" idx="13"/>
          </p:nvPr>
        </p:nvSpPr>
        <p:spPr/>
        <p:txBody>
          <a:bodyPr/>
          <a:lstStyle/>
          <a:p>
            <a:r>
              <a:rPr lang="en-US" dirty="0" smtClean="0">
                <a:hlinkClick r:id="rId2"/>
              </a:rPr>
              <a:t>https://www.youtube.com/watch?v=iCnAIwL1QB0</a:t>
            </a:r>
            <a:endParaRPr lang="en-US" dirty="0"/>
          </a:p>
        </p:txBody>
      </p:sp>
    </p:spTree>
    <p:extLst>
      <p:ext uri="{BB962C8B-B14F-4D97-AF65-F5344CB8AC3E}">
        <p14:creationId xmlns:p14="http://schemas.microsoft.com/office/powerpoint/2010/main" val="1805434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62838"/>
            <a:ext cx="10566400" cy="839244"/>
          </a:xfrm>
        </p:spPr>
        <p:txBody>
          <a:bodyPr/>
          <a:lstStyle/>
          <a:p>
            <a:pPr algn="ctr"/>
            <a:r>
              <a:rPr lang="en-US" dirty="0" smtClean="0">
                <a:solidFill>
                  <a:schemeClr val="accent5">
                    <a:lumMod val="75000"/>
                  </a:schemeClr>
                </a:solidFill>
              </a:rPr>
              <a:t>How to Use a Tourniquet</a:t>
            </a:r>
            <a:endParaRPr lang="en-US" dirty="0">
              <a:solidFill>
                <a:schemeClr val="accent5">
                  <a:lumMod val="75000"/>
                </a:schemeClr>
              </a:solidFill>
            </a:endParaRPr>
          </a:p>
        </p:txBody>
      </p:sp>
      <p:sp>
        <p:nvSpPr>
          <p:cNvPr id="3" name="Content Placeholder 2"/>
          <p:cNvSpPr>
            <a:spLocks noGrp="1"/>
          </p:cNvSpPr>
          <p:nvPr>
            <p:ph sz="quarter" idx="13"/>
          </p:nvPr>
        </p:nvSpPr>
        <p:spPr/>
        <p:txBody>
          <a:bodyPr/>
          <a:lstStyle/>
          <a:p>
            <a:r>
              <a:rPr lang="en-US" dirty="0" smtClean="0">
                <a:hlinkClick r:id="rId2"/>
              </a:rPr>
              <a:t>https://www.youtube.com/watch?v=y81aJ81ln5Q</a:t>
            </a:r>
            <a:endParaRPr lang="en-US" dirty="0"/>
          </a:p>
        </p:txBody>
      </p:sp>
    </p:spTree>
    <p:extLst>
      <p:ext uri="{BB962C8B-B14F-4D97-AF65-F5344CB8AC3E}">
        <p14:creationId xmlns:p14="http://schemas.microsoft.com/office/powerpoint/2010/main" val="116125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lumMod val="75000"/>
                  </a:schemeClr>
                </a:solidFill>
              </a:rPr>
              <a:t>Video on applying a tourniquet</a:t>
            </a:r>
            <a:endParaRPr lang="en-US" dirty="0">
              <a:solidFill>
                <a:schemeClr val="accent5">
                  <a:lumMod val="75000"/>
                </a:schemeClr>
              </a:solidFill>
            </a:endParaRPr>
          </a:p>
        </p:txBody>
      </p:sp>
      <p:sp>
        <p:nvSpPr>
          <p:cNvPr id="3" name="Content Placeholder 2"/>
          <p:cNvSpPr>
            <a:spLocks noGrp="1"/>
          </p:cNvSpPr>
          <p:nvPr>
            <p:ph sz="quarter" idx="13"/>
          </p:nvPr>
        </p:nvSpPr>
        <p:spPr/>
        <p:txBody>
          <a:bodyPr/>
          <a:lstStyle/>
          <a:p>
            <a:r>
              <a:rPr lang="en-US" dirty="0" smtClean="0">
                <a:hlinkClick r:id="rId2"/>
              </a:rPr>
              <a:t>https://www.youtube.com/watch?v=gufWXaljyII</a:t>
            </a:r>
            <a:endParaRPr lang="en-US" dirty="0"/>
          </a:p>
        </p:txBody>
      </p:sp>
    </p:spTree>
    <p:extLst>
      <p:ext uri="{BB962C8B-B14F-4D97-AF65-F5344CB8AC3E}">
        <p14:creationId xmlns:p14="http://schemas.microsoft.com/office/powerpoint/2010/main" val="1652364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sz="quarter" idx="13"/>
            <p:extLst>
              <p:ext uri="{D42A27DB-BD31-4B8C-83A1-F6EECF244321}">
                <p14:modId xmlns:p14="http://schemas.microsoft.com/office/powerpoint/2010/main" val="1270856379"/>
              </p:ext>
            </p:extLst>
          </p:nvPr>
        </p:nvGraphicFramePr>
        <p:xfrm>
          <a:off x="2730673" y="0"/>
          <a:ext cx="5724395" cy="6807895"/>
        </p:xfrm>
        <a:graphic>
          <a:graphicData uri="http://schemas.openxmlformats.org/presentationml/2006/ole">
            <mc:AlternateContent xmlns:mc="http://schemas.openxmlformats.org/markup-compatibility/2006">
              <mc:Choice xmlns:v="urn:schemas-microsoft-com:vml" Requires="v">
                <p:oleObj spid="_x0000_s1039" name="Acrobat Document" r:id="rId3" imgW="10957464" imgH="16443888" progId="Acrobat.Document.DC">
                  <p:embed/>
                </p:oleObj>
              </mc:Choice>
              <mc:Fallback>
                <p:oleObj name="Acrobat Document" r:id="rId3" imgW="10957464" imgH="16443888" progId="Acrobat.Document.DC">
                  <p:embed/>
                  <p:pic>
                    <p:nvPicPr>
                      <p:cNvPr id="0" name=""/>
                      <p:cNvPicPr/>
                      <p:nvPr/>
                    </p:nvPicPr>
                    <p:blipFill>
                      <a:blip r:embed="rId4"/>
                      <a:stretch>
                        <a:fillRect/>
                      </a:stretch>
                    </p:blipFill>
                    <p:spPr>
                      <a:xfrm>
                        <a:off x="2730673" y="0"/>
                        <a:ext cx="5724395" cy="6807895"/>
                      </a:xfrm>
                      <a:prstGeom prst="rect">
                        <a:avLst/>
                      </a:prstGeom>
                    </p:spPr>
                  </p:pic>
                </p:oleObj>
              </mc:Fallback>
            </mc:AlternateContent>
          </a:graphicData>
        </a:graphic>
      </p:graphicFrame>
    </p:spTree>
    <p:extLst>
      <p:ext uri="{BB962C8B-B14F-4D97-AF65-F5344CB8AC3E}">
        <p14:creationId xmlns:p14="http://schemas.microsoft.com/office/powerpoint/2010/main" val="140175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92679" y="1"/>
            <a:ext cx="6150280" cy="6849266"/>
          </a:xfrm>
        </p:spPr>
      </p:pic>
    </p:spTree>
    <p:extLst>
      <p:ext uri="{BB962C8B-B14F-4D97-AF65-F5344CB8AC3E}">
        <p14:creationId xmlns:p14="http://schemas.microsoft.com/office/powerpoint/2010/main" val="3392722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482600"/>
            <a:ext cx="10566400" cy="2349500"/>
          </a:xfrm>
        </p:spPr>
        <p:txBody>
          <a:bodyPr/>
          <a:lstStyle/>
          <a:p>
            <a:pPr algn="ctr"/>
            <a:r>
              <a:rPr lang="en-US" sz="8000" dirty="0" smtClean="0">
                <a:solidFill>
                  <a:schemeClr val="accent5">
                    <a:lumMod val="75000"/>
                  </a:schemeClr>
                </a:solidFill>
                <a:latin typeface="Times New Roman" panose="02020603050405020304" pitchFamily="18" charset="0"/>
                <a:cs typeface="Times New Roman" panose="02020603050405020304" pitchFamily="18" charset="0"/>
              </a:rPr>
              <a:t>Let’s practice</a:t>
            </a:r>
            <a:br>
              <a:rPr lang="en-US" sz="8000" dirty="0" smtClean="0">
                <a:solidFill>
                  <a:schemeClr val="accent5">
                    <a:lumMod val="75000"/>
                  </a:schemeClr>
                </a:solidFill>
                <a:latin typeface="Times New Roman" panose="02020603050405020304" pitchFamily="18" charset="0"/>
                <a:cs typeface="Times New Roman" panose="02020603050405020304" pitchFamily="18" charset="0"/>
              </a:rPr>
            </a:br>
            <a:endParaRPr lang="en-US" sz="80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213" y="2198983"/>
            <a:ext cx="8019573" cy="432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07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3" name="Rectangle 2"/>
          <p:cNvSpPr>
            <a:spLocks noGrp="1" noChangeArrowheads="1"/>
          </p:cNvSpPr>
          <p:nvPr>
            <p:ph type="title"/>
          </p:nvPr>
        </p:nvSpPr>
        <p:spPr>
          <a:xfrm>
            <a:off x="1981200" y="762000"/>
            <a:ext cx="8229600" cy="423333"/>
          </a:xfrm>
        </p:spPr>
        <p:txBody>
          <a:bodyPr>
            <a:normAutofit fontScale="90000"/>
          </a:bodyPr>
          <a:lstStyle/>
          <a:p>
            <a:pPr algn="ctr">
              <a:defRPr/>
            </a:pPr>
            <a:r>
              <a:rPr lang="en-US" dirty="0">
                <a:solidFill>
                  <a:schemeClr val="accent5">
                    <a:lumMod val="75000"/>
                  </a:schemeClr>
                </a:solidFill>
                <a:latin typeface="Comic Sans MS" pitchFamily="66" charset="0"/>
              </a:rPr>
              <a:t>Chapter 9 </a:t>
            </a:r>
            <a:br>
              <a:rPr lang="en-US" dirty="0">
                <a:solidFill>
                  <a:schemeClr val="accent5">
                    <a:lumMod val="75000"/>
                  </a:schemeClr>
                </a:solidFill>
                <a:latin typeface="Comic Sans MS" pitchFamily="66" charset="0"/>
              </a:rPr>
            </a:br>
            <a:r>
              <a:rPr lang="en-US" dirty="0">
                <a:solidFill>
                  <a:schemeClr val="accent5">
                    <a:lumMod val="75000"/>
                  </a:schemeClr>
                </a:solidFill>
                <a:latin typeface="Comic Sans MS" pitchFamily="66" charset="0"/>
              </a:rPr>
              <a:t>Shock</a:t>
            </a:r>
          </a:p>
        </p:txBody>
      </p:sp>
      <p:sp>
        <p:nvSpPr>
          <p:cNvPr id="133124" name="Rectangle 3"/>
          <p:cNvSpPr>
            <a:spLocks noGrp="1" noChangeArrowheads="1"/>
          </p:cNvSpPr>
          <p:nvPr>
            <p:ph idx="4294967295"/>
          </p:nvPr>
        </p:nvSpPr>
        <p:spPr>
          <a:xfrm>
            <a:off x="406399" y="1761067"/>
            <a:ext cx="11345334" cy="4868333"/>
          </a:xfrm>
        </p:spPr>
        <p:txBody>
          <a:bodyPr/>
          <a:lstStyle/>
          <a:p>
            <a:pPr>
              <a:defRPr/>
            </a:pPr>
            <a:r>
              <a:rPr lang="en-US" sz="2800" b="1" dirty="0">
                <a:solidFill>
                  <a:schemeClr val="accent5">
                    <a:lumMod val="75000"/>
                  </a:schemeClr>
                </a:solidFill>
                <a:latin typeface="Comic Sans MS" pitchFamily="66" charset="0"/>
              </a:rPr>
              <a:t>Shock is a progressive life-threatening condition in which the circulatory system fails to circulate oxygen-rich blood to all parts of the body.</a:t>
            </a:r>
          </a:p>
          <a:p>
            <a:pPr>
              <a:defRPr/>
            </a:pPr>
            <a:r>
              <a:rPr lang="en-US" sz="2800" b="1" dirty="0">
                <a:solidFill>
                  <a:schemeClr val="accent5">
                    <a:lumMod val="75000"/>
                  </a:schemeClr>
                </a:solidFill>
                <a:latin typeface="Comic Sans MS" pitchFamily="66" charset="0"/>
              </a:rPr>
              <a:t>When the body is unable to meet its demand for oxygen because blood fails to circulate adequately, shock occurs.</a:t>
            </a:r>
            <a:endParaRPr lang="en-US" sz="2800" dirty="0">
              <a:solidFill>
                <a:schemeClr val="accent5">
                  <a:lumMod val="75000"/>
                </a:schemeClr>
              </a:solidFill>
              <a:latin typeface="Comic Sans MS" pitchFamily="66" charset="0"/>
            </a:endParaRPr>
          </a:p>
        </p:txBody>
      </p:sp>
    </p:spTree>
    <p:extLst>
      <p:ext uri="{BB962C8B-B14F-4D97-AF65-F5344CB8AC3E}">
        <p14:creationId xmlns:p14="http://schemas.microsoft.com/office/powerpoint/2010/main" val="390402872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153" y="1143000"/>
            <a:ext cx="11801139" cy="5663089"/>
          </a:xfrm>
          <a:prstGeom prst="rect">
            <a:avLst/>
          </a:prstGeom>
        </p:spPr>
        <p:txBody>
          <a:bodyPr wrap="square">
            <a:spAutoFit/>
          </a:bodyPr>
          <a:lstStyle/>
          <a:p>
            <a:pPr marL="457200" indent="-457200">
              <a:buFont typeface="Arial" pitchFamily="34" charset="0"/>
              <a:buChar char="•"/>
              <a:defRPr/>
            </a:pPr>
            <a:r>
              <a:rPr lang="en-US" sz="2800" b="1" dirty="0">
                <a:solidFill>
                  <a:schemeClr val="accent5">
                    <a:lumMod val="75000"/>
                  </a:schemeClr>
                </a:solidFill>
                <a:latin typeface="Times New Roman" panose="02020603050405020304" pitchFamily="18" charset="0"/>
                <a:cs typeface="Times New Roman" panose="02020603050405020304" pitchFamily="18" charset="0"/>
              </a:rPr>
              <a:t>Bleeding - escape of blood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(external/internal - aka open/closed wounds) </a:t>
            </a:r>
            <a:r>
              <a:rPr lang="en-US" sz="2800" b="1" dirty="0">
                <a:solidFill>
                  <a:schemeClr val="accent5">
                    <a:lumMod val="75000"/>
                  </a:schemeClr>
                </a:solidFill>
                <a:latin typeface="Times New Roman" panose="02020603050405020304" pitchFamily="18" charset="0"/>
                <a:cs typeface="Times New Roman" panose="02020603050405020304" pitchFamily="18" charset="0"/>
              </a:rPr>
              <a:t>from the arteries, capillaries or veins.</a:t>
            </a:r>
          </a:p>
          <a:p>
            <a:pPr marL="457200" indent="-457200">
              <a:buFont typeface="Arial" pitchFamily="34" charset="0"/>
              <a:buChar char="•"/>
              <a:defRPr/>
            </a:pPr>
            <a:r>
              <a:rPr lang="en-US" sz="2800" b="1" dirty="0">
                <a:solidFill>
                  <a:schemeClr val="accent5">
                    <a:lumMod val="75000"/>
                  </a:schemeClr>
                </a:solidFill>
                <a:latin typeface="Times New Roman" panose="02020603050405020304" pitchFamily="18" charset="0"/>
                <a:cs typeface="Times New Roman" panose="02020603050405020304" pitchFamily="18" charset="0"/>
              </a:rPr>
              <a:t>A large amount of bleeding in a short amount of time is called a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hemorrhage</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(hemorrhagic/hypovolemic shock).</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a:p>
            <a:pPr marL="457200" indent="-457200">
              <a:buFont typeface="Arial" pitchFamily="34" charset="0"/>
              <a:buChar char="•"/>
              <a:defRPr/>
            </a:pPr>
            <a:r>
              <a:rPr lang="en-US" sz="2800" b="1" u="sng" dirty="0">
                <a:solidFill>
                  <a:srgbClr val="C00000"/>
                </a:solidFill>
                <a:latin typeface="Times New Roman" panose="02020603050405020304" pitchFamily="18" charset="0"/>
                <a:cs typeface="Times New Roman" panose="02020603050405020304" pitchFamily="18" charset="0"/>
              </a:rPr>
              <a:t>Uncontrolled</a:t>
            </a:r>
            <a:r>
              <a:rPr lang="en-US" sz="2800" b="1" dirty="0">
                <a:solidFill>
                  <a:srgbClr val="C00000"/>
                </a:solidFill>
                <a:latin typeface="Times New Roman" panose="02020603050405020304" pitchFamily="18" charset="0"/>
                <a:cs typeface="Times New Roman" panose="02020603050405020304" pitchFamily="18" charset="0"/>
              </a:rPr>
              <a:t> bleeding</a:t>
            </a:r>
            <a:r>
              <a:rPr lang="en-US" sz="2800" b="1" dirty="0">
                <a:solidFill>
                  <a:schemeClr val="accent5">
                    <a:lumMod val="75000"/>
                  </a:schemeClr>
                </a:solidFill>
                <a:latin typeface="Times New Roman" panose="02020603050405020304" pitchFamily="18" charset="0"/>
                <a:cs typeface="Times New Roman" panose="02020603050405020304" pitchFamily="18" charset="0"/>
              </a:rPr>
              <a:t>, whether internal or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external </a:t>
            </a:r>
            <a:r>
              <a:rPr lang="en-US" sz="2800" b="1" dirty="0">
                <a:solidFill>
                  <a:schemeClr val="accent5">
                    <a:lumMod val="75000"/>
                  </a:schemeClr>
                </a:solidFill>
                <a:latin typeface="Times New Roman" panose="02020603050405020304" pitchFamily="18" charset="0"/>
                <a:cs typeface="Times New Roman" panose="02020603050405020304" pitchFamily="18" charset="0"/>
              </a:rPr>
              <a:t>is </a:t>
            </a:r>
            <a:r>
              <a:rPr lang="en-US" sz="2800" b="1" u="sng" dirty="0" smtClean="0">
                <a:solidFill>
                  <a:srgbClr val="C00000"/>
                </a:solidFill>
                <a:latin typeface="Times New Roman" panose="02020603050405020304" pitchFamily="18" charset="0"/>
                <a:cs typeface="Times New Roman" panose="02020603050405020304" pitchFamily="18" charset="0"/>
              </a:rPr>
              <a:t>life-threatening</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a:t>
            </a:r>
          </a:p>
          <a:p>
            <a:pPr>
              <a:defRPr/>
            </a:pP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a:p>
            <a:pPr>
              <a:defRPr/>
            </a:pPr>
            <a:r>
              <a:rPr lang="en-US" sz="2800" b="1" dirty="0">
                <a:solidFill>
                  <a:schemeClr val="accent5">
                    <a:lumMod val="75000"/>
                  </a:schemeClr>
                </a:solidFill>
                <a:latin typeface="Times New Roman" panose="02020603050405020304" pitchFamily="18" charset="0"/>
                <a:cs typeface="Times New Roman" panose="02020603050405020304" pitchFamily="18" charset="0"/>
              </a:rPr>
              <a:t>Blood</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a:t>
            </a:r>
          </a:p>
          <a:p>
            <a:pPr marL="514350" indent="-514350">
              <a:buAutoNum type="arabicPeriod"/>
              <a:defRPr/>
            </a:pP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Made </a:t>
            </a:r>
            <a:r>
              <a:rPr lang="en-US" sz="2800" b="1" dirty="0">
                <a:solidFill>
                  <a:schemeClr val="accent5">
                    <a:lumMod val="75000"/>
                  </a:schemeClr>
                </a:solidFill>
                <a:latin typeface="Times New Roman" panose="02020603050405020304" pitchFamily="18" charset="0"/>
                <a:cs typeface="Times New Roman" panose="02020603050405020304" pitchFamily="18" charset="0"/>
              </a:rPr>
              <a:t>up of liquid (plasma) and solid components (white and red blood cells and platelets). </a:t>
            </a:r>
          </a:p>
          <a:p>
            <a:pPr marL="514350" indent="-514350">
              <a:buFont typeface="+mj-lt"/>
              <a:buAutoNum type="arabicPeriod"/>
              <a:defRPr/>
            </a:pPr>
            <a:r>
              <a:rPr lang="en-US" sz="2800" b="1" dirty="0">
                <a:solidFill>
                  <a:schemeClr val="accent5">
                    <a:lumMod val="75000"/>
                  </a:schemeClr>
                </a:solidFill>
                <a:latin typeface="Times New Roman" panose="02020603050405020304" pitchFamily="18" charset="0"/>
                <a:cs typeface="Times New Roman" panose="02020603050405020304" pitchFamily="18" charset="0"/>
              </a:rPr>
              <a:t>Transports oxygen, nutrients and wastes.</a:t>
            </a:r>
          </a:p>
          <a:p>
            <a:pPr marL="514350" indent="-514350">
              <a:buFont typeface="+mj-lt"/>
              <a:buAutoNum type="arabicPeriod"/>
              <a:defRPr/>
            </a:pPr>
            <a:r>
              <a:rPr lang="en-US" sz="2800" b="1" dirty="0">
                <a:solidFill>
                  <a:schemeClr val="accent5">
                    <a:lumMod val="75000"/>
                  </a:schemeClr>
                </a:solidFill>
                <a:latin typeface="Times New Roman" panose="02020603050405020304" pitchFamily="18" charset="0"/>
                <a:cs typeface="Times New Roman" panose="02020603050405020304" pitchFamily="18" charset="0"/>
              </a:rPr>
              <a:t>Protects against disease.</a:t>
            </a:r>
          </a:p>
          <a:p>
            <a:pPr marL="514350" indent="-514350">
              <a:buFont typeface="+mj-lt"/>
              <a:buAutoNum type="arabicPeriod"/>
              <a:defRPr/>
            </a:pPr>
            <a:r>
              <a:rPr lang="en-US" sz="2800" b="1" dirty="0">
                <a:solidFill>
                  <a:schemeClr val="accent5">
                    <a:lumMod val="75000"/>
                  </a:schemeClr>
                </a:solidFill>
                <a:latin typeface="Times New Roman" panose="02020603050405020304" pitchFamily="18" charset="0"/>
                <a:cs typeface="Times New Roman" panose="02020603050405020304" pitchFamily="18" charset="0"/>
              </a:rPr>
              <a:t>Maintains constant body temperature.</a:t>
            </a:r>
          </a:p>
          <a:p>
            <a:pPr marL="514350" indent="-514350">
              <a:buFont typeface="+mj-lt"/>
              <a:buAutoNum type="arabicPeriod"/>
              <a:defRPr/>
            </a:pPr>
            <a:endParaRPr lang="en-US" sz="2600" b="1" dirty="0">
              <a:solidFill>
                <a:schemeClr val="accent2">
                  <a:lumMod val="75000"/>
                </a:schemeClr>
              </a:solidFill>
              <a:latin typeface="Comic Sans MS" pitchFamily="66" charset="0"/>
            </a:endParaRPr>
          </a:p>
        </p:txBody>
      </p:sp>
      <p:sp>
        <p:nvSpPr>
          <p:cNvPr id="2" name="Title 1"/>
          <p:cNvSpPr>
            <a:spLocks noGrp="1"/>
          </p:cNvSpPr>
          <p:nvPr>
            <p:ph type="title"/>
          </p:nvPr>
        </p:nvSpPr>
        <p:spPr>
          <a:xfrm>
            <a:off x="812800" y="139850"/>
            <a:ext cx="10566400" cy="645458"/>
          </a:xfrm>
        </p:spPr>
        <p:txBody>
          <a:bodyPr/>
          <a:lstStyle/>
          <a:p>
            <a:pPr algn="ctr"/>
            <a:r>
              <a:rPr lang="en-US" sz="4000" dirty="0" smtClean="0">
                <a:solidFill>
                  <a:schemeClr val="accent5">
                    <a:lumMod val="75000"/>
                  </a:schemeClr>
                </a:solidFill>
                <a:latin typeface="Times New Roman" panose="02020603050405020304" pitchFamily="18" charset="0"/>
                <a:cs typeface="Times New Roman" panose="02020603050405020304" pitchFamily="18" charset="0"/>
              </a:rPr>
              <a:t>Bleeding</a:t>
            </a:r>
            <a:endParaRPr lang="en-US" sz="4000"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063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9022"/>
            <a:ext cx="7024744" cy="688622"/>
          </a:xfrm>
        </p:spPr>
        <p:txBody>
          <a:bodyPr>
            <a:normAutofit/>
          </a:bodyPr>
          <a:lstStyle/>
          <a:p>
            <a:pPr algn="ctr"/>
            <a:r>
              <a:rPr lang="en-US" sz="3200" dirty="0"/>
              <a:t>Types of Shock</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018597752"/>
              </p:ext>
            </p:extLst>
          </p:nvPr>
        </p:nvGraphicFramePr>
        <p:xfrm>
          <a:off x="259644" y="1433688"/>
          <a:ext cx="11604978" cy="6630892"/>
        </p:xfrm>
        <a:graphic>
          <a:graphicData uri="http://schemas.openxmlformats.org/drawingml/2006/table">
            <a:tbl>
              <a:tblPr/>
              <a:tblGrid>
                <a:gridCol w="5791200">
                  <a:extLst>
                    <a:ext uri="{9D8B030D-6E8A-4147-A177-3AD203B41FA5}">
                      <a16:colId xmlns:a16="http://schemas.microsoft.com/office/drawing/2014/main" val="20000"/>
                    </a:ext>
                  </a:extLst>
                </a:gridCol>
                <a:gridCol w="5813778">
                  <a:extLst>
                    <a:ext uri="{9D8B030D-6E8A-4147-A177-3AD203B41FA5}">
                      <a16:colId xmlns:a16="http://schemas.microsoft.com/office/drawing/2014/main" val="20001"/>
                    </a:ext>
                  </a:extLst>
                </a:gridCol>
              </a:tblGrid>
              <a:tr h="1190489">
                <a:tc>
                  <a:txBody>
                    <a:bodyPr/>
                    <a:lstStyle/>
                    <a:p>
                      <a:r>
                        <a:rPr lang="en-US" sz="1800" b="1" dirty="0">
                          <a:solidFill>
                            <a:schemeClr val="accent5">
                              <a:lumMod val="75000"/>
                            </a:schemeClr>
                          </a:solidFill>
                        </a:rPr>
                        <a:t>Respiratory Shock</a:t>
                      </a:r>
                    </a:p>
                  </a:txBody>
                  <a:tcPr marL="0" marR="0" marT="0" marB="0" anchor="ctr">
                    <a:lnL>
                      <a:noFill/>
                    </a:lnL>
                    <a:lnR>
                      <a:noFill/>
                    </a:lnR>
                    <a:lnT>
                      <a:noFill/>
                    </a:lnT>
                    <a:lnB>
                      <a:noFill/>
                    </a:lnB>
                  </a:tcPr>
                </a:tc>
                <a:tc>
                  <a:txBody>
                    <a:bodyPr/>
                    <a:lstStyle/>
                    <a:p>
                      <a:r>
                        <a:rPr lang="en-US" sz="1800" b="1" dirty="0">
                          <a:solidFill>
                            <a:schemeClr val="accent5">
                              <a:lumMod val="75000"/>
                            </a:schemeClr>
                          </a:solidFill>
                        </a:rPr>
                        <a:t>Trauma to the respiratory tract (trachea, lungs) that causes a reduction of oxygen and carbon dioxide exchange. Body cells cannot receive enough oxygen</a:t>
                      </a:r>
                      <a:r>
                        <a:rPr lang="en-US" sz="1800" b="1" dirty="0" smtClean="0">
                          <a:solidFill>
                            <a:schemeClr val="accent5">
                              <a:lumMod val="75000"/>
                            </a:schemeClr>
                          </a:solidFill>
                        </a:rPr>
                        <a:t>.</a:t>
                      </a:r>
                    </a:p>
                    <a:p>
                      <a:endParaRPr lang="en-US" sz="1800" b="1" dirty="0">
                        <a:solidFill>
                          <a:schemeClr val="accent5">
                            <a:lumMod val="75000"/>
                          </a:schemeClr>
                        </a:solidFill>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r h="1290537">
                <a:tc>
                  <a:txBody>
                    <a:bodyPr/>
                    <a:lstStyle/>
                    <a:p>
                      <a:r>
                        <a:rPr lang="en-US" sz="1800" b="1" dirty="0">
                          <a:solidFill>
                            <a:schemeClr val="accent5">
                              <a:lumMod val="75000"/>
                            </a:schemeClr>
                          </a:solidFill>
                        </a:rPr>
                        <a:t>Neurogenic Shock</a:t>
                      </a:r>
                    </a:p>
                  </a:txBody>
                  <a:tcPr marL="0" marR="0" marT="0" marB="0" anchor="ctr">
                    <a:lnL>
                      <a:noFill/>
                    </a:lnL>
                    <a:lnR>
                      <a:noFill/>
                    </a:lnR>
                    <a:lnT>
                      <a:noFill/>
                    </a:lnT>
                    <a:lnB>
                      <a:noFill/>
                    </a:lnB>
                  </a:tcPr>
                </a:tc>
                <a:tc>
                  <a:txBody>
                    <a:bodyPr/>
                    <a:lstStyle/>
                    <a:p>
                      <a:r>
                        <a:rPr lang="en-US" sz="1800" b="1" dirty="0">
                          <a:solidFill>
                            <a:schemeClr val="accent5">
                              <a:lumMod val="75000"/>
                            </a:schemeClr>
                          </a:solidFill>
                        </a:rPr>
                        <a:t>Injury or trauma to the nervous system (spinal cord, brain). Nerve impulse to blood vessels impaired, blood vessels remain dilated and blood pressure decreases</a:t>
                      </a:r>
                      <a:r>
                        <a:rPr lang="en-US" sz="1800" b="1" dirty="0" smtClean="0">
                          <a:solidFill>
                            <a:schemeClr val="accent5">
                              <a:lumMod val="75000"/>
                            </a:schemeClr>
                          </a:solidFill>
                        </a:rPr>
                        <a:t>.</a:t>
                      </a:r>
                    </a:p>
                    <a:p>
                      <a:endParaRPr lang="en-US" sz="1800" b="1" dirty="0">
                        <a:solidFill>
                          <a:schemeClr val="accent5">
                            <a:lumMod val="75000"/>
                          </a:schemeClr>
                        </a:solidFill>
                      </a:endParaRPr>
                    </a:p>
                  </a:txBody>
                  <a:tcPr marL="0" marR="0" marT="0" marB="0" anchor="ctr">
                    <a:lnL>
                      <a:noFill/>
                    </a:lnL>
                    <a:lnR>
                      <a:noFill/>
                    </a:lnR>
                    <a:lnT>
                      <a:noFill/>
                    </a:lnT>
                    <a:lnB>
                      <a:noFill/>
                    </a:lnB>
                  </a:tcPr>
                </a:tc>
                <a:extLst>
                  <a:ext uri="{0D108BD9-81ED-4DB2-BD59-A6C34878D82A}">
                    <a16:rowId xmlns:a16="http://schemas.microsoft.com/office/drawing/2014/main" val="10001"/>
                  </a:ext>
                </a:extLst>
              </a:tr>
              <a:tr h="1190489">
                <a:tc>
                  <a:txBody>
                    <a:bodyPr/>
                    <a:lstStyle/>
                    <a:p>
                      <a:r>
                        <a:rPr lang="en-US" sz="1800" b="1" dirty="0">
                          <a:solidFill>
                            <a:schemeClr val="accent5">
                              <a:lumMod val="75000"/>
                            </a:schemeClr>
                          </a:solidFill>
                        </a:rPr>
                        <a:t>Cardiogenic Shock</a:t>
                      </a:r>
                    </a:p>
                  </a:txBody>
                  <a:tcPr marL="0" marR="0" marT="0" marB="0" anchor="ctr">
                    <a:lnL>
                      <a:noFill/>
                    </a:lnL>
                    <a:lnR>
                      <a:noFill/>
                    </a:lnR>
                    <a:lnT>
                      <a:noFill/>
                    </a:lnT>
                    <a:lnB>
                      <a:noFill/>
                    </a:lnB>
                  </a:tcPr>
                </a:tc>
                <a:tc>
                  <a:txBody>
                    <a:bodyPr/>
                    <a:lstStyle/>
                    <a:p>
                      <a:r>
                        <a:rPr lang="en-US" sz="1800" b="1" dirty="0">
                          <a:solidFill>
                            <a:schemeClr val="accent5">
                              <a:lumMod val="75000"/>
                            </a:schemeClr>
                          </a:solidFill>
                        </a:rPr>
                        <a:t>Myocardial Infarction with damage to heart muscle; heart unable to pump effectively. Inadequate cardiac output. Body cells do not receive enough oxygen</a:t>
                      </a:r>
                      <a:r>
                        <a:rPr lang="en-US" sz="1800" b="1" dirty="0" smtClean="0">
                          <a:solidFill>
                            <a:schemeClr val="accent5">
                              <a:lumMod val="75000"/>
                            </a:schemeClr>
                          </a:solidFill>
                        </a:rPr>
                        <a:t>.</a:t>
                      </a:r>
                    </a:p>
                    <a:p>
                      <a:endParaRPr lang="en-US" sz="1800" b="1" dirty="0">
                        <a:solidFill>
                          <a:schemeClr val="accent5">
                            <a:lumMod val="75000"/>
                          </a:schemeClr>
                        </a:solidFill>
                      </a:endParaRPr>
                    </a:p>
                  </a:txBody>
                  <a:tcPr marL="0" marR="0" marT="0" marB="0" anchor="ctr">
                    <a:lnL>
                      <a:noFill/>
                    </a:lnL>
                    <a:lnR>
                      <a:noFill/>
                    </a:lnR>
                    <a:lnT>
                      <a:noFill/>
                    </a:lnT>
                    <a:lnB>
                      <a:noFill/>
                    </a:lnB>
                  </a:tcPr>
                </a:tc>
                <a:extLst>
                  <a:ext uri="{0D108BD9-81ED-4DB2-BD59-A6C34878D82A}">
                    <a16:rowId xmlns:a16="http://schemas.microsoft.com/office/drawing/2014/main" val="10002"/>
                  </a:ext>
                </a:extLst>
              </a:tr>
              <a:tr h="1032429">
                <a:tc>
                  <a:txBody>
                    <a:bodyPr/>
                    <a:lstStyle/>
                    <a:p>
                      <a:r>
                        <a:rPr lang="en-US" sz="1800" b="1" dirty="0" smtClean="0">
                          <a:solidFill>
                            <a:schemeClr val="accent5">
                              <a:lumMod val="75000"/>
                            </a:schemeClr>
                          </a:solidFill>
                        </a:rPr>
                        <a:t>Hemorrhagic/Hypovolemic </a:t>
                      </a:r>
                      <a:r>
                        <a:rPr lang="en-US" sz="1800" b="1" dirty="0">
                          <a:solidFill>
                            <a:schemeClr val="accent5">
                              <a:lumMod val="75000"/>
                            </a:schemeClr>
                          </a:solidFill>
                        </a:rPr>
                        <a:t>Shock</a:t>
                      </a:r>
                    </a:p>
                  </a:txBody>
                  <a:tcPr marL="0" marR="0" marT="0" marB="0" anchor="ctr">
                    <a:lnL>
                      <a:noFill/>
                    </a:lnL>
                    <a:lnR>
                      <a:noFill/>
                    </a:lnR>
                    <a:lnT>
                      <a:noFill/>
                    </a:lnT>
                    <a:lnB>
                      <a:noFill/>
                    </a:lnB>
                  </a:tcPr>
                </a:tc>
                <a:tc>
                  <a:txBody>
                    <a:bodyPr/>
                    <a:lstStyle/>
                    <a:p>
                      <a:r>
                        <a:rPr lang="en-US" sz="1800" b="1" dirty="0">
                          <a:solidFill>
                            <a:schemeClr val="accent5">
                              <a:lumMod val="75000"/>
                            </a:schemeClr>
                          </a:solidFill>
                        </a:rPr>
                        <a:t>Severe bleeding or loss of body fluid from trauma, burns, surgery, or dehydration from severe nausea and vomiting. Blood pressure decreases, thus blood flow is reduced to cells, tissue, and organs.</a:t>
                      </a:r>
                    </a:p>
                  </a:txBody>
                  <a:tcPr marL="0" marR="0" marT="0" marB="0" anchor="ctr">
                    <a:lnL>
                      <a:noFill/>
                    </a:lnL>
                    <a:lnR>
                      <a:noFill/>
                    </a:lnR>
                    <a:lnT>
                      <a:noFill/>
                    </a:lnT>
                    <a:lnB>
                      <a:noFill/>
                    </a:lnB>
                  </a:tcPr>
                </a:tc>
                <a:extLst>
                  <a:ext uri="{0D108BD9-81ED-4DB2-BD59-A6C34878D82A}">
                    <a16:rowId xmlns:a16="http://schemas.microsoft.com/office/drawing/2014/main" val="10003"/>
                  </a:ext>
                </a:extLst>
              </a:tr>
              <a:tr h="474942">
                <a:tc>
                  <a:txBody>
                    <a:bodyPr/>
                    <a:lstStyle/>
                    <a:p>
                      <a:endParaRPr lang="en-US" sz="1000" dirty="0"/>
                    </a:p>
                  </a:txBody>
                  <a:tcPr marL="0" marR="0" marT="0" marB="0" anchor="ctr">
                    <a:lnL>
                      <a:noFill/>
                    </a:lnL>
                    <a:lnR>
                      <a:noFill/>
                    </a:lnR>
                    <a:lnT>
                      <a:noFill/>
                    </a:lnT>
                    <a:lnB>
                      <a:noFill/>
                    </a:lnB>
                  </a:tcPr>
                </a:tc>
                <a:tc>
                  <a:txBody>
                    <a:bodyPr/>
                    <a:lstStyle/>
                    <a:p>
                      <a:endParaRPr lang="en-US" sz="1000" dirty="0"/>
                    </a:p>
                  </a:txBody>
                  <a:tcPr marL="0" marR="0" marT="0" marB="0" anchor="ctr">
                    <a:lnL>
                      <a:noFill/>
                    </a:lnL>
                    <a:lnR>
                      <a:noFill/>
                    </a:lnR>
                    <a:lnT>
                      <a:noFill/>
                    </a:lnT>
                    <a:lnB>
                      <a:noFill/>
                    </a:lnB>
                  </a:tcPr>
                </a:tc>
                <a:extLst>
                  <a:ext uri="{0D108BD9-81ED-4DB2-BD59-A6C34878D82A}">
                    <a16:rowId xmlns:a16="http://schemas.microsoft.com/office/drawing/2014/main" val="10004"/>
                  </a:ext>
                </a:extLst>
              </a:tr>
              <a:tr h="356208">
                <a:tc>
                  <a:txBody>
                    <a:bodyPr/>
                    <a:lstStyle/>
                    <a:p>
                      <a:endParaRPr lang="en-US" sz="1000" dirty="0"/>
                    </a:p>
                  </a:txBody>
                  <a:tcPr marL="0" marR="0" marT="0" marB="0" anchor="ctr">
                    <a:lnL>
                      <a:noFill/>
                    </a:lnL>
                    <a:lnR>
                      <a:noFill/>
                    </a:lnR>
                    <a:lnT>
                      <a:noFill/>
                    </a:lnT>
                    <a:lnB>
                      <a:noFill/>
                    </a:lnB>
                  </a:tcPr>
                </a:tc>
                <a:tc>
                  <a:txBody>
                    <a:bodyPr/>
                    <a:lstStyle/>
                    <a:p>
                      <a:endParaRPr lang="en-US" sz="1000" dirty="0"/>
                    </a:p>
                  </a:txBody>
                  <a:tcPr marL="0" marR="0" marT="0" marB="0" anchor="ctr">
                    <a:lnL>
                      <a:noFill/>
                    </a:lnL>
                    <a:lnR>
                      <a:noFill/>
                    </a:lnR>
                    <a:lnT>
                      <a:noFill/>
                    </a:lnT>
                    <a:lnB>
                      <a:noFill/>
                    </a:lnB>
                  </a:tcPr>
                </a:tc>
                <a:extLst>
                  <a:ext uri="{0D108BD9-81ED-4DB2-BD59-A6C34878D82A}">
                    <a16:rowId xmlns:a16="http://schemas.microsoft.com/office/drawing/2014/main" val="10005"/>
                  </a:ext>
                </a:extLst>
              </a:tr>
              <a:tr h="356208">
                <a:tc>
                  <a:txBody>
                    <a:bodyPr/>
                    <a:lstStyle/>
                    <a:p>
                      <a:endParaRPr lang="en-US" sz="1000" dirty="0"/>
                    </a:p>
                  </a:txBody>
                  <a:tcPr marL="0" marR="0" marT="0" marB="0" anchor="ctr">
                    <a:lnL>
                      <a:noFill/>
                    </a:lnL>
                    <a:lnR>
                      <a:noFill/>
                    </a:lnR>
                    <a:lnT>
                      <a:noFill/>
                    </a:lnT>
                    <a:lnB>
                      <a:noFill/>
                    </a:lnB>
                  </a:tcPr>
                </a:tc>
                <a:tc>
                  <a:txBody>
                    <a:bodyPr/>
                    <a:lstStyle/>
                    <a:p>
                      <a:endParaRPr lang="en-US" sz="1000" dirty="0"/>
                    </a:p>
                  </a:txBody>
                  <a:tcPr marL="0" marR="0" marT="0" marB="0" anchor="ctr">
                    <a:lnL>
                      <a:noFill/>
                    </a:lnL>
                    <a:lnR>
                      <a:noFill/>
                    </a:lnR>
                    <a:lnT>
                      <a:noFill/>
                    </a:lnT>
                    <a:lnB>
                      <a:noFill/>
                    </a:lnB>
                  </a:tcPr>
                </a:tc>
                <a:extLst>
                  <a:ext uri="{0D108BD9-81ED-4DB2-BD59-A6C34878D82A}">
                    <a16:rowId xmlns:a16="http://schemas.microsoft.com/office/drawing/2014/main" val="10006"/>
                  </a:ext>
                </a:extLst>
              </a:tr>
              <a:tr h="593676">
                <a:tc>
                  <a:txBody>
                    <a:bodyPr/>
                    <a:lstStyle/>
                    <a:p>
                      <a:endParaRPr lang="en-US" sz="1000" dirty="0"/>
                    </a:p>
                  </a:txBody>
                  <a:tcPr marL="0" marR="0" marT="0" marB="0" anchor="ctr">
                    <a:lnL>
                      <a:noFill/>
                    </a:lnL>
                    <a:lnR>
                      <a:noFill/>
                    </a:lnR>
                    <a:lnT>
                      <a:noFill/>
                    </a:lnT>
                    <a:lnB>
                      <a:noFill/>
                    </a:lnB>
                  </a:tcPr>
                </a:tc>
                <a:tc>
                  <a:txBody>
                    <a:bodyPr/>
                    <a:lstStyle/>
                    <a:p>
                      <a:endParaRPr lang="en-US" sz="1000" dirty="0"/>
                    </a:p>
                  </a:txBody>
                  <a:tcPr marL="0" marR="0" marT="0" marB="0" anchor="ctr">
                    <a:lnL>
                      <a:noFill/>
                    </a:lnL>
                    <a:lnR>
                      <a:noFill/>
                    </a:lnR>
                    <a:lnT>
                      <a:noFill/>
                    </a:lnT>
                    <a:lnB>
                      <a:noFill/>
                    </a:lnB>
                  </a:tcPr>
                </a:tc>
                <a:extLst>
                  <a:ext uri="{0D108BD9-81ED-4DB2-BD59-A6C34878D82A}">
                    <a16:rowId xmlns:a16="http://schemas.microsoft.com/office/drawing/2014/main" val="10007"/>
                  </a:ext>
                </a:extLst>
              </a:tr>
            </a:tbl>
          </a:graphicData>
        </a:graphic>
      </p:graphicFrame>
      <p:pic>
        <p:nvPicPr>
          <p:cNvPr id="1025" name="Picture 1"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897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35468"/>
            <a:ext cx="7024744" cy="564444"/>
          </a:xfrm>
        </p:spPr>
        <p:txBody>
          <a:bodyPr>
            <a:normAutofit fontScale="90000"/>
          </a:bodyPr>
          <a:lstStyle/>
          <a:p>
            <a:pPr algn="ctr"/>
            <a:r>
              <a:rPr lang="en-US" sz="3200" dirty="0"/>
              <a:t>Types of Shock</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583716844"/>
              </p:ext>
            </p:extLst>
          </p:nvPr>
        </p:nvGraphicFramePr>
        <p:xfrm>
          <a:off x="225776" y="914400"/>
          <a:ext cx="11593690" cy="5791200"/>
        </p:xfrm>
        <a:graphic>
          <a:graphicData uri="http://schemas.openxmlformats.org/drawingml/2006/table">
            <a:tbl>
              <a:tblPr/>
              <a:tblGrid>
                <a:gridCol w="5796845">
                  <a:extLst>
                    <a:ext uri="{9D8B030D-6E8A-4147-A177-3AD203B41FA5}">
                      <a16:colId xmlns:a16="http://schemas.microsoft.com/office/drawing/2014/main" val="20000"/>
                    </a:ext>
                  </a:extLst>
                </a:gridCol>
                <a:gridCol w="5796845">
                  <a:extLst>
                    <a:ext uri="{9D8B030D-6E8A-4147-A177-3AD203B41FA5}">
                      <a16:colId xmlns:a16="http://schemas.microsoft.com/office/drawing/2014/main" val="20001"/>
                    </a:ext>
                  </a:extLst>
                </a:gridCol>
              </a:tblGrid>
              <a:tr h="1544318">
                <a:tc>
                  <a:txBody>
                    <a:bodyPr/>
                    <a:lstStyle/>
                    <a:p>
                      <a:r>
                        <a:rPr lang="en-US" sz="1800" b="1" dirty="0">
                          <a:solidFill>
                            <a:schemeClr val="accent5">
                              <a:lumMod val="75000"/>
                            </a:schemeClr>
                          </a:solidFill>
                        </a:rPr>
                        <a:t>Anaphylactic Shock</a:t>
                      </a:r>
                    </a:p>
                  </a:txBody>
                  <a:tcPr marL="0" marR="0" marT="0" marB="0" anchor="ctr">
                    <a:lnL>
                      <a:noFill/>
                    </a:lnL>
                    <a:lnR>
                      <a:noFill/>
                    </a:lnR>
                    <a:lnT>
                      <a:noFill/>
                    </a:lnT>
                    <a:lnB>
                      <a:noFill/>
                    </a:lnB>
                  </a:tcPr>
                </a:tc>
                <a:tc>
                  <a:txBody>
                    <a:bodyPr/>
                    <a:lstStyle/>
                    <a:p>
                      <a:r>
                        <a:rPr lang="en-US" sz="1800" b="1" dirty="0">
                          <a:solidFill>
                            <a:schemeClr val="accent5">
                              <a:lumMod val="75000"/>
                            </a:schemeClr>
                          </a:solidFill>
                        </a:rPr>
                        <a:t>Results from reaction to substance to which patient is hypersensitive or allergic (allergen extracts, bee sting, medication, food). Outpouring of histamine results in dilation of blood vessels throughout the body.</a:t>
                      </a:r>
                    </a:p>
                  </a:txBody>
                  <a:tcPr marL="0" marR="0" marT="0" marB="0" anchor="ctr">
                    <a:lnL>
                      <a:noFill/>
                    </a:lnL>
                    <a:lnR>
                      <a:noFill/>
                    </a:lnR>
                    <a:lnT>
                      <a:noFill/>
                    </a:lnT>
                    <a:lnB>
                      <a:noFill/>
                    </a:lnB>
                  </a:tcPr>
                </a:tc>
                <a:extLst>
                  <a:ext uri="{0D108BD9-81ED-4DB2-BD59-A6C34878D82A}">
                    <a16:rowId xmlns:a16="http://schemas.microsoft.com/office/drawing/2014/main" val="10000"/>
                  </a:ext>
                </a:extLst>
              </a:tr>
              <a:tr h="1158242">
                <a:tc>
                  <a:txBody>
                    <a:bodyPr/>
                    <a:lstStyle/>
                    <a:p>
                      <a:r>
                        <a:rPr lang="en-US" sz="1800" b="1" dirty="0">
                          <a:solidFill>
                            <a:schemeClr val="accent5">
                              <a:lumMod val="75000"/>
                            </a:schemeClr>
                          </a:solidFill>
                        </a:rPr>
                        <a:t>Metabolic Shock</a:t>
                      </a:r>
                    </a:p>
                  </a:txBody>
                  <a:tcPr marL="0" marR="0" marT="0" marB="0" anchor="ctr">
                    <a:lnL>
                      <a:noFill/>
                    </a:lnL>
                    <a:lnR>
                      <a:noFill/>
                    </a:lnR>
                    <a:lnT>
                      <a:noFill/>
                    </a:lnT>
                    <a:lnB>
                      <a:noFill/>
                    </a:lnB>
                  </a:tcPr>
                </a:tc>
                <a:tc>
                  <a:txBody>
                    <a:bodyPr/>
                    <a:lstStyle/>
                    <a:p>
                      <a:r>
                        <a:rPr lang="en-US" sz="1800" b="1" dirty="0">
                          <a:solidFill>
                            <a:schemeClr val="accent5">
                              <a:lumMod val="75000"/>
                            </a:schemeClr>
                          </a:solidFill>
                        </a:rPr>
                        <a:t>Body's homeostasis impaired; acid-base balance disturbed (diabetic coma or insulin shock); body fluids unbalanced.</a:t>
                      </a:r>
                    </a:p>
                  </a:txBody>
                  <a:tcPr marL="0" marR="0" marT="0" marB="0" anchor="ctr">
                    <a:lnL>
                      <a:noFill/>
                    </a:lnL>
                    <a:lnR>
                      <a:noFill/>
                    </a:lnR>
                    <a:lnT>
                      <a:noFill/>
                    </a:lnT>
                    <a:lnB>
                      <a:noFill/>
                    </a:lnB>
                  </a:tcPr>
                </a:tc>
                <a:extLst>
                  <a:ext uri="{0D108BD9-81ED-4DB2-BD59-A6C34878D82A}">
                    <a16:rowId xmlns:a16="http://schemas.microsoft.com/office/drawing/2014/main" val="10001"/>
                  </a:ext>
                </a:extLst>
              </a:tr>
              <a:tr h="1158242">
                <a:tc>
                  <a:txBody>
                    <a:bodyPr/>
                    <a:lstStyle/>
                    <a:p>
                      <a:r>
                        <a:rPr lang="en-US" sz="1800" b="1" dirty="0" smtClean="0">
                          <a:solidFill>
                            <a:schemeClr val="accent5">
                              <a:lumMod val="75000"/>
                            </a:schemeClr>
                          </a:solidFill>
                        </a:rPr>
                        <a:t>Psychogenic/distributive Shock</a:t>
                      </a:r>
                      <a:endParaRPr lang="en-US" sz="1800" b="1" dirty="0">
                        <a:solidFill>
                          <a:schemeClr val="accent5">
                            <a:lumMod val="75000"/>
                          </a:schemeClr>
                        </a:solidFill>
                      </a:endParaRPr>
                    </a:p>
                  </a:txBody>
                  <a:tcPr marL="0" marR="0" marT="0" marB="0" anchor="ctr">
                    <a:lnL>
                      <a:noFill/>
                    </a:lnL>
                    <a:lnR>
                      <a:noFill/>
                    </a:lnR>
                    <a:lnT>
                      <a:noFill/>
                    </a:lnT>
                    <a:lnB>
                      <a:noFill/>
                    </a:lnB>
                  </a:tcPr>
                </a:tc>
                <a:tc>
                  <a:txBody>
                    <a:bodyPr/>
                    <a:lstStyle/>
                    <a:p>
                      <a:r>
                        <a:rPr lang="en-US" sz="1800" b="1" dirty="0">
                          <a:solidFill>
                            <a:schemeClr val="accent5">
                              <a:lumMod val="75000"/>
                            </a:schemeClr>
                          </a:solidFill>
                        </a:rPr>
                        <a:t>Shock caused by overwhelming emotional factors. Sudden dilation of blood vessels results in fainting because of lack of blood supply to the brain.</a:t>
                      </a:r>
                    </a:p>
                  </a:txBody>
                  <a:tcPr marL="0" marR="0" marT="0" marB="0" anchor="ctr">
                    <a:lnL>
                      <a:noFill/>
                    </a:lnL>
                    <a:lnR>
                      <a:noFill/>
                    </a:lnR>
                    <a:lnT>
                      <a:noFill/>
                    </a:lnT>
                    <a:lnB>
                      <a:noFill/>
                    </a:lnB>
                  </a:tcPr>
                </a:tc>
                <a:extLst>
                  <a:ext uri="{0D108BD9-81ED-4DB2-BD59-A6C34878D82A}">
                    <a16:rowId xmlns:a16="http://schemas.microsoft.com/office/drawing/2014/main" val="10002"/>
                  </a:ext>
                </a:extLst>
              </a:tr>
              <a:tr h="1930398">
                <a:tc>
                  <a:txBody>
                    <a:bodyPr/>
                    <a:lstStyle/>
                    <a:p>
                      <a:r>
                        <a:rPr lang="en-US" sz="1800" b="1" dirty="0">
                          <a:solidFill>
                            <a:schemeClr val="accent5">
                              <a:lumMod val="75000"/>
                            </a:schemeClr>
                          </a:solidFill>
                        </a:rPr>
                        <a:t>Septic Shock</a:t>
                      </a:r>
                    </a:p>
                  </a:txBody>
                  <a:tcPr marL="0" marR="0" marT="0" marB="0" anchor="ctr">
                    <a:lnL>
                      <a:noFill/>
                    </a:lnL>
                    <a:lnR>
                      <a:noFill/>
                    </a:lnR>
                    <a:lnT>
                      <a:noFill/>
                    </a:lnT>
                    <a:lnB>
                      <a:noFill/>
                    </a:lnB>
                  </a:tcPr>
                </a:tc>
                <a:tc>
                  <a:txBody>
                    <a:bodyPr/>
                    <a:lstStyle/>
                    <a:p>
                      <a:r>
                        <a:rPr lang="en-US" sz="1800" b="1" dirty="0">
                          <a:solidFill>
                            <a:schemeClr val="accent5">
                              <a:lumMod val="75000"/>
                            </a:schemeClr>
                          </a:solidFill>
                        </a:rPr>
                        <a:t>An acute infection, usually systemic, that overwhelms the body (toxic shock </a:t>
                      </a:r>
                      <a:r>
                        <a:rPr lang="en-US" sz="1800" b="1" dirty="0" smtClean="0">
                          <a:solidFill>
                            <a:schemeClr val="accent5">
                              <a:lumMod val="75000"/>
                            </a:schemeClr>
                          </a:solidFill>
                        </a:rPr>
                        <a:t>syndrome</a:t>
                      </a:r>
                      <a:r>
                        <a:rPr lang="en-US" sz="1800" b="1" dirty="0">
                          <a:solidFill>
                            <a:schemeClr val="accent5">
                              <a:lumMod val="75000"/>
                            </a:schemeClr>
                          </a:solidFill>
                        </a:rPr>
                        <a:t>). Poisonous substances accumulate in bloodstream and blood pressure decreases, impairing blood flow to cells, tissues, and organs.</a:t>
                      </a:r>
                    </a:p>
                  </a:txBody>
                  <a:tcPr marL="0" marR="0" marT="0" marB="0" anchor="ctr">
                    <a:lnL>
                      <a:noFill/>
                    </a:lnL>
                    <a:lnR>
                      <a:noFill/>
                    </a:lnR>
                    <a:lnT>
                      <a:noFill/>
                    </a:lnT>
                    <a:lnB>
                      <a:noFill/>
                    </a:lnB>
                  </a:tcPr>
                </a:tc>
                <a:extLst>
                  <a:ext uri="{0D108BD9-81ED-4DB2-BD59-A6C34878D82A}">
                    <a16:rowId xmlns:a16="http://schemas.microsoft.com/office/drawing/2014/main" val="10003"/>
                  </a:ext>
                </a:extLst>
              </a:tr>
            </a:tbl>
          </a:graphicData>
        </a:graphic>
      </p:graphicFrame>
      <p:pic>
        <p:nvPicPr>
          <p:cNvPr id="1025" name="Picture 1"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c.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151" y="2324101"/>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613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7" name="Rectangle 2"/>
          <p:cNvSpPr>
            <a:spLocks noGrp="1" noChangeArrowheads="1"/>
          </p:cNvSpPr>
          <p:nvPr>
            <p:ph type="title"/>
          </p:nvPr>
        </p:nvSpPr>
        <p:spPr>
          <a:xfrm>
            <a:off x="1981200" y="685800"/>
            <a:ext cx="8229600" cy="70556"/>
          </a:xfrm>
        </p:spPr>
        <p:txBody>
          <a:bodyPr>
            <a:normAutofit fontScale="90000"/>
          </a:bodyPr>
          <a:lstStyle/>
          <a:p>
            <a:pPr algn="ctr">
              <a:defRPr/>
            </a:pPr>
            <a:r>
              <a:rPr lang="en-US" sz="4000" dirty="0">
                <a:solidFill>
                  <a:schemeClr val="accent5">
                    <a:lumMod val="75000"/>
                  </a:schemeClr>
                </a:solidFill>
                <a:latin typeface="Comic Sans MS" pitchFamily="66" charset="0"/>
              </a:rPr>
              <a:t>Signals of Shock </a:t>
            </a:r>
          </a:p>
        </p:txBody>
      </p:sp>
      <p:sp>
        <p:nvSpPr>
          <p:cNvPr id="134148" name="Rectangle 3"/>
          <p:cNvSpPr>
            <a:spLocks noGrp="1" noChangeArrowheads="1"/>
          </p:cNvSpPr>
          <p:nvPr>
            <p:ph idx="4294967295"/>
          </p:nvPr>
        </p:nvSpPr>
        <p:spPr>
          <a:xfrm>
            <a:off x="270933" y="1422400"/>
            <a:ext cx="11627556" cy="4978400"/>
          </a:xfrm>
        </p:spPr>
        <p:txBody>
          <a:bodyPr>
            <a:normAutofit/>
          </a:bodyPr>
          <a:lstStyle/>
          <a:p>
            <a:pPr>
              <a:lnSpc>
                <a:spcPct val="80000"/>
              </a:lnSpc>
              <a:defRPr/>
            </a:pPr>
            <a:r>
              <a:rPr lang="en-US" sz="2400" b="1" dirty="0">
                <a:solidFill>
                  <a:schemeClr val="accent5">
                    <a:lumMod val="75000"/>
                  </a:schemeClr>
                </a:solidFill>
                <a:latin typeface="Comic Sans MS" pitchFamily="66" charset="0"/>
              </a:rPr>
              <a:t>Without intervention, the body’s failed attempt to compensate for blood loss eventually will result in death. </a:t>
            </a:r>
          </a:p>
          <a:p>
            <a:pPr>
              <a:lnSpc>
                <a:spcPct val="80000"/>
              </a:lnSpc>
              <a:defRPr/>
            </a:pPr>
            <a:r>
              <a:rPr lang="en-US" sz="2400" b="1" dirty="0">
                <a:solidFill>
                  <a:schemeClr val="accent5">
                    <a:lumMod val="75000"/>
                  </a:schemeClr>
                </a:solidFill>
                <a:latin typeface="Comic Sans MS" pitchFamily="66" charset="0"/>
              </a:rPr>
              <a:t>Signals of shock include—</a:t>
            </a:r>
          </a:p>
          <a:p>
            <a:pPr lvl="1">
              <a:lnSpc>
                <a:spcPct val="80000"/>
              </a:lnSpc>
              <a:buFont typeface="Wingdings" pitchFamily="2" charset="2"/>
              <a:buChar char=""/>
              <a:defRPr/>
            </a:pPr>
            <a:r>
              <a:rPr lang="en-US" b="1" dirty="0" smtClean="0">
                <a:solidFill>
                  <a:schemeClr val="accent5">
                    <a:lumMod val="75000"/>
                  </a:schemeClr>
                </a:solidFill>
                <a:latin typeface="Comic Sans MS" pitchFamily="66" charset="0"/>
              </a:rPr>
              <a:t>**Apprehension, anxiety, restlessness or irritability. </a:t>
            </a:r>
          </a:p>
          <a:p>
            <a:pPr lvl="1">
              <a:lnSpc>
                <a:spcPct val="80000"/>
              </a:lnSpc>
              <a:buFont typeface="Wingdings" pitchFamily="2" charset="2"/>
              <a:buChar char=""/>
              <a:defRPr/>
            </a:pPr>
            <a:r>
              <a:rPr lang="en-US" b="1" dirty="0" smtClean="0">
                <a:solidFill>
                  <a:schemeClr val="accent5">
                    <a:lumMod val="75000"/>
                  </a:schemeClr>
                </a:solidFill>
                <a:latin typeface="Comic Sans MS" pitchFamily="66" charset="0"/>
              </a:rPr>
              <a:t>Altered consciousness.</a:t>
            </a:r>
          </a:p>
          <a:p>
            <a:pPr lvl="1">
              <a:lnSpc>
                <a:spcPct val="80000"/>
              </a:lnSpc>
              <a:buFont typeface="Wingdings" pitchFamily="2" charset="2"/>
              <a:buChar char=""/>
              <a:defRPr/>
            </a:pPr>
            <a:r>
              <a:rPr lang="en-US" b="1" dirty="0" smtClean="0">
                <a:solidFill>
                  <a:schemeClr val="accent5">
                    <a:lumMod val="75000"/>
                  </a:schemeClr>
                </a:solidFill>
                <a:latin typeface="Comic Sans MS" pitchFamily="66" charset="0"/>
              </a:rPr>
              <a:t>Pale or ashen, bluish, cool or moist skin.</a:t>
            </a:r>
          </a:p>
          <a:p>
            <a:pPr lvl="1">
              <a:lnSpc>
                <a:spcPct val="80000"/>
              </a:lnSpc>
              <a:buFont typeface="Wingdings" pitchFamily="2" charset="2"/>
              <a:buChar char=""/>
              <a:defRPr/>
            </a:pPr>
            <a:r>
              <a:rPr lang="en-US" b="1" dirty="0" smtClean="0">
                <a:solidFill>
                  <a:schemeClr val="accent5">
                    <a:lumMod val="75000"/>
                  </a:schemeClr>
                </a:solidFill>
                <a:latin typeface="Comic Sans MS" pitchFamily="66" charset="0"/>
              </a:rPr>
              <a:t>Rapid breathing.</a:t>
            </a:r>
          </a:p>
          <a:p>
            <a:pPr lvl="1">
              <a:lnSpc>
                <a:spcPct val="80000"/>
              </a:lnSpc>
              <a:buFont typeface="Wingdings" pitchFamily="2" charset="2"/>
              <a:buChar char=""/>
              <a:defRPr/>
            </a:pPr>
            <a:r>
              <a:rPr lang="en-US" b="1" dirty="0" smtClean="0">
                <a:solidFill>
                  <a:schemeClr val="accent5">
                    <a:lumMod val="75000"/>
                  </a:schemeClr>
                </a:solidFill>
                <a:latin typeface="Comic Sans MS" pitchFamily="66" charset="0"/>
              </a:rPr>
              <a:t>Rapid and weak pulse.</a:t>
            </a:r>
          </a:p>
          <a:p>
            <a:pPr lvl="1">
              <a:lnSpc>
                <a:spcPct val="80000"/>
              </a:lnSpc>
              <a:buFont typeface="Wingdings" pitchFamily="2" charset="2"/>
              <a:buChar char=""/>
              <a:defRPr/>
            </a:pPr>
            <a:r>
              <a:rPr lang="en-US" b="1" dirty="0" smtClean="0">
                <a:solidFill>
                  <a:schemeClr val="accent5">
                    <a:lumMod val="75000"/>
                  </a:schemeClr>
                </a:solidFill>
                <a:latin typeface="Comic Sans MS" pitchFamily="66" charset="0"/>
              </a:rPr>
              <a:t>Excessive thirst.</a:t>
            </a:r>
          </a:p>
          <a:p>
            <a:pPr lvl="1">
              <a:lnSpc>
                <a:spcPct val="80000"/>
              </a:lnSpc>
              <a:buFont typeface="Wingdings" pitchFamily="2" charset="2"/>
              <a:buChar char=""/>
              <a:defRPr/>
            </a:pPr>
            <a:r>
              <a:rPr lang="en-US" b="1" dirty="0" smtClean="0">
                <a:solidFill>
                  <a:schemeClr val="accent5">
                    <a:lumMod val="75000"/>
                  </a:schemeClr>
                </a:solidFill>
                <a:latin typeface="Comic Sans MS" pitchFamily="66" charset="0"/>
              </a:rPr>
              <a:t>Nausea and vomiting</a:t>
            </a:r>
            <a:r>
              <a:rPr lang="en-US" b="1" dirty="0" smtClean="0">
                <a:solidFill>
                  <a:schemeClr val="accent5">
                    <a:lumMod val="75000"/>
                  </a:schemeClr>
                </a:solidFill>
              </a:rPr>
              <a:t>.</a:t>
            </a:r>
          </a:p>
        </p:txBody>
      </p:sp>
    </p:spTree>
    <p:extLst>
      <p:ext uri="{BB962C8B-B14F-4D97-AF65-F5344CB8AC3E}">
        <p14:creationId xmlns:p14="http://schemas.microsoft.com/office/powerpoint/2010/main" val="419462554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71" name="Rectangle 2"/>
          <p:cNvSpPr>
            <a:spLocks noGrp="1" noChangeArrowheads="1"/>
          </p:cNvSpPr>
          <p:nvPr>
            <p:ph type="title"/>
          </p:nvPr>
        </p:nvSpPr>
        <p:spPr>
          <a:xfrm>
            <a:off x="1981200" y="609600"/>
            <a:ext cx="8229600" cy="124178"/>
          </a:xfrm>
        </p:spPr>
        <p:txBody>
          <a:bodyPr>
            <a:normAutofit fontScale="90000"/>
          </a:bodyPr>
          <a:lstStyle/>
          <a:p>
            <a:pPr algn="ctr">
              <a:defRPr/>
            </a:pPr>
            <a:r>
              <a:rPr lang="en-US" sz="4000" dirty="0">
                <a:solidFill>
                  <a:schemeClr val="accent5">
                    <a:lumMod val="75000"/>
                  </a:schemeClr>
                </a:solidFill>
                <a:latin typeface="Comic Sans MS" pitchFamily="66" charset="0"/>
              </a:rPr>
              <a:t>Care for Shock </a:t>
            </a:r>
          </a:p>
        </p:txBody>
      </p:sp>
      <p:sp>
        <p:nvSpPr>
          <p:cNvPr id="135172" name="Rectangle 3"/>
          <p:cNvSpPr>
            <a:spLocks noGrp="1" noChangeArrowheads="1"/>
          </p:cNvSpPr>
          <p:nvPr>
            <p:ph idx="4294967295"/>
          </p:nvPr>
        </p:nvSpPr>
        <p:spPr>
          <a:xfrm>
            <a:off x="349957" y="1106311"/>
            <a:ext cx="11503376" cy="5599289"/>
          </a:xfrm>
        </p:spPr>
        <p:txBody>
          <a:bodyPr>
            <a:normAutofit/>
          </a:bodyPr>
          <a:lstStyle/>
          <a:p>
            <a:pPr>
              <a:lnSpc>
                <a:spcPct val="80000"/>
              </a:lnSpc>
              <a:defRPr/>
            </a:pPr>
            <a:r>
              <a:rPr lang="en-US" sz="2800" b="1" dirty="0">
                <a:solidFill>
                  <a:schemeClr val="accent5">
                    <a:lumMod val="75000"/>
                  </a:schemeClr>
                </a:solidFill>
                <a:latin typeface="Comic Sans MS" pitchFamily="66" charset="0"/>
              </a:rPr>
              <a:t>Follow the emergency action steps, CHECK—CALL—CARE, including calling 9-1-1 or the local emergency number. </a:t>
            </a:r>
          </a:p>
          <a:p>
            <a:pPr>
              <a:lnSpc>
                <a:spcPct val="80000"/>
              </a:lnSpc>
              <a:defRPr/>
            </a:pPr>
            <a:r>
              <a:rPr lang="en-US" sz="2800" b="1" dirty="0">
                <a:solidFill>
                  <a:schemeClr val="accent5">
                    <a:lumMod val="75000"/>
                  </a:schemeClr>
                </a:solidFill>
                <a:latin typeface="Comic Sans MS" pitchFamily="66" charset="0"/>
              </a:rPr>
              <a:t>To care for shock—</a:t>
            </a:r>
          </a:p>
          <a:p>
            <a:pPr lvl="1">
              <a:lnSpc>
                <a:spcPct val="80000"/>
              </a:lnSpc>
              <a:buFont typeface="Wingdings" pitchFamily="2" charset="2"/>
              <a:buChar char=""/>
              <a:defRPr/>
            </a:pPr>
            <a:r>
              <a:rPr lang="en-US" sz="2800" b="1" dirty="0" smtClean="0">
                <a:solidFill>
                  <a:schemeClr val="accent5">
                    <a:lumMod val="75000"/>
                  </a:schemeClr>
                </a:solidFill>
                <a:latin typeface="Comic Sans MS" pitchFamily="66" charset="0"/>
              </a:rPr>
              <a:t>Monitor the victim’s breathing and signs of life.</a:t>
            </a:r>
          </a:p>
          <a:p>
            <a:pPr lvl="1">
              <a:lnSpc>
                <a:spcPct val="80000"/>
              </a:lnSpc>
              <a:buFont typeface="Wingdings" pitchFamily="2" charset="2"/>
              <a:buChar char=""/>
              <a:defRPr/>
            </a:pPr>
            <a:r>
              <a:rPr lang="en-US" sz="2800" b="1" dirty="0" smtClean="0">
                <a:solidFill>
                  <a:schemeClr val="accent5">
                    <a:lumMod val="75000"/>
                  </a:schemeClr>
                </a:solidFill>
                <a:latin typeface="Comic Sans MS" pitchFamily="66" charset="0"/>
              </a:rPr>
              <a:t>Control any external bleeding.</a:t>
            </a:r>
          </a:p>
          <a:p>
            <a:pPr lvl="1">
              <a:lnSpc>
                <a:spcPct val="80000"/>
              </a:lnSpc>
              <a:buFont typeface="Wingdings" pitchFamily="2" charset="2"/>
              <a:buChar char=""/>
              <a:defRPr/>
            </a:pPr>
            <a:r>
              <a:rPr lang="en-US" sz="2800" b="1" dirty="0" smtClean="0">
                <a:solidFill>
                  <a:schemeClr val="accent5">
                    <a:lumMod val="75000"/>
                  </a:schemeClr>
                </a:solidFill>
                <a:latin typeface="Comic Sans MS" pitchFamily="66" charset="0"/>
              </a:rPr>
              <a:t>Elevate the legs about 12 inches to help blood circulate to the vital organs.</a:t>
            </a:r>
          </a:p>
          <a:p>
            <a:pPr lvl="1">
              <a:lnSpc>
                <a:spcPct val="80000"/>
              </a:lnSpc>
              <a:buFont typeface="Wingdings" pitchFamily="2" charset="2"/>
              <a:buChar char=""/>
              <a:defRPr/>
            </a:pPr>
            <a:r>
              <a:rPr lang="en-US" sz="2800" b="1" dirty="0" smtClean="0">
                <a:solidFill>
                  <a:schemeClr val="accent5">
                    <a:lumMod val="75000"/>
                  </a:schemeClr>
                </a:solidFill>
                <a:latin typeface="Comic Sans MS" pitchFamily="66" charset="0"/>
              </a:rPr>
              <a:t>Do </a:t>
            </a:r>
            <a:r>
              <a:rPr lang="en-US" sz="2800" b="1" u="sng" dirty="0" smtClean="0">
                <a:solidFill>
                  <a:schemeClr val="accent5">
                    <a:lumMod val="75000"/>
                  </a:schemeClr>
                </a:solidFill>
                <a:latin typeface="Comic Sans MS" pitchFamily="66" charset="0"/>
              </a:rPr>
              <a:t>not</a:t>
            </a:r>
            <a:r>
              <a:rPr lang="en-US" sz="2800" b="1" dirty="0" smtClean="0">
                <a:solidFill>
                  <a:schemeClr val="accent5">
                    <a:lumMod val="75000"/>
                  </a:schemeClr>
                </a:solidFill>
                <a:latin typeface="Comic Sans MS" pitchFamily="66" charset="0"/>
              </a:rPr>
              <a:t> elevate the legs—</a:t>
            </a:r>
          </a:p>
          <a:p>
            <a:pPr lvl="2">
              <a:lnSpc>
                <a:spcPct val="80000"/>
              </a:lnSpc>
              <a:buFont typeface="Wingdings" pitchFamily="2" charset="2"/>
              <a:buChar char="§"/>
              <a:defRPr/>
            </a:pPr>
            <a:r>
              <a:rPr lang="en-US" sz="2800" b="1" dirty="0">
                <a:solidFill>
                  <a:schemeClr val="accent5">
                    <a:lumMod val="75000"/>
                  </a:schemeClr>
                </a:solidFill>
                <a:latin typeface="Comic Sans MS" pitchFamily="66" charset="0"/>
              </a:rPr>
              <a:t>If the victim is nauseated or having trouble breathing.</a:t>
            </a:r>
          </a:p>
          <a:p>
            <a:pPr lvl="2">
              <a:lnSpc>
                <a:spcPct val="80000"/>
              </a:lnSpc>
              <a:buFont typeface="Wingdings" pitchFamily="2" charset="2"/>
              <a:buChar char="§"/>
              <a:defRPr/>
            </a:pPr>
            <a:r>
              <a:rPr lang="en-US" sz="2800" b="1" dirty="0">
                <a:solidFill>
                  <a:schemeClr val="accent5">
                    <a:lumMod val="75000"/>
                  </a:schemeClr>
                </a:solidFill>
                <a:latin typeface="Comic Sans MS" pitchFamily="66" charset="0"/>
              </a:rPr>
              <a:t>If you suspect head, neck or back injuries or possible broken bones.</a:t>
            </a:r>
          </a:p>
          <a:p>
            <a:pPr lvl="2">
              <a:lnSpc>
                <a:spcPct val="80000"/>
              </a:lnSpc>
              <a:buFont typeface="Wingdings" pitchFamily="2" charset="2"/>
              <a:buChar char="§"/>
              <a:defRPr/>
            </a:pPr>
            <a:r>
              <a:rPr lang="en-US" sz="2800" b="1" dirty="0">
                <a:solidFill>
                  <a:schemeClr val="accent5">
                    <a:lumMod val="75000"/>
                  </a:schemeClr>
                </a:solidFill>
                <a:latin typeface="Comic Sans MS" pitchFamily="66" charset="0"/>
              </a:rPr>
              <a:t>If moving causes more pain.</a:t>
            </a:r>
          </a:p>
          <a:p>
            <a:pPr lvl="2">
              <a:lnSpc>
                <a:spcPct val="80000"/>
              </a:lnSpc>
              <a:defRPr/>
            </a:pPr>
            <a:endParaRPr lang="en-US" b="1" dirty="0" smtClean="0"/>
          </a:p>
        </p:txBody>
      </p:sp>
    </p:spTree>
    <p:extLst>
      <p:ext uri="{BB962C8B-B14F-4D97-AF65-F5344CB8AC3E}">
        <p14:creationId xmlns:p14="http://schemas.microsoft.com/office/powerpoint/2010/main" val="231166855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a:xfrm>
            <a:off x="1981200" y="214489"/>
            <a:ext cx="8229600" cy="903111"/>
          </a:xfrm>
        </p:spPr>
        <p:txBody>
          <a:bodyPr>
            <a:normAutofit/>
          </a:bodyPr>
          <a:lstStyle/>
          <a:p>
            <a:pPr algn="ctr">
              <a:defRPr/>
            </a:pPr>
            <a:r>
              <a:rPr lang="en-US" b="1" dirty="0" smtClean="0">
                <a:solidFill>
                  <a:schemeClr val="accent5">
                    <a:lumMod val="75000"/>
                  </a:schemeClr>
                </a:solidFill>
                <a:latin typeface="Comic Sans MS" pitchFamily="66" charset="0"/>
              </a:rPr>
              <a:t>Care for Shock</a:t>
            </a:r>
            <a:r>
              <a:rPr lang="en-US" dirty="0" smtClean="0">
                <a:solidFill>
                  <a:schemeClr val="accent5">
                    <a:lumMod val="75000"/>
                  </a:schemeClr>
                </a:solidFill>
                <a:latin typeface="Comic Sans MS" pitchFamily="66" charset="0"/>
              </a:rPr>
              <a:t> </a:t>
            </a:r>
            <a:r>
              <a:rPr lang="en-US" dirty="0" smtClean="0">
                <a:solidFill>
                  <a:schemeClr val="accent5">
                    <a:lumMod val="75000"/>
                  </a:schemeClr>
                </a:solidFill>
              </a:rPr>
              <a:t/>
            </a:r>
            <a:br>
              <a:rPr lang="en-US" dirty="0" smtClean="0">
                <a:solidFill>
                  <a:schemeClr val="accent5">
                    <a:lumMod val="75000"/>
                  </a:schemeClr>
                </a:solidFill>
              </a:rPr>
            </a:br>
            <a:r>
              <a:rPr lang="en-US" sz="1600" dirty="0">
                <a:solidFill>
                  <a:schemeClr val="accent5">
                    <a:lumMod val="75000"/>
                  </a:schemeClr>
                </a:solidFill>
                <a:latin typeface="Comic Sans MS" pitchFamily="66" charset="0"/>
              </a:rPr>
              <a:t>(continued)</a:t>
            </a:r>
          </a:p>
        </p:txBody>
      </p:sp>
      <p:sp>
        <p:nvSpPr>
          <p:cNvPr id="136196" name="Rectangle 3"/>
          <p:cNvSpPr>
            <a:spLocks noGrp="1" noChangeArrowheads="1"/>
          </p:cNvSpPr>
          <p:nvPr>
            <p:ph idx="4294967295"/>
          </p:nvPr>
        </p:nvSpPr>
        <p:spPr>
          <a:xfrm>
            <a:off x="507999" y="1286933"/>
            <a:ext cx="11288889" cy="5266267"/>
          </a:xfrm>
        </p:spPr>
        <p:txBody>
          <a:bodyPr/>
          <a:lstStyle/>
          <a:p>
            <a:pPr lvl="1">
              <a:buFont typeface="Wingdings" pitchFamily="2" charset="2"/>
              <a:buChar char=""/>
              <a:defRPr/>
            </a:pPr>
            <a:endParaRPr lang="en-US" b="1" dirty="0" smtClean="0"/>
          </a:p>
          <a:p>
            <a:pPr lvl="1">
              <a:buFont typeface="Wingdings" pitchFamily="2" charset="2"/>
              <a:buChar char=""/>
              <a:defRPr/>
            </a:pPr>
            <a:r>
              <a:rPr lang="en-US" sz="3600" b="1" dirty="0">
                <a:solidFill>
                  <a:schemeClr val="accent5">
                    <a:lumMod val="75000"/>
                  </a:schemeClr>
                </a:solidFill>
                <a:latin typeface="Comic Sans MS" pitchFamily="66" charset="0"/>
              </a:rPr>
              <a:t>Do not give the victim anything to eat or drink, even though he or she is likely to be thirsty.</a:t>
            </a:r>
          </a:p>
          <a:p>
            <a:pPr lvl="1">
              <a:buFont typeface="Wingdings" pitchFamily="2" charset="2"/>
              <a:buChar char=""/>
              <a:defRPr/>
            </a:pPr>
            <a:r>
              <a:rPr lang="en-US" sz="3600" b="1" dirty="0">
                <a:solidFill>
                  <a:schemeClr val="accent5">
                    <a:lumMod val="75000"/>
                  </a:schemeClr>
                </a:solidFill>
                <a:latin typeface="Comic Sans MS" pitchFamily="66" charset="0"/>
              </a:rPr>
              <a:t>Help the victim maintain normal body temperature by keeping him or her from getting chilled or overheated.</a:t>
            </a:r>
            <a:r>
              <a:rPr lang="en-US" sz="3600" dirty="0">
                <a:solidFill>
                  <a:schemeClr val="accent5">
                    <a:lumMod val="75000"/>
                  </a:schemeClr>
                </a:solidFill>
                <a:latin typeface="Comic Sans MS" pitchFamily="66" charset="0"/>
              </a:rPr>
              <a:t> </a:t>
            </a:r>
          </a:p>
        </p:txBody>
      </p:sp>
    </p:spTree>
    <p:extLst>
      <p:ext uri="{BB962C8B-B14F-4D97-AF65-F5344CB8AC3E}">
        <p14:creationId xmlns:p14="http://schemas.microsoft.com/office/powerpoint/2010/main" val="25497413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1828800" y="146756"/>
            <a:ext cx="8229600" cy="1264355"/>
          </a:xfrm>
          <a:solidFill>
            <a:srgbClr val="FFFFFF"/>
          </a:solidFill>
        </p:spPr>
        <p:txBody>
          <a:bodyPr vert="horz" lIns="91440" tIns="45720" rIns="91440" bIns="45720" rtlCol="0" anchor="t" anchorCtr="0">
            <a:normAutofit fontScale="90000"/>
          </a:bodyPr>
          <a:lstStyle/>
          <a:p>
            <a:pPr algn="ctr">
              <a:defRPr/>
            </a:pPr>
            <a:r>
              <a:rPr lang="en-US" sz="4000" dirty="0">
                <a:solidFill>
                  <a:schemeClr val="accent5">
                    <a:lumMod val="75000"/>
                  </a:schemeClr>
                </a:solidFill>
                <a:latin typeface="Comic Sans MS" pitchFamily="66" charset="0"/>
              </a:rPr>
              <a:t>Chapter 10</a:t>
            </a:r>
            <a:br>
              <a:rPr lang="en-US" sz="4000" dirty="0">
                <a:solidFill>
                  <a:schemeClr val="accent5">
                    <a:lumMod val="75000"/>
                  </a:schemeClr>
                </a:solidFill>
                <a:latin typeface="Comic Sans MS" pitchFamily="66" charset="0"/>
              </a:rPr>
            </a:br>
            <a:r>
              <a:rPr lang="en-US" sz="4000" dirty="0">
                <a:solidFill>
                  <a:schemeClr val="accent5">
                    <a:lumMod val="75000"/>
                  </a:schemeClr>
                </a:solidFill>
                <a:latin typeface="Comic Sans MS" pitchFamily="66" charset="0"/>
              </a:rPr>
              <a:t>Soft Tissue Injuries </a:t>
            </a:r>
          </a:p>
        </p:txBody>
      </p:sp>
      <p:sp>
        <p:nvSpPr>
          <p:cNvPr id="3" name="Rectangle 2"/>
          <p:cNvSpPr/>
          <p:nvPr/>
        </p:nvSpPr>
        <p:spPr>
          <a:xfrm>
            <a:off x="2362199" y="1852412"/>
            <a:ext cx="7583311" cy="461963"/>
          </a:xfrm>
          <a:prstGeom prst="rect">
            <a:avLst/>
          </a:prstGeom>
        </p:spPr>
        <p:txBody>
          <a:bodyPr wrap="square">
            <a:spAutoFit/>
          </a:bodyPr>
          <a:lstStyle/>
          <a:p>
            <a:pPr algn="ctr">
              <a:defRPr/>
            </a:pPr>
            <a:r>
              <a:rPr lang="en-US" sz="2400" b="1" u="sng" dirty="0">
                <a:solidFill>
                  <a:schemeClr val="accent5">
                    <a:lumMod val="75000"/>
                  </a:schemeClr>
                </a:solidFill>
                <a:latin typeface="Comic Sans MS" pitchFamily="66" charset="0"/>
              </a:rPr>
              <a:t>Introduction</a:t>
            </a:r>
            <a:endParaRPr lang="en-US" sz="2400" u="sng" dirty="0">
              <a:solidFill>
                <a:schemeClr val="accent5">
                  <a:lumMod val="75000"/>
                </a:schemeClr>
              </a:solidFill>
              <a:latin typeface="Comic Sans MS" pitchFamily="66" charset="0"/>
            </a:endParaRPr>
          </a:p>
        </p:txBody>
      </p:sp>
      <p:sp>
        <p:nvSpPr>
          <p:cNvPr id="4" name="Rectangle 3"/>
          <p:cNvSpPr/>
          <p:nvPr/>
        </p:nvSpPr>
        <p:spPr>
          <a:xfrm>
            <a:off x="146756" y="2590800"/>
            <a:ext cx="11514666" cy="4031873"/>
          </a:xfrm>
          <a:prstGeom prst="rect">
            <a:avLst/>
          </a:prstGeom>
        </p:spPr>
        <p:txBody>
          <a:bodyPr wrap="square">
            <a:spAutoFit/>
          </a:bodyPr>
          <a:lstStyle/>
          <a:p>
            <a:pPr>
              <a:defRPr/>
            </a:pPr>
            <a:r>
              <a:rPr lang="en-US" sz="3200" b="1" dirty="0">
                <a:solidFill>
                  <a:schemeClr val="accent5">
                    <a:lumMod val="75000"/>
                  </a:schemeClr>
                </a:solidFill>
                <a:latin typeface="Comic Sans MS" pitchFamily="66" charset="0"/>
              </a:rPr>
              <a:t>Millions of people suffer disabling injuries each year.</a:t>
            </a:r>
          </a:p>
          <a:p>
            <a:pPr>
              <a:defRPr/>
            </a:pPr>
            <a:r>
              <a:rPr lang="en-US" sz="3200" b="1" dirty="0">
                <a:solidFill>
                  <a:schemeClr val="accent5">
                    <a:lumMod val="75000"/>
                  </a:schemeClr>
                </a:solidFill>
                <a:latin typeface="Comic Sans MS" pitchFamily="66" charset="0"/>
              </a:rPr>
              <a:t>Thousands of lives are lost each year as a result of injuries.</a:t>
            </a:r>
          </a:p>
          <a:p>
            <a:pPr>
              <a:defRPr/>
            </a:pPr>
            <a:r>
              <a:rPr lang="en-US" sz="3200" b="1" dirty="0">
                <a:solidFill>
                  <a:schemeClr val="accent5">
                    <a:lumMod val="75000"/>
                  </a:schemeClr>
                </a:solidFill>
                <a:latin typeface="Comic Sans MS" pitchFamily="66" charset="0"/>
              </a:rPr>
              <a:t>The more common injuries involve the soft tissues of the body.</a:t>
            </a:r>
          </a:p>
          <a:p>
            <a:pPr>
              <a:defRPr/>
            </a:pPr>
            <a:r>
              <a:rPr lang="en-US" sz="3200" b="1" dirty="0">
                <a:solidFill>
                  <a:schemeClr val="accent5">
                    <a:lumMod val="75000"/>
                  </a:schemeClr>
                </a:solidFill>
                <a:latin typeface="Comic Sans MS" pitchFamily="66" charset="0"/>
              </a:rPr>
              <a:t>Two basic types of injuries are—</a:t>
            </a:r>
          </a:p>
          <a:p>
            <a:pPr lvl="1">
              <a:buFont typeface="Wingdings" pitchFamily="2" charset="2"/>
              <a:buChar char=""/>
              <a:defRPr/>
            </a:pPr>
            <a:r>
              <a:rPr lang="en-US" sz="3200" b="1" dirty="0">
                <a:solidFill>
                  <a:schemeClr val="accent5">
                    <a:lumMod val="75000"/>
                  </a:schemeClr>
                </a:solidFill>
                <a:latin typeface="Comic Sans MS" pitchFamily="66" charset="0"/>
              </a:rPr>
              <a:t>Soft tissue injury.</a:t>
            </a:r>
          </a:p>
          <a:p>
            <a:pPr lvl="1">
              <a:buFont typeface="Wingdings" pitchFamily="2" charset="2"/>
              <a:buChar char=""/>
              <a:defRPr/>
            </a:pPr>
            <a:r>
              <a:rPr lang="en-US" sz="3200" b="1" dirty="0">
                <a:solidFill>
                  <a:schemeClr val="accent5">
                    <a:lumMod val="75000"/>
                  </a:schemeClr>
                </a:solidFill>
                <a:latin typeface="Comic Sans MS" pitchFamily="66" charset="0"/>
              </a:rPr>
              <a:t>Musculoskeletal injury.</a:t>
            </a:r>
          </a:p>
        </p:txBody>
      </p:sp>
    </p:spTree>
    <p:extLst>
      <p:ext uri="{BB962C8B-B14F-4D97-AF65-F5344CB8AC3E}">
        <p14:creationId xmlns:p14="http://schemas.microsoft.com/office/powerpoint/2010/main" val="182571493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3" name="Rectangle 2"/>
          <p:cNvSpPr>
            <a:spLocks noGrp="1" noChangeArrowheads="1"/>
          </p:cNvSpPr>
          <p:nvPr>
            <p:ph type="title"/>
          </p:nvPr>
        </p:nvSpPr>
        <p:spPr>
          <a:xfrm>
            <a:off x="2133600" y="0"/>
            <a:ext cx="7772400" cy="959556"/>
          </a:xfrm>
        </p:spPr>
        <p:txBody>
          <a:bodyPr/>
          <a:lstStyle/>
          <a:p>
            <a:pPr algn="ctr">
              <a:defRPr/>
            </a:pPr>
            <a:r>
              <a:rPr lang="en-US" sz="4000" dirty="0">
                <a:solidFill>
                  <a:schemeClr val="accent5">
                    <a:lumMod val="75000"/>
                  </a:schemeClr>
                </a:solidFill>
                <a:latin typeface="Comic Sans MS" pitchFamily="66" charset="0"/>
              </a:rPr>
              <a:t>Soft Tissue Injuries </a:t>
            </a:r>
          </a:p>
        </p:txBody>
      </p:sp>
      <p:sp>
        <p:nvSpPr>
          <p:cNvPr id="148484" name="Rectangle 3"/>
          <p:cNvSpPr>
            <a:spLocks noGrp="1" noChangeArrowheads="1"/>
          </p:cNvSpPr>
          <p:nvPr>
            <p:ph idx="4294967295"/>
          </p:nvPr>
        </p:nvSpPr>
        <p:spPr>
          <a:xfrm>
            <a:off x="632178" y="1219200"/>
            <a:ext cx="11300178" cy="5334000"/>
          </a:xfrm>
        </p:spPr>
        <p:txBody>
          <a:bodyPr/>
          <a:lstStyle/>
          <a:p>
            <a:pPr>
              <a:lnSpc>
                <a:spcPct val="80000"/>
              </a:lnSpc>
              <a:defRPr/>
            </a:pPr>
            <a:r>
              <a:rPr lang="en-US" sz="2400" b="1" dirty="0">
                <a:solidFill>
                  <a:schemeClr val="accent5">
                    <a:lumMod val="75000"/>
                  </a:schemeClr>
                </a:solidFill>
                <a:latin typeface="Comic Sans MS" pitchFamily="66" charset="0"/>
              </a:rPr>
              <a:t>Soft tissues include the layers of skin, fat and muscle.</a:t>
            </a:r>
          </a:p>
          <a:p>
            <a:pPr>
              <a:lnSpc>
                <a:spcPct val="80000"/>
              </a:lnSpc>
              <a:defRPr/>
            </a:pPr>
            <a:r>
              <a:rPr lang="en-US" sz="2400" b="1" dirty="0">
                <a:solidFill>
                  <a:schemeClr val="accent5">
                    <a:lumMod val="75000"/>
                  </a:schemeClr>
                </a:solidFill>
                <a:latin typeface="Comic Sans MS" pitchFamily="66" charset="0"/>
              </a:rPr>
              <a:t>The skin is composed of two primary layers: </a:t>
            </a:r>
          </a:p>
          <a:p>
            <a:pPr lvl="1">
              <a:lnSpc>
                <a:spcPct val="80000"/>
              </a:lnSpc>
              <a:buFont typeface="Wingdings" pitchFamily="2" charset="2"/>
              <a:buChar char=""/>
              <a:defRPr/>
            </a:pPr>
            <a:r>
              <a:rPr lang="en-US" sz="2400" b="1" dirty="0" smtClean="0">
                <a:solidFill>
                  <a:schemeClr val="accent5">
                    <a:lumMod val="75000"/>
                  </a:schemeClr>
                </a:solidFill>
                <a:latin typeface="Comic Sans MS" pitchFamily="66" charset="0"/>
              </a:rPr>
              <a:t>Outer (</a:t>
            </a:r>
            <a:r>
              <a:rPr lang="en-US" sz="2400" b="1" u="sng" dirty="0" smtClean="0">
                <a:solidFill>
                  <a:schemeClr val="accent5">
                    <a:lumMod val="75000"/>
                  </a:schemeClr>
                </a:solidFill>
                <a:latin typeface="Comic Sans MS" pitchFamily="66" charset="0"/>
              </a:rPr>
              <a:t>epidermis</a:t>
            </a:r>
            <a:r>
              <a:rPr lang="en-US" sz="2400" b="1" dirty="0" smtClean="0">
                <a:solidFill>
                  <a:schemeClr val="accent5">
                    <a:lumMod val="75000"/>
                  </a:schemeClr>
                </a:solidFill>
                <a:latin typeface="Comic Sans MS" pitchFamily="66" charset="0"/>
              </a:rPr>
              <a:t>)</a:t>
            </a:r>
          </a:p>
          <a:p>
            <a:pPr lvl="1">
              <a:lnSpc>
                <a:spcPct val="80000"/>
              </a:lnSpc>
              <a:buFont typeface="Wingdings" pitchFamily="2" charset="2"/>
              <a:buChar char=""/>
              <a:defRPr/>
            </a:pPr>
            <a:r>
              <a:rPr lang="en-US" sz="2400" b="1" dirty="0" smtClean="0">
                <a:solidFill>
                  <a:schemeClr val="accent5">
                    <a:lumMod val="75000"/>
                  </a:schemeClr>
                </a:solidFill>
                <a:latin typeface="Comic Sans MS" pitchFamily="66" charset="0"/>
              </a:rPr>
              <a:t>Deep (</a:t>
            </a:r>
            <a:r>
              <a:rPr lang="en-US" sz="2400" b="1" u="sng" dirty="0" smtClean="0">
                <a:solidFill>
                  <a:schemeClr val="accent5">
                    <a:lumMod val="75000"/>
                  </a:schemeClr>
                </a:solidFill>
                <a:latin typeface="Comic Sans MS" pitchFamily="66" charset="0"/>
              </a:rPr>
              <a:t>dermis</a:t>
            </a:r>
            <a:r>
              <a:rPr lang="en-US" sz="2400" b="1" dirty="0" smtClean="0">
                <a:solidFill>
                  <a:schemeClr val="accent5">
                    <a:lumMod val="75000"/>
                  </a:schemeClr>
                </a:solidFill>
                <a:latin typeface="Comic Sans MS" pitchFamily="66" charset="0"/>
              </a:rPr>
              <a:t>)</a:t>
            </a:r>
          </a:p>
          <a:p>
            <a:pPr>
              <a:lnSpc>
                <a:spcPct val="80000"/>
              </a:lnSpc>
              <a:defRPr/>
            </a:pPr>
            <a:r>
              <a:rPr lang="en-US" sz="2400" b="1" dirty="0">
                <a:solidFill>
                  <a:schemeClr val="accent5">
                    <a:lumMod val="75000"/>
                  </a:schemeClr>
                </a:solidFill>
                <a:latin typeface="Comic Sans MS" pitchFamily="66" charset="0"/>
              </a:rPr>
              <a:t>The epidermis provides a barrier to bacteria and other organisms that can cause infection.</a:t>
            </a:r>
          </a:p>
          <a:p>
            <a:pPr>
              <a:lnSpc>
                <a:spcPct val="80000"/>
              </a:lnSpc>
              <a:defRPr/>
            </a:pPr>
            <a:r>
              <a:rPr lang="en-US" sz="2400" b="1" dirty="0">
                <a:solidFill>
                  <a:schemeClr val="accent5">
                    <a:lumMod val="75000"/>
                  </a:schemeClr>
                </a:solidFill>
                <a:latin typeface="Comic Sans MS" pitchFamily="66" charset="0"/>
              </a:rPr>
              <a:t>The dermis layer contains the—</a:t>
            </a:r>
          </a:p>
          <a:p>
            <a:pPr lvl="1">
              <a:lnSpc>
                <a:spcPct val="80000"/>
              </a:lnSpc>
              <a:buFont typeface="Wingdings" pitchFamily="2" charset="2"/>
              <a:buChar char=""/>
              <a:defRPr/>
            </a:pPr>
            <a:r>
              <a:rPr lang="en-US" sz="2400" b="1" dirty="0" smtClean="0">
                <a:solidFill>
                  <a:schemeClr val="accent5">
                    <a:lumMod val="75000"/>
                  </a:schemeClr>
                </a:solidFill>
                <a:latin typeface="Comic Sans MS" pitchFamily="66" charset="0"/>
              </a:rPr>
              <a:t>Nerves.</a:t>
            </a:r>
          </a:p>
          <a:p>
            <a:pPr lvl="1">
              <a:lnSpc>
                <a:spcPct val="80000"/>
              </a:lnSpc>
              <a:buFont typeface="Wingdings" pitchFamily="2" charset="2"/>
              <a:buChar char=""/>
              <a:defRPr/>
            </a:pPr>
            <a:r>
              <a:rPr lang="en-US" sz="2400" b="1" dirty="0" smtClean="0">
                <a:solidFill>
                  <a:schemeClr val="accent5">
                    <a:lumMod val="75000"/>
                  </a:schemeClr>
                </a:solidFill>
                <a:latin typeface="Comic Sans MS" pitchFamily="66" charset="0"/>
              </a:rPr>
              <a:t>Hair roots.</a:t>
            </a:r>
          </a:p>
          <a:p>
            <a:pPr lvl="1">
              <a:lnSpc>
                <a:spcPct val="80000"/>
              </a:lnSpc>
              <a:buFont typeface="Wingdings" pitchFamily="2" charset="2"/>
              <a:buChar char=""/>
              <a:defRPr/>
            </a:pPr>
            <a:r>
              <a:rPr lang="en-US" sz="2400" b="1" dirty="0" smtClean="0">
                <a:solidFill>
                  <a:schemeClr val="accent5">
                    <a:lumMod val="75000"/>
                  </a:schemeClr>
                </a:solidFill>
                <a:latin typeface="Comic Sans MS" pitchFamily="66" charset="0"/>
              </a:rPr>
              <a:t>Sweat.</a:t>
            </a:r>
          </a:p>
          <a:p>
            <a:pPr lvl="1">
              <a:lnSpc>
                <a:spcPct val="80000"/>
              </a:lnSpc>
              <a:buFont typeface="Wingdings" pitchFamily="2" charset="2"/>
              <a:buChar char=""/>
              <a:defRPr/>
            </a:pPr>
            <a:r>
              <a:rPr lang="en-US" sz="2400" b="1" dirty="0" smtClean="0">
                <a:solidFill>
                  <a:schemeClr val="accent5">
                    <a:lumMod val="75000"/>
                  </a:schemeClr>
                </a:solidFill>
                <a:latin typeface="Comic Sans MS" pitchFamily="66" charset="0"/>
              </a:rPr>
              <a:t>Oil glands.</a:t>
            </a:r>
          </a:p>
          <a:p>
            <a:pPr lvl="1">
              <a:lnSpc>
                <a:spcPct val="80000"/>
              </a:lnSpc>
              <a:buFont typeface="Wingdings" pitchFamily="2" charset="2"/>
              <a:buChar char=""/>
              <a:defRPr/>
            </a:pPr>
            <a:r>
              <a:rPr lang="en-US" sz="2400" b="1" dirty="0" smtClean="0">
                <a:solidFill>
                  <a:schemeClr val="accent5">
                    <a:lumMod val="75000"/>
                  </a:schemeClr>
                </a:solidFill>
                <a:latin typeface="Comic Sans MS" pitchFamily="66" charset="0"/>
              </a:rPr>
              <a:t>Blood vessels.</a:t>
            </a:r>
          </a:p>
        </p:txBody>
      </p:sp>
    </p:spTree>
    <p:extLst>
      <p:ext uri="{BB962C8B-B14F-4D97-AF65-F5344CB8AC3E}">
        <p14:creationId xmlns:p14="http://schemas.microsoft.com/office/powerpoint/2010/main" val="381622000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7" name="Rectangle 2"/>
          <p:cNvSpPr>
            <a:spLocks noGrp="1" noChangeArrowheads="1"/>
          </p:cNvSpPr>
          <p:nvPr>
            <p:ph type="title"/>
          </p:nvPr>
        </p:nvSpPr>
        <p:spPr>
          <a:xfrm>
            <a:off x="1981200" y="112890"/>
            <a:ext cx="8229600" cy="993422"/>
          </a:xfrm>
        </p:spPr>
        <p:txBody>
          <a:bodyPr>
            <a:normAutofit fontScale="90000"/>
          </a:bodyPr>
          <a:lstStyle/>
          <a:p>
            <a:pPr algn="ctr">
              <a:lnSpc>
                <a:spcPct val="70000"/>
              </a:lnSpc>
              <a:defRPr/>
            </a:pPr>
            <a:r>
              <a:rPr lang="en-US" sz="4000" dirty="0">
                <a:solidFill>
                  <a:schemeClr val="accent5">
                    <a:lumMod val="75000"/>
                  </a:schemeClr>
                </a:solidFill>
                <a:latin typeface="Comic Sans MS" pitchFamily="66" charset="0"/>
              </a:rPr>
              <a:t/>
            </a:r>
            <a:br>
              <a:rPr lang="en-US" sz="4000" dirty="0">
                <a:solidFill>
                  <a:schemeClr val="accent5">
                    <a:lumMod val="75000"/>
                  </a:schemeClr>
                </a:solidFill>
                <a:latin typeface="Comic Sans MS" pitchFamily="66" charset="0"/>
              </a:rPr>
            </a:br>
            <a:r>
              <a:rPr lang="en-US" sz="4000" dirty="0">
                <a:solidFill>
                  <a:schemeClr val="accent5">
                    <a:lumMod val="75000"/>
                  </a:schemeClr>
                </a:solidFill>
                <a:latin typeface="Comic Sans MS" pitchFamily="66" charset="0"/>
              </a:rPr>
              <a:t>Soft Tissue Injuries</a:t>
            </a:r>
            <a:br>
              <a:rPr lang="en-US" sz="4000" dirty="0">
                <a:solidFill>
                  <a:schemeClr val="accent5">
                    <a:lumMod val="75000"/>
                  </a:schemeClr>
                </a:solidFill>
                <a:latin typeface="Comic Sans MS" pitchFamily="66" charset="0"/>
              </a:rPr>
            </a:br>
            <a:r>
              <a:rPr lang="en-US" sz="1200" dirty="0">
                <a:solidFill>
                  <a:schemeClr val="accent5">
                    <a:lumMod val="75000"/>
                  </a:schemeClr>
                </a:solidFill>
                <a:latin typeface="Comic Sans MS" pitchFamily="66" charset="0"/>
              </a:rPr>
              <a:t>(continued) </a:t>
            </a:r>
          </a:p>
        </p:txBody>
      </p:sp>
      <p:sp>
        <p:nvSpPr>
          <p:cNvPr id="149508" name="Rectangle 3"/>
          <p:cNvSpPr>
            <a:spLocks noGrp="1" noChangeArrowheads="1"/>
          </p:cNvSpPr>
          <p:nvPr>
            <p:ph idx="4294967295"/>
          </p:nvPr>
        </p:nvSpPr>
        <p:spPr>
          <a:xfrm>
            <a:off x="474133" y="1106312"/>
            <a:ext cx="11221156" cy="5446888"/>
          </a:xfrm>
        </p:spPr>
        <p:txBody>
          <a:bodyPr/>
          <a:lstStyle/>
          <a:p>
            <a:pPr>
              <a:defRPr/>
            </a:pPr>
            <a:endParaRPr lang="en-US" b="1" dirty="0" smtClean="0"/>
          </a:p>
          <a:p>
            <a:pPr>
              <a:defRPr/>
            </a:pPr>
            <a:r>
              <a:rPr lang="en-US" sz="3200" b="1" dirty="0">
                <a:solidFill>
                  <a:schemeClr val="accent5">
                    <a:lumMod val="75000"/>
                  </a:schemeClr>
                </a:solidFill>
                <a:latin typeface="Comic Sans MS" pitchFamily="66" charset="0"/>
              </a:rPr>
              <a:t>The </a:t>
            </a:r>
            <a:r>
              <a:rPr lang="en-US" sz="3200" b="1" u="sng" dirty="0">
                <a:solidFill>
                  <a:schemeClr val="accent5">
                    <a:lumMod val="75000"/>
                  </a:schemeClr>
                </a:solidFill>
                <a:latin typeface="Comic Sans MS" pitchFamily="66" charset="0"/>
              </a:rPr>
              <a:t>hypodermis</a:t>
            </a:r>
            <a:r>
              <a:rPr lang="en-US" sz="3200" b="1" dirty="0">
                <a:solidFill>
                  <a:schemeClr val="accent5">
                    <a:lumMod val="75000"/>
                  </a:schemeClr>
                </a:solidFill>
                <a:latin typeface="Comic Sans MS" pitchFamily="66" charset="0"/>
              </a:rPr>
              <a:t>, located beneath the epidermis and dermis, contains—</a:t>
            </a:r>
          </a:p>
          <a:p>
            <a:pPr lvl="1">
              <a:buFont typeface="Wingdings" pitchFamily="2" charset="2"/>
              <a:buChar char=""/>
              <a:defRPr/>
            </a:pPr>
            <a:r>
              <a:rPr lang="en-US" sz="3200" b="1" dirty="0">
                <a:solidFill>
                  <a:schemeClr val="accent5">
                    <a:lumMod val="75000"/>
                  </a:schemeClr>
                </a:solidFill>
                <a:latin typeface="Comic Sans MS" pitchFamily="66" charset="0"/>
              </a:rPr>
              <a:t>Fat.</a:t>
            </a:r>
          </a:p>
          <a:p>
            <a:pPr lvl="1">
              <a:buFont typeface="Wingdings" pitchFamily="2" charset="2"/>
              <a:buChar char=""/>
              <a:defRPr/>
            </a:pPr>
            <a:r>
              <a:rPr lang="en-US" sz="3200" b="1" dirty="0">
                <a:solidFill>
                  <a:schemeClr val="accent5">
                    <a:lumMod val="75000"/>
                  </a:schemeClr>
                </a:solidFill>
                <a:latin typeface="Comic Sans MS" pitchFamily="66" charset="0"/>
              </a:rPr>
              <a:t>Blood vessels.</a:t>
            </a:r>
          </a:p>
          <a:p>
            <a:pPr lvl="1">
              <a:buFont typeface="Wingdings" pitchFamily="2" charset="2"/>
              <a:buChar char=""/>
              <a:defRPr/>
            </a:pPr>
            <a:r>
              <a:rPr lang="en-US" sz="3200" b="1" dirty="0">
                <a:solidFill>
                  <a:schemeClr val="accent5">
                    <a:lumMod val="75000"/>
                  </a:schemeClr>
                </a:solidFill>
                <a:latin typeface="Comic Sans MS" pitchFamily="66" charset="0"/>
              </a:rPr>
              <a:t>Connective tissues.</a:t>
            </a:r>
          </a:p>
          <a:p>
            <a:pPr>
              <a:defRPr/>
            </a:pPr>
            <a:r>
              <a:rPr lang="en-US" sz="3200" b="1" dirty="0">
                <a:solidFill>
                  <a:schemeClr val="accent5">
                    <a:lumMod val="75000"/>
                  </a:schemeClr>
                </a:solidFill>
                <a:latin typeface="Comic Sans MS" pitchFamily="66" charset="0"/>
              </a:rPr>
              <a:t>The muscles lie beneath the fat layer and comprise the largest segment of the body’s soft tissues. </a:t>
            </a:r>
          </a:p>
        </p:txBody>
      </p:sp>
    </p:spTree>
    <p:extLst>
      <p:ext uri="{BB962C8B-B14F-4D97-AF65-F5344CB8AC3E}">
        <p14:creationId xmlns:p14="http://schemas.microsoft.com/office/powerpoint/2010/main" val="188035571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531" name="Rectangle 2"/>
          <p:cNvSpPr>
            <a:spLocks noGrp="1" noChangeArrowheads="1"/>
          </p:cNvSpPr>
          <p:nvPr>
            <p:ph type="title"/>
          </p:nvPr>
        </p:nvSpPr>
        <p:spPr>
          <a:xfrm>
            <a:off x="1981200" y="203200"/>
            <a:ext cx="8229600" cy="632178"/>
          </a:xfrm>
        </p:spPr>
        <p:txBody>
          <a:bodyPr>
            <a:normAutofit fontScale="90000"/>
          </a:bodyPr>
          <a:lstStyle/>
          <a:p>
            <a:pPr algn="ctr">
              <a:defRPr/>
            </a:pPr>
            <a:r>
              <a:rPr lang="en-US" sz="4000" dirty="0">
                <a:solidFill>
                  <a:schemeClr val="accent5">
                    <a:lumMod val="75000"/>
                  </a:schemeClr>
                </a:solidFill>
                <a:latin typeface="Comic Sans MS" pitchFamily="66" charset="0"/>
              </a:rPr>
              <a:t>Wounds</a:t>
            </a:r>
          </a:p>
        </p:txBody>
      </p:sp>
      <p:sp>
        <p:nvSpPr>
          <p:cNvPr id="150532" name="Rectangle 3"/>
          <p:cNvSpPr>
            <a:spLocks noGrp="1" noChangeArrowheads="1"/>
          </p:cNvSpPr>
          <p:nvPr>
            <p:ph idx="4294967295"/>
          </p:nvPr>
        </p:nvSpPr>
        <p:spPr>
          <a:xfrm>
            <a:off x="259645" y="1083733"/>
            <a:ext cx="11130844" cy="5393267"/>
          </a:xfrm>
        </p:spPr>
        <p:txBody>
          <a:bodyPr/>
          <a:lstStyle/>
          <a:p>
            <a:pPr>
              <a:defRPr/>
            </a:pPr>
            <a:r>
              <a:rPr lang="en-US" sz="3200" b="1" dirty="0">
                <a:solidFill>
                  <a:schemeClr val="accent5">
                    <a:lumMod val="75000"/>
                  </a:schemeClr>
                </a:solidFill>
                <a:latin typeface="Comic Sans MS" pitchFamily="66" charset="0"/>
              </a:rPr>
              <a:t>A wound is a physical injury involving a break in the layers of the skin.</a:t>
            </a:r>
          </a:p>
          <a:p>
            <a:pPr>
              <a:defRPr/>
            </a:pPr>
            <a:r>
              <a:rPr lang="en-US" sz="3200" b="1" dirty="0">
                <a:solidFill>
                  <a:schemeClr val="accent5">
                    <a:lumMod val="75000"/>
                  </a:schemeClr>
                </a:solidFill>
                <a:latin typeface="Comic Sans MS" pitchFamily="66" charset="0"/>
              </a:rPr>
              <a:t>Wounds are typically classified as either closed or open.</a:t>
            </a:r>
          </a:p>
          <a:p>
            <a:pPr>
              <a:defRPr/>
            </a:pPr>
            <a:r>
              <a:rPr lang="en-US" sz="3200" b="1" u="sng" dirty="0">
                <a:solidFill>
                  <a:schemeClr val="accent5">
                    <a:lumMod val="75000"/>
                  </a:schemeClr>
                </a:solidFill>
                <a:latin typeface="Comic Sans MS" pitchFamily="66" charset="0"/>
              </a:rPr>
              <a:t>Closed</a:t>
            </a:r>
            <a:r>
              <a:rPr lang="en-US" sz="3200" b="1" dirty="0">
                <a:solidFill>
                  <a:schemeClr val="accent5">
                    <a:lumMod val="75000"/>
                  </a:schemeClr>
                </a:solidFill>
                <a:latin typeface="Comic Sans MS" pitchFamily="66" charset="0"/>
              </a:rPr>
              <a:t> wound—the soft tissue damage occurs beneath the surface of the skin.</a:t>
            </a:r>
          </a:p>
          <a:p>
            <a:pPr>
              <a:defRPr/>
            </a:pPr>
            <a:endParaRPr lang="en-US" sz="3200" b="1" dirty="0">
              <a:solidFill>
                <a:schemeClr val="accent5">
                  <a:lumMod val="75000"/>
                </a:schemeClr>
              </a:solidFill>
              <a:latin typeface="Comic Sans MS" pitchFamily="66" charset="0"/>
            </a:endParaRPr>
          </a:p>
          <a:p>
            <a:pPr>
              <a:defRPr/>
            </a:pPr>
            <a:r>
              <a:rPr lang="en-US" sz="3200" b="1" u="sng" dirty="0">
                <a:solidFill>
                  <a:schemeClr val="accent5">
                    <a:lumMod val="75000"/>
                  </a:schemeClr>
                </a:solidFill>
                <a:latin typeface="Comic Sans MS" pitchFamily="66" charset="0"/>
              </a:rPr>
              <a:t>Open</a:t>
            </a:r>
            <a:r>
              <a:rPr lang="en-US" sz="3200" b="1" dirty="0">
                <a:solidFill>
                  <a:schemeClr val="accent5">
                    <a:lumMod val="75000"/>
                  </a:schemeClr>
                </a:solidFill>
                <a:latin typeface="Comic Sans MS" pitchFamily="66" charset="0"/>
              </a:rPr>
              <a:t> wound—has a break in the skin.</a:t>
            </a:r>
            <a:r>
              <a:rPr lang="en-US" sz="3200" dirty="0">
                <a:solidFill>
                  <a:schemeClr val="accent5">
                    <a:lumMod val="75000"/>
                  </a:schemeClr>
                </a:solidFill>
                <a:latin typeface="Comic Sans MS" pitchFamily="66" charset="0"/>
              </a:rPr>
              <a:t> </a:t>
            </a:r>
          </a:p>
        </p:txBody>
      </p:sp>
    </p:spTree>
    <p:extLst>
      <p:ext uri="{BB962C8B-B14F-4D97-AF65-F5344CB8AC3E}">
        <p14:creationId xmlns:p14="http://schemas.microsoft.com/office/powerpoint/2010/main" val="139059114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981200" y="203200"/>
            <a:ext cx="8229600" cy="722489"/>
          </a:xfrm>
          <a:solidFill>
            <a:srgbClr val="FFFFFF"/>
          </a:solidFill>
        </p:spPr>
        <p:txBody>
          <a:bodyPr vert="horz" lIns="91440" tIns="45720" rIns="91440" bIns="45720" rtlCol="0" anchor="t" anchorCtr="0">
            <a:normAutofit/>
          </a:bodyPr>
          <a:lstStyle/>
          <a:p>
            <a:pPr algn="ctr">
              <a:defRPr/>
            </a:pPr>
            <a:r>
              <a:rPr lang="en-US" sz="4000" dirty="0">
                <a:solidFill>
                  <a:schemeClr val="accent5">
                    <a:lumMod val="75000"/>
                  </a:schemeClr>
                </a:solidFill>
                <a:latin typeface="Comic Sans MS" pitchFamily="66" charset="0"/>
              </a:rPr>
              <a:t>Soft Tissue Injuries</a:t>
            </a:r>
          </a:p>
        </p:txBody>
      </p:sp>
      <p:sp>
        <p:nvSpPr>
          <p:cNvPr id="3" name="Rectangle 2"/>
          <p:cNvSpPr/>
          <p:nvPr/>
        </p:nvSpPr>
        <p:spPr>
          <a:xfrm>
            <a:off x="1905000" y="1295401"/>
            <a:ext cx="8305800" cy="708025"/>
          </a:xfrm>
          <a:prstGeom prst="rect">
            <a:avLst/>
          </a:prstGeom>
        </p:spPr>
        <p:txBody>
          <a:bodyPr wrap="square">
            <a:spAutoFit/>
          </a:bodyPr>
          <a:lstStyle/>
          <a:p>
            <a:pPr algn="ctr">
              <a:defRPr/>
            </a:pPr>
            <a:r>
              <a:rPr lang="en-US" sz="4000" b="1" dirty="0">
                <a:solidFill>
                  <a:schemeClr val="accent5">
                    <a:lumMod val="75000"/>
                  </a:schemeClr>
                </a:solidFill>
                <a:latin typeface="Comic Sans MS" pitchFamily="66" charset="0"/>
              </a:rPr>
              <a:t>Burns</a:t>
            </a:r>
            <a:endParaRPr lang="en-US" sz="4000" dirty="0">
              <a:solidFill>
                <a:schemeClr val="accent5">
                  <a:lumMod val="75000"/>
                </a:schemeClr>
              </a:solidFill>
              <a:latin typeface="Comic Sans MS" pitchFamily="66" charset="0"/>
            </a:endParaRPr>
          </a:p>
        </p:txBody>
      </p:sp>
      <p:sp>
        <p:nvSpPr>
          <p:cNvPr id="4" name="Rectangle 3"/>
          <p:cNvSpPr/>
          <p:nvPr/>
        </p:nvSpPr>
        <p:spPr>
          <a:xfrm>
            <a:off x="158044" y="2133600"/>
            <a:ext cx="11853333" cy="3539430"/>
          </a:xfrm>
          <a:prstGeom prst="rect">
            <a:avLst/>
          </a:prstGeom>
        </p:spPr>
        <p:txBody>
          <a:bodyPr wrap="square">
            <a:spAutoFit/>
          </a:bodyPr>
          <a:lstStyle/>
          <a:p>
            <a:pPr>
              <a:lnSpc>
                <a:spcPct val="80000"/>
              </a:lnSpc>
              <a:defRPr/>
            </a:pPr>
            <a:r>
              <a:rPr lang="en-US" sz="2800" b="1" dirty="0">
                <a:solidFill>
                  <a:schemeClr val="accent5">
                    <a:lumMod val="75000"/>
                  </a:schemeClr>
                </a:solidFill>
                <a:latin typeface="Comic Sans MS" pitchFamily="66" charset="0"/>
              </a:rPr>
              <a:t>Burns are a special kind of soft tissue injury.</a:t>
            </a:r>
          </a:p>
          <a:p>
            <a:pPr>
              <a:lnSpc>
                <a:spcPct val="80000"/>
              </a:lnSpc>
              <a:defRPr/>
            </a:pPr>
            <a:r>
              <a:rPr lang="en-US" sz="2800" b="1" dirty="0">
                <a:solidFill>
                  <a:schemeClr val="accent5">
                    <a:lumMod val="75000"/>
                  </a:schemeClr>
                </a:solidFill>
                <a:latin typeface="Comic Sans MS" pitchFamily="66" charset="0"/>
              </a:rPr>
              <a:t>Burns account for about 25 percent of all soft tissue injuries.</a:t>
            </a:r>
          </a:p>
          <a:p>
            <a:pPr>
              <a:lnSpc>
                <a:spcPct val="80000"/>
              </a:lnSpc>
              <a:defRPr/>
            </a:pPr>
            <a:r>
              <a:rPr lang="en-US" sz="2800" b="1" dirty="0">
                <a:solidFill>
                  <a:schemeClr val="accent5">
                    <a:lumMod val="75000"/>
                  </a:schemeClr>
                </a:solidFill>
                <a:latin typeface="Comic Sans MS" pitchFamily="66" charset="0"/>
              </a:rPr>
              <a:t>Burns break the skin and can cause infection, fluid loss and loss of body temperature control.</a:t>
            </a:r>
          </a:p>
          <a:p>
            <a:pPr>
              <a:lnSpc>
                <a:spcPct val="80000"/>
              </a:lnSpc>
              <a:defRPr/>
            </a:pPr>
            <a:r>
              <a:rPr lang="en-US" sz="2800" b="1" dirty="0">
                <a:solidFill>
                  <a:schemeClr val="accent5">
                    <a:lumMod val="75000"/>
                  </a:schemeClr>
                </a:solidFill>
                <a:latin typeface="Comic Sans MS" pitchFamily="66" charset="0"/>
              </a:rPr>
              <a:t>The severity of a burn depends on—</a:t>
            </a:r>
          </a:p>
          <a:p>
            <a:pPr lvl="1">
              <a:lnSpc>
                <a:spcPct val="80000"/>
              </a:lnSpc>
              <a:buFont typeface="Wingdings" pitchFamily="2" charset="2"/>
              <a:buChar char=""/>
              <a:defRPr/>
            </a:pPr>
            <a:r>
              <a:rPr lang="en-US" sz="2800" b="1" dirty="0">
                <a:solidFill>
                  <a:schemeClr val="accent5">
                    <a:lumMod val="75000"/>
                  </a:schemeClr>
                </a:solidFill>
                <a:latin typeface="Comic Sans MS" pitchFamily="66" charset="0"/>
              </a:rPr>
              <a:t>The temperature of the source.</a:t>
            </a:r>
          </a:p>
          <a:p>
            <a:pPr lvl="1">
              <a:lnSpc>
                <a:spcPct val="80000"/>
              </a:lnSpc>
              <a:buFont typeface="Wingdings" pitchFamily="2" charset="2"/>
              <a:buChar char=""/>
              <a:defRPr/>
            </a:pPr>
            <a:r>
              <a:rPr lang="en-US" sz="2800" b="1" dirty="0">
                <a:solidFill>
                  <a:schemeClr val="accent5">
                    <a:lumMod val="75000"/>
                  </a:schemeClr>
                </a:solidFill>
                <a:latin typeface="Comic Sans MS" pitchFamily="66" charset="0"/>
              </a:rPr>
              <a:t>The length of exposure to the source.</a:t>
            </a:r>
          </a:p>
          <a:p>
            <a:pPr lvl="1">
              <a:lnSpc>
                <a:spcPct val="80000"/>
              </a:lnSpc>
              <a:buFont typeface="Wingdings" pitchFamily="2" charset="2"/>
              <a:buChar char=""/>
              <a:defRPr/>
            </a:pPr>
            <a:r>
              <a:rPr lang="en-US" sz="2800" b="1" dirty="0">
                <a:solidFill>
                  <a:schemeClr val="accent5">
                    <a:lumMod val="75000"/>
                  </a:schemeClr>
                </a:solidFill>
                <a:latin typeface="Comic Sans MS" pitchFamily="66" charset="0"/>
              </a:rPr>
              <a:t>The location of the burn.</a:t>
            </a:r>
          </a:p>
          <a:p>
            <a:pPr lvl="1">
              <a:lnSpc>
                <a:spcPct val="80000"/>
              </a:lnSpc>
              <a:buFont typeface="Wingdings" pitchFamily="2" charset="2"/>
              <a:buChar char=""/>
              <a:defRPr/>
            </a:pPr>
            <a:r>
              <a:rPr lang="en-US" sz="2800" b="1" dirty="0">
                <a:solidFill>
                  <a:schemeClr val="accent5">
                    <a:lumMod val="75000"/>
                  </a:schemeClr>
                </a:solidFill>
                <a:latin typeface="Comic Sans MS" pitchFamily="66" charset="0"/>
              </a:rPr>
              <a:t>The extent of the burn.</a:t>
            </a:r>
          </a:p>
          <a:p>
            <a:pPr lvl="1">
              <a:lnSpc>
                <a:spcPct val="80000"/>
              </a:lnSpc>
              <a:buFont typeface="Wingdings" pitchFamily="2" charset="2"/>
              <a:buChar char=""/>
              <a:defRPr/>
            </a:pPr>
            <a:r>
              <a:rPr lang="en-US" sz="2800" b="1" dirty="0">
                <a:solidFill>
                  <a:schemeClr val="accent5">
                    <a:lumMod val="75000"/>
                  </a:schemeClr>
                </a:solidFill>
                <a:latin typeface="Comic Sans MS" pitchFamily="66" charset="0"/>
              </a:rPr>
              <a:t>The victim’s age and medical condition. </a:t>
            </a:r>
          </a:p>
        </p:txBody>
      </p:sp>
    </p:spTree>
    <p:extLst>
      <p:ext uri="{BB962C8B-B14F-4D97-AF65-F5344CB8AC3E}">
        <p14:creationId xmlns:p14="http://schemas.microsoft.com/office/powerpoint/2010/main" val="344791737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3"/>
          <p:cNvSpPr>
            <a:spLocks noGrp="1" noChangeArrowheads="1"/>
          </p:cNvSpPr>
          <p:nvPr>
            <p:ph idx="4294967295"/>
          </p:nvPr>
        </p:nvSpPr>
        <p:spPr>
          <a:xfrm>
            <a:off x="215152" y="162838"/>
            <a:ext cx="11725835" cy="6695162"/>
          </a:xfrm>
        </p:spPr>
        <p:txBody>
          <a:bodyPr>
            <a:normAutofit/>
          </a:bodyPr>
          <a:lstStyle/>
          <a:p>
            <a:pPr algn="ctr">
              <a:defRPr/>
            </a:pPr>
            <a:r>
              <a:rPr lang="en-US" sz="4600" b="1" dirty="0">
                <a:solidFill>
                  <a:schemeClr val="accent5">
                    <a:lumMod val="75000"/>
                  </a:schemeClr>
                </a:solidFill>
                <a:latin typeface="Times New Roman" panose="02020603050405020304" pitchFamily="18" charset="0"/>
                <a:cs typeface="Times New Roman" panose="02020603050405020304" pitchFamily="18" charset="0"/>
              </a:rPr>
              <a:t>The three major types of blood vessels </a:t>
            </a:r>
            <a:r>
              <a:rPr lang="en-US" sz="4600" b="1" dirty="0" smtClean="0">
                <a:solidFill>
                  <a:schemeClr val="accent5">
                    <a:lumMod val="75000"/>
                  </a:schemeClr>
                </a:solidFill>
                <a:latin typeface="Times New Roman" panose="02020603050405020304" pitchFamily="18" charset="0"/>
                <a:cs typeface="Times New Roman" panose="02020603050405020304" pitchFamily="18" charset="0"/>
              </a:rPr>
              <a:t>are:</a:t>
            </a:r>
          </a:p>
          <a:p>
            <a:pPr lvl="1">
              <a:buFont typeface="Wingdings" pitchFamily="2" charset="2"/>
              <a:buChar char=""/>
              <a:defRPr/>
            </a:pPr>
            <a:r>
              <a:rPr lang="en-US" sz="3200" b="1" u="sng" dirty="0" smtClean="0">
                <a:solidFill>
                  <a:srgbClr val="C00000"/>
                </a:solidFill>
                <a:latin typeface="Times New Roman" panose="02020603050405020304" pitchFamily="18" charset="0"/>
                <a:cs typeface="Times New Roman" panose="02020603050405020304" pitchFamily="18" charset="0"/>
              </a:rPr>
              <a:t>Arteries</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-carry blood away from the heart, pulses with each contraction of the heart, under greater pressure and travels faster, bright red due to more oxygen.</a:t>
            </a:r>
          </a:p>
          <a:p>
            <a:pPr lvl="1">
              <a:buFont typeface="Wingdings" pitchFamily="2" charset="2"/>
              <a:buChar char=""/>
              <a:defRPr/>
            </a:pPr>
            <a:r>
              <a:rPr lang="en-US" sz="3200" b="1" u="sng" dirty="0">
                <a:solidFill>
                  <a:srgbClr val="AE1C18"/>
                </a:solidFill>
                <a:latin typeface="Times New Roman" panose="02020603050405020304" pitchFamily="18" charset="0"/>
                <a:cs typeface="Times New Roman" panose="02020603050405020304" pitchFamily="18" charset="0"/>
              </a:rPr>
              <a:t>Veins</a:t>
            </a:r>
            <a:r>
              <a:rPr lang="en-US" sz="3200" b="1" dirty="0">
                <a:solidFill>
                  <a:schemeClr val="accent5">
                    <a:lumMod val="75000"/>
                  </a:schemeClr>
                </a:solidFill>
                <a:latin typeface="Times New Roman" panose="02020603050405020304" pitchFamily="18" charset="0"/>
                <a:cs typeface="Times New Roman" panose="02020603050405020304" pitchFamily="18" charset="0"/>
              </a:rPr>
              <a:t>-returns the blood back to the heart</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a:t>
            </a:r>
          </a:p>
          <a:p>
            <a:pPr lvl="1">
              <a:buFont typeface="Wingdings" pitchFamily="2" charset="2"/>
              <a:buChar char=""/>
              <a:defRPr/>
            </a:pPr>
            <a:r>
              <a:rPr lang="en-US" sz="3200" b="1" u="sng" dirty="0" smtClean="0">
                <a:solidFill>
                  <a:schemeClr val="accent6">
                    <a:lumMod val="50000"/>
                  </a:schemeClr>
                </a:solidFill>
                <a:latin typeface="Times New Roman" panose="02020603050405020304" pitchFamily="18" charset="0"/>
                <a:cs typeface="Times New Roman" panose="02020603050405020304" pitchFamily="18" charset="0"/>
              </a:rPr>
              <a:t>Capillaries</a:t>
            </a:r>
            <a:r>
              <a:rPr lang="en-US" sz="3200" b="1" dirty="0" smtClean="0">
                <a:solidFill>
                  <a:srgbClr val="92D050"/>
                </a:solidFill>
                <a:latin typeface="Times New Roman" panose="02020603050405020304" pitchFamily="18" charset="0"/>
                <a:cs typeface="Times New Roman" panose="02020603050405020304" pitchFamily="18" charset="0"/>
              </a:rPr>
              <a:t> </a:t>
            </a:r>
            <a:r>
              <a:rPr lang="en-US" sz="3200" b="1" dirty="0">
                <a:solidFill>
                  <a:schemeClr val="accent5">
                    <a:lumMod val="75000"/>
                  </a:schemeClr>
                </a:solidFill>
                <a:latin typeface="Times New Roman" panose="02020603050405020304" pitchFamily="18" charset="0"/>
                <a:cs typeface="Times New Roman" panose="02020603050405020304" pitchFamily="18" charset="0"/>
              </a:rPr>
              <a:t>–smallest of blood vessels, transfer oxygen and other nutrients into the cells and pick up waste products such as carbon dioxide. </a:t>
            </a:r>
            <a:endParaRPr lang="en-US" sz="3200" b="1" dirty="0" smtClean="0">
              <a:solidFill>
                <a:schemeClr val="accent5">
                  <a:lumMod val="75000"/>
                </a:schemeClr>
              </a:solidFill>
              <a:latin typeface="Times New Roman" panose="02020603050405020304" pitchFamily="18" charset="0"/>
              <a:cs typeface="Times New Roman" panose="02020603050405020304" pitchFamily="18" charset="0"/>
            </a:endParaRPr>
          </a:p>
          <a:p>
            <a:pPr>
              <a:defRPr/>
            </a:pPr>
            <a:r>
              <a:rPr lang="en-US" sz="3200" b="1" dirty="0" smtClean="0">
                <a:solidFill>
                  <a:srgbClr val="C00000"/>
                </a:solidFill>
                <a:latin typeface="Times New Roman" panose="02020603050405020304" pitchFamily="18" charset="0"/>
                <a:cs typeface="Times New Roman" panose="02020603050405020304" pitchFamily="18" charset="0"/>
              </a:rPr>
              <a:t>Bleeding </a:t>
            </a:r>
            <a:r>
              <a:rPr lang="en-US" sz="3200" b="1" dirty="0">
                <a:solidFill>
                  <a:srgbClr val="C00000"/>
                </a:solidFill>
                <a:latin typeface="Times New Roman" panose="02020603050405020304" pitchFamily="18" charset="0"/>
                <a:cs typeface="Times New Roman" panose="02020603050405020304" pitchFamily="18" charset="0"/>
              </a:rPr>
              <a:t>that is severe enough </a:t>
            </a:r>
            <a:r>
              <a:rPr lang="en-US" sz="3200" b="1" dirty="0">
                <a:solidFill>
                  <a:schemeClr val="accent5">
                    <a:lumMod val="75000"/>
                  </a:schemeClr>
                </a:solidFill>
                <a:latin typeface="Times New Roman" panose="02020603050405020304" pitchFamily="18" charset="0"/>
                <a:cs typeface="Times New Roman" panose="02020603050405020304" pitchFamily="18" charset="0"/>
              </a:rPr>
              <a:t>to critically reduce blood volume </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(hypovolemic) is </a:t>
            </a:r>
            <a:r>
              <a:rPr lang="en-US" sz="3200" b="1" dirty="0" smtClean="0">
                <a:solidFill>
                  <a:srgbClr val="C00000"/>
                </a:solidFill>
                <a:latin typeface="Times New Roman" panose="02020603050405020304" pitchFamily="18" charset="0"/>
                <a:cs typeface="Times New Roman" panose="02020603050405020304" pitchFamily="18" charset="0"/>
              </a:rPr>
              <a:t>life-threatening </a:t>
            </a:r>
            <a:r>
              <a:rPr lang="en-US" sz="3200" b="1" dirty="0">
                <a:solidFill>
                  <a:schemeClr val="accent5">
                    <a:lumMod val="75000"/>
                  </a:schemeClr>
                </a:solidFill>
                <a:latin typeface="Times New Roman" panose="02020603050405020304" pitchFamily="18" charset="0"/>
                <a:cs typeface="Times New Roman" panose="02020603050405020304" pitchFamily="18" charset="0"/>
              </a:rPr>
              <a:t>because tissues will die from lack of oxygen.</a:t>
            </a:r>
            <a:endParaRPr lang="en-US" sz="3200"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1879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46756"/>
            <a:ext cx="10566400" cy="1185333"/>
          </a:xfrm>
        </p:spPr>
        <p:txBody>
          <a:bodyPr/>
          <a:lstStyle/>
          <a:p>
            <a:pPr algn="ctr"/>
            <a:r>
              <a:rPr lang="en-US" dirty="0"/>
              <a:t>Rule of Nines</a:t>
            </a:r>
            <a:br>
              <a:rPr lang="en-US" dirty="0"/>
            </a:br>
            <a:r>
              <a:rPr lang="en-US" dirty="0"/>
              <a:t>Determining % of burns</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14312" y="1332089"/>
            <a:ext cx="8873066" cy="5407378"/>
          </a:xfrm>
        </p:spPr>
      </p:pic>
    </p:spTree>
    <p:extLst>
      <p:ext uri="{BB962C8B-B14F-4D97-AF65-F5344CB8AC3E}">
        <p14:creationId xmlns:p14="http://schemas.microsoft.com/office/powerpoint/2010/main" val="1924347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939" name="Rectangle 2"/>
          <p:cNvSpPr>
            <a:spLocks noGrp="1" noChangeArrowheads="1"/>
          </p:cNvSpPr>
          <p:nvPr>
            <p:ph type="title"/>
          </p:nvPr>
        </p:nvSpPr>
        <p:spPr>
          <a:xfrm>
            <a:off x="1981200" y="203200"/>
            <a:ext cx="8229600" cy="993422"/>
          </a:xfrm>
        </p:spPr>
        <p:txBody>
          <a:bodyPr/>
          <a:lstStyle/>
          <a:p>
            <a:pPr algn="ctr">
              <a:defRPr/>
            </a:pPr>
            <a:r>
              <a:rPr lang="en-US" b="1" dirty="0" smtClean="0">
                <a:solidFill>
                  <a:schemeClr val="accent5">
                    <a:lumMod val="75000"/>
                  </a:schemeClr>
                </a:solidFill>
                <a:latin typeface="Comic Sans MS" pitchFamily="66" charset="0"/>
              </a:rPr>
              <a:t>Causes of Burns</a:t>
            </a:r>
            <a:r>
              <a:rPr lang="en-US" b="1" dirty="0" smtClean="0">
                <a:solidFill>
                  <a:schemeClr val="accent2">
                    <a:lumMod val="75000"/>
                  </a:schemeClr>
                </a:solidFill>
                <a:latin typeface="Comic Sans MS" pitchFamily="66" charset="0"/>
              </a:rPr>
              <a:t/>
            </a:r>
            <a:br>
              <a:rPr lang="en-US" b="1" dirty="0" smtClean="0">
                <a:solidFill>
                  <a:schemeClr val="accent2">
                    <a:lumMod val="75000"/>
                  </a:schemeClr>
                </a:solidFill>
                <a:latin typeface="Comic Sans MS" pitchFamily="66" charset="0"/>
              </a:rPr>
            </a:br>
            <a:endParaRPr lang="en-US" sz="1200" dirty="0">
              <a:solidFill>
                <a:schemeClr val="accent2">
                  <a:lumMod val="75000"/>
                </a:schemeClr>
              </a:solidFill>
              <a:latin typeface="Comic Sans MS" pitchFamily="66" charset="0"/>
            </a:endParaRPr>
          </a:p>
        </p:txBody>
      </p:sp>
      <p:sp>
        <p:nvSpPr>
          <p:cNvPr id="167940" name="Rectangle 3"/>
          <p:cNvSpPr>
            <a:spLocks noGrp="1" noChangeArrowheads="1"/>
          </p:cNvSpPr>
          <p:nvPr>
            <p:ph idx="4294967295"/>
          </p:nvPr>
        </p:nvSpPr>
        <p:spPr>
          <a:xfrm>
            <a:off x="688621" y="1388533"/>
            <a:ext cx="10927645" cy="5164667"/>
          </a:xfrm>
        </p:spPr>
        <p:txBody>
          <a:bodyPr/>
          <a:lstStyle/>
          <a:p>
            <a:pPr lvl="1">
              <a:buFont typeface="Wingdings" pitchFamily="2" charset="2"/>
              <a:buChar char=""/>
              <a:defRPr/>
            </a:pPr>
            <a:r>
              <a:rPr lang="en-US" sz="4000" b="1" dirty="0">
                <a:solidFill>
                  <a:schemeClr val="accent5">
                    <a:lumMod val="75000"/>
                  </a:schemeClr>
                </a:solidFill>
                <a:latin typeface="Comic Sans MS" pitchFamily="66" charset="0"/>
              </a:rPr>
              <a:t>Thermal (heat)</a:t>
            </a:r>
          </a:p>
          <a:p>
            <a:pPr lvl="1">
              <a:buFont typeface="Wingdings" pitchFamily="2" charset="2"/>
              <a:buChar char=""/>
              <a:defRPr/>
            </a:pPr>
            <a:r>
              <a:rPr lang="en-US" sz="4000" b="1" dirty="0">
                <a:solidFill>
                  <a:schemeClr val="accent5">
                    <a:lumMod val="75000"/>
                  </a:schemeClr>
                </a:solidFill>
                <a:latin typeface="Comic Sans MS" pitchFamily="66" charset="0"/>
              </a:rPr>
              <a:t>Chemicals (dry and liquid)</a:t>
            </a:r>
          </a:p>
          <a:p>
            <a:pPr lvl="1">
              <a:buFont typeface="Wingdings" pitchFamily="2" charset="2"/>
              <a:buChar char=""/>
              <a:defRPr/>
            </a:pPr>
            <a:r>
              <a:rPr lang="en-US" sz="4000" b="1" dirty="0">
                <a:solidFill>
                  <a:schemeClr val="accent5">
                    <a:lumMod val="75000"/>
                  </a:schemeClr>
                </a:solidFill>
                <a:latin typeface="Comic Sans MS" pitchFamily="66" charset="0"/>
              </a:rPr>
              <a:t>Electricity </a:t>
            </a:r>
          </a:p>
          <a:p>
            <a:pPr lvl="1">
              <a:buFont typeface="Wingdings" pitchFamily="2" charset="2"/>
              <a:buChar char=""/>
              <a:defRPr/>
            </a:pPr>
            <a:r>
              <a:rPr lang="en-US" sz="4000" b="1" dirty="0">
                <a:solidFill>
                  <a:schemeClr val="accent5">
                    <a:lumMod val="75000"/>
                  </a:schemeClr>
                </a:solidFill>
                <a:latin typeface="Comic Sans MS" pitchFamily="66" charset="0"/>
              </a:rPr>
              <a:t>Radiation (sun, medical device, tanning beds)</a:t>
            </a:r>
          </a:p>
        </p:txBody>
      </p:sp>
    </p:spTree>
    <p:extLst>
      <p:ext uri="{BB962C8B-B14F-4D97-AF65-F5344CB8AC3E}">
        <p14:creationId xmlns:p14="http://schemas.microsoft.com/office/powerpoint/2010/main" val="111702627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8963" name="Rectangle 2"/>
          <p:cNvSpPr>
            <a:spLocks noGrp="1" noChangeArrowheads="1"/>
          </p:cNvSpPr>
          <p:nvPr>
            <p:ph type="title"/>
          </p:nvPr>
        </p:nvSpPr>
        <p:spPr>
          <a:xfrm>
            <a:off x="1947333" y="0"/>
            <a:ext cx="8229600" cy="1016001"/>
          </a:xfrm>
        </p:spPr>
        <p:txBody>
          <a:bodyPr/>
          <a:lstStyle/>
          <a:p>
            <a:pPr algn="ctr">
              <a:defRPr/>
            </a:pPr>
            <a:r>
              <a:rPr lang="en-US" b="1" dirty="0" smtClean="0">
                <a:solidFill>
                  <a:schemeClr val="accent5">
                    <a:lumMod val="75000"/>
                  </a:schemeClr>
                </a:solidFill>
                <a:latin typeface="Comic Sans MS" pitchFamily="66" charset="0"/>
              </a:rPr>
              <a:t>Burns</a:t>
            </a:r>
            <a:br>
              <a:rPr lang="en-US" b="1" dirty="0" smtClean="0">
                <a:solidFill>
                  <a:schemeClr val="accent5">
                    <a:lumMod val="75000"/>
                  </a:schemeClr>
                </a:solidFill>
                <a:latin typeface="Comic Sans MS" pitchFamily="66" charset="0"/>
              </a:rPr>
            </a:br>
            <a:r>
              <a:rPr lang="en-US" sz="1400" dirty="0">
                <a:solidFill>
                  <a:schemeClr val="accent5">
                    <a:lumMod val="75000"/>
                  </a:schemeClr>
                </a:solidFill>
                <a:latin typeface="Comic Sans MS" pitchFamily="66" charset="0"/>
              </a:rPr>
              <a:t>(continued)</a:t>
            </a:r>
          </a:p>
        </p:txBody>
      </p:sp>
      <p:sp>
        <p:nvSpPr>
          <p:cNvPr id="168964" name="Rectangle 3"/>
          <p:cNvSpPr>
            <a:spLocks noGrp="1" noChangeArrowheads="1"/>
          </p:cNvSpPr>
          <p:nvPr>
            <p:ph idx="4294967295"/>
          </p:nvPr>
        </p:nvSpPr>
        <p:spPr>
          <a:xfrm>
            <a:off x="406400" y="1309511"/>
            <a:ext cx="11379199" cy="5243689"/>
          </a:xfrm>
        </p:spPr>
        <p:txBody>
          <a:bodyPr>
            <a:normAutofit/>
          </a:bodyPr>
          <a:lstStyle/>
          <a:p>
            <a:pPr>
              <a:defRPr/>
            </a:pPr>
            <a:r>
              <a:rPr lang="en-US" sz="2400" b="1" dirty="0">
                <a:solidFill>
                  <a:schemeClr val="accent5">
                    <a:lumMod val="75000"/>
                  </a:schemeClr>
                </a:solidFill>
                <a:latin typeface="Comic Sans MS" pitchFamily="66" charset="0"/>
              </a:rPr>
              <a:t>Burns are also classified by depth:</a:t>
            </a:r>
          </a:p>
          <a:p>
            <a:pPr lvl="1">
              <a:lnSpc>
                <a:spcPct val="75000"/>
              </a:lnSpc>
              <a:buFont typeface="Wingdings" pitchFamily="2" charset="2"/>
              <a:buChar char=""/>
              <a:defRPr/>
            </a:pPr>
            <a:r>
              <a:rPr lang="en-US" sz="2400" b="1" dirty="0" smtClean="0">
                <a:solidFill>
                  <a:schemeClr val="accent5">
                    <a:lumMod val="75000"/>
                  </a:schemeClr>
                </a:solidFill>
                <a:latin typeface="Comic Sans MS" pitchFamily="66" charset="0"/>
              </a:rPr>
              <a:t>Superficial (first-degree)</a:t>
            </a:r>
          </a:p>
          <a:p>
            <a:pPr lvl="1">
              <a:lnSpc>
                <a:spcPct val="75000"/>
              </a:lnSpc>
              <a:buFont typeface="Wingdings" pitchFamily="2" charset="2"/>
              <a:buChar char=""/>
              <a:defRPr/>
            </a:pPr>
            <a:r>
              <a:rPr lang="en-US" sz="2400" b="1" dirty="0" smtClean="0">
                <a:solidFill>
                  <a:schemeClr val="accent5">
                    <a:lumMod val="75000"/>
                  </a:schemeClr>
                </a:solidFill>
                <a:latin typeface="Comic Sans MS" pitchFamily="66" charset="0"/>
              </a:rPr>
              <a:t>Deep. Deep burns are further classified into—</a:t>
            </a:r>
          </a:p>
          <a:p>
            <a:pPr lvl="2">
              <a:lnSpc>
                <a:spcPct val="75000"/>
              </a:lnSpc>
              <a:buFont typeface="Wingdings" pitchFamily="2" charset="2"/>
              <a:buChar char="§"/>
              <a:defRPr/>
            </a:pPr>
            <a:r>
              <a:rPr lang="en-US" sz="2400" b="1" dirty="0">
                <a:solidFill>
                  <a:schemeClr val="accent5">
                    <a:lumMod val="75000"/>
                  </a:schemeClr>
                </a:solidFill>
                <a:latin typeface="Comic Sans MS" pitchFamily="66" charset="0"/>
              </a:rPr>
              <a:t>Partial thickness (second-degree).</a:t>
            </a:r>
          </a:p>
          <a:p>
            <a:pPr lvl="2">
              <a:lnSpc>
                <a:spcPct val="75000"/>
              </a:lnSpc>
              <a:buFont typeface="Wingdings" pitchFamily="2" charset="2"/>
              <a:buChar char="§"/>
              <a:defRPr/>
            </a:pPr>
            <a:r>
              <a:rPr lang="en-US" sz="2400" b="1" dirty="0">
                <a:solidFill>
                  <a:schemeClr val="accent5">
                    <a:lumMod val="75000"/>
                  </a:schemeClr>
                </a:solidFill>
                <a:latin typeface="Comic Sans MS" pitchFamily="66" charset="0"/>
              </a:rPr>
              <a:t>Full thickness (third-degree).</a:t>
            </a:r>
          </a:p>
          <a:p>
            <a:pPr>
              <a:defRPr/>
            </a:pPr>
            <a:r>
              <a:rPr lang="en-US" sz="2400" b="1" dirty="0">
                <a:solidFill>
                  <a:schemeClr val="accent5">
                    <a:lumMod val="75000"/>
                  </a:schemeClr>
                </a:solidFill>
                <a:latin typeface="Comic Sans MS" pitchFamily="66" charset="0"/>
              </a:rPr>
              <a:t>Superficial (first-degree) burns involve only the top layer of skin. First-degree burns—</a:t>
            </a:r>
          </a:p>
          <a:p>
            <a:pPr lvl="1">
              <a:lnSpc>
                <a:spcPct val="75000"/>
              </a:lnSpc>
              <a:defRPr/>
            </a:pPr>
            <a:r>
              <a:rPr lang="en-US" sz="2400" b="1" dirty="0" smtClean="0">
                <a:solidFill>
                  <a:schemeClr val="accent5">
                    <a:lumMod val="75000"/>
                  </a:schemeClr>
                </a:solidFill>
                <a:latin typeface="Comic Sans MS" pitchFamily="66" charset="0"/>
              </a:rPr>
              <a:t>Appear red and dry.</a:t>
            </a:r>
          </a:p>
          <a:p>
            <a:pPr lvl="1">
              <a:lnSpc>
                <a:spcPct val="75000"/>
              </a:lnSpc>
              <a:defRPr/>
            </a:pPr>
            <a:r>
              <a:rPr lang="en-US" sz="2400" b="1" dirty="0" smtClean="0">
                <a:solidFill>
                  <a:schemeClr val="accent5">
                    <a:lumMod val="75000"/>
                  </a:schemeClr>
                </a:solidFill>
                <a:latin typeface="Comic Sans MS" pitchFamily="66" charset="0"/>
              </a:rPr>
              <a:t>Are usually painful.</a:t>
            </a:r>
          </a:p>
          <a:p>
            <a:pPr lvl="1">
              <a:lnSpc>
                <a:spcPct val="75000"/>
              </a:lnSpc>
              <a:defRPr/>
            </a:pPr>
            <a:r>
              <a:rPr lang="en-US" sz="2400" b="1" dirty="0" smtClean="0">
                <a:solidFill>
                  <a:schemeClr val="accent5">
                    <a:lumMod val="75000"/>
                  </a:schemeClr>
                </a:solidFill>
                <a:latin typeface="Comic Sans MS" pitchFamily="66" charset="0"/>
              </a:rPr>
              <a:t>May swell.</a:t>
            </a:r>
          </a:p>
          <a:p>
            <a:pPr lvl="1">
              <a:lnSpc>
                <a:spcPct val="75000"/>
              </a:lnSpc>
              <a:defRPr/>
            </a:pPr>
            <a:r>
              <a:rPr lang="en-US" sz="2400" b="1" dirty="0" smtClean="0">
                <a:solidFill>
                  <a:schemeClr val="accent5">
                    <a:lumMod val="75000"/>
                  </a:schemeClr>
                </a:solidFill>
                <a:latin typeface="Comic Sans MS" pitchFamily="66" charset="0"/>
              </a:rPr>
              <a:t>Generally heal in 5 to 6 days without permanent scarring.</a:t>
            </a:r>
          </a:p>
        </p:txBody>
      </p:sp>
    </p:spTree>
    <p:extLst>
      <p:ext uri="{BB962C8B-B14F-4D97-AF65-F5344CB8AC3E}">
        <p14:creationId xmlns:p14="http://schemas.microsoft.com/office/powerpoint/2010/main" val="317399782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9987" name="Rectangle 2"/>
          <p:cNvSpPr>
            <a:spLocks noGrp="1" noChangeArrowheads="1"/>
          </p:cNvSpPr>
          <p:nvPr>
            <p:ph type="title"/>
          </p:nvPr>
        </p:nvSpPr>
        <p:spPr>
          <a:xfrm>
            <a:off x="1981200" y="112890"/>
            <a:ext cx="8229600" cy="993422"/>
          </a:xfrm>
        </p:spPr>
        <p:txBody>
          <a:bodyPr/>
          <a:lstStyle/>
          <a:p>
            <a:pPr algn="ctr">
              <a:defRPr/>
            </a:pPr>
            <a:r>
              <a:rPr lang="en-US" sz="4000" dirty="0">
                <a:solidFill>
                  <a:schemeClr val="accent5">
                    <a:lumMod val="75000"/>
                  </a:schemeClr>
                </a:solidFill>
                <a:latin typeface="Comic Sans MS" pitchFamily="66" charset="0"/>
              </a:rPr>
              <a:t>Burns</a:t>
            </a:r>
            <a:r>
              <a:rPr lang="en-US" b="1" dirty="0" smtClean="0">
                <a:solidFill>
                  <a:schemeClr val="accent5">
                    <a:lumMod val="75000"/>
                  </a:schemeClr>
                </a:solidFill>
              </a:rPr>
              <a:t/>
            </a:r>
            <a:br>
              <a:rPr lang="en-US" b="1" dirty="0" smtClean="0">
                <a:solidFill>
                  <a:schemeClr val="accent5">
                    <a:lumMod val="75000"/>
                  </a:schemeClr>
                </a:solidFill>
              </a:rPr>
            </a:br>
            <a:r>
              <a:rPr lang="en-US" sz="1200" dirty="0">
                <a:solidFill>
                  <a:schemeClr val="accent5">
                    <a:lumMod val="75000"/>
                  </a:schemeClr>
                </a:solidFill>
                <a:latin typeface="Comic Sans MS" pitchFamily="66" charset="0"/>
              </a:rPr>
              <a:t>(continued)</a:t>
            </a:r>
          </a:p>
        </p:txBody>
      </p:sp>
      <p:sp>
        <p:nvSpPr>
          <p:cNvPr id="169988" name="Rectangle 3"/>
          <p:cNvSpPr>
            <a:spLocks noGrp="1" noChangeArrowheads="1"/>
          </p:cNvSpPr>
          <p:nvPr>
            <p:ph idx="4294967295"/>
          </p:nvPr>
        </p:nvSpPr>
        <p:spPr>
          <a:xfrm>
            <a:off x="496711" y="1320800"/>
            <a:ext cx="11164711" cy="5308600"/>
          </a:xfrm>
        </p:spPr>
        <p:txBody>
          <a:bodyPr>
            <a:noAutofit/>
          </a:bodyPr>
          <a:lstStyle/>
          <a:p>
            <a:pPr>
              <a:defRPr/>
            </a:pPr>
            <a:r>
              <a:rPr lang="en-US" sz="2400" b="1" dirty="0" smtClean="0">
                <a:solidFill>
                  <a:schemeClr val="accent5">
                    <a:lumMod val="75000"/>
                  </a:schemeClr>
                </a:solidFill>
                <a:latin typeface="Comic Sans MS" pitchFamily="66" charset="0"/>
              </a:rPr>
              <a:t>Partial-thickness burns (second-degree) involve both the epidermis and the dermis. Partial-thickness burns—</a:t>
            </a:r>
          </a:p>
          <a:p>
            <a:pPr lvl="1">
              <a:buFont typeface="Wingdings" pitchFamily="2" charset="2"/>
              <a:buChar char=""/>
              <a:defRPr/>
            </a:pPr>
            <a:r>
              <a:rPr lang="en-US" sz="2400" b="1" dirty="0">
                <a:solidFill>
                  <a:schemeClr val="accent5">
                    <a:lumMod val="75000"/>
                  </a:schemeClr>
                </a:solidFill>
                <a:latin typeface="Comic Sans MS" pitchFamily="66" charset="0"/>
              </a:rPr>
              <a:t>Appear red.</a:t>
            </a:r>
          </a:p>
          <a:p>
            <a:pPr lvl="1">
              <a:buFont typeface="Wingdings" pitchFamily="2" charset="2"/>
              <a:buChar char=""/>
              <a:defRPr/>
            </a:pPr>
            <a:r>
              <a:rPr lang="en-US" sz="2400" b="1" dirty="0">
                <a:solidFill>
                  <a:schemeClr val="accent5">
                    <a:lumMod val="75000"/>
                  </a:schemeClr>
                </a:solidFill>
                <a:latin typeface="Comic Sans MS" pitchFamily="66" charset="0"/>
              </a:rPr>
              <a:t>Have blisters that may open and weep clear fluid.</a:t>
            </a:r>
          </a:p>
          <a:p>
            <a:pPr lvl="1">
              <a:buFont typeface="Wingdings" pitchFamily="2" charset="2"/>
              <a:buChar char=""/>
              <a:defRPr/>
            </a:pPr>
            <a:r>
              <a:rPr lang="en-US" sz="2400" b="1" dirty="0">
                <a:solidFill>
                  <a:schemeClr val="accent5">
                    <a:lumMod val="75000"/>
                  </a:schemeClr>
                </a:solidFill>
                <a:latin typeface="Comic Sans MS" pitchFamily="66" charset="0"/>
              </a:rPr>
              <a:t>May look mottled (blotched).</a:t>
            </a:r>
          </a:p>
          <a:p>
            <a:pPr lvl="1">
              <a:buFont typeface="Wingdings" pitchFamily="2" charset="2"/>
              <a:buChar char=""/>
              <a:defRPr/>
            </a:pPr>
            <a:r>
              <a:rPr lang="en-US" sz="2400" b="1" dirty="0">
                <a:solidFill>
                  <a:schemeClr val="accent5">
                    <a:lumMod val="75000"/>
                  </a:schemeClr>
                </a:solidFill>
                <a:latin typeface="Comic Sans MS" pitchFamily="66" charset="0"/>
              </a:rPr>
              <a:t>Are usually painful.</a:t>
            </a:r>
          </a:p>
          <a:p>
            <a:pPr lvl="1">
              <a:buFont typeface="Wingdings" pitchFamily="2" charset="2"/>
              <a:buChar char=""/>
              <a:defRPr/>
            </a:pPr>
            <a:r>
              <a:rPr lang="en-US" sz="2400" b="1" dirty="0">
                <a:solidFill>
                  <a:schemeClr val="accent5">
                    <a:lumMod val="75000"/>
                  </a:schemeClr>
                </a:solidFill>
                <a:latin typeface="Comic Sans MS" pitchFamily="66" charset="0"/>
              </a:rPr>
              <a:t>May swell.</a:t>
            </a:r>
          </a:p>
          <a:p>
            <a:pPr lvl="1">
              <a:buFont typeface="Wingdings" pitchFamily="2" charset="2"/>
              <a:buChar char=""/>
              <a:defRPr/>
            </a:pPr>
            <a:r>
              <a:rPr lang="en-US" sz="2400" b="1" dirty="0">
                <a:solidFill>
                  <a:schemeClr val="accent5">
                    <a:lumMod val="75000"/>
                  </a:schemeClr>
                </a:solidFill>
                <a:latin typeface="Comic Sans MS" pitchFamily="66" charset="0"/>
              </a:rPr>
              <a:t>Usually heal in 3 or 4 weeks. Scarring may occur.</a:t>
            </a:r>
          </a:p>
        </p:txBody>
      </p:sp>
    </p:spTree>
    <p:extLst>
      <p:ext uri="{BB962C8B-B14F-4D97-AF65-F5344CB8AC3E}">
        <p14:creationId xmlns:p14="http://schemas.microsoft.com/office/powerpoint/2010/main" val="79109510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1011" name="Rectangle 2"/>
          <p:cNvSpPr>
            <a:spLocks noGrp="1" noChangeArrowheads="1"/>
          </p:cNvSpPr>
          <p:nvPr>
            <p:ph type="title"/>
          </p:nvPr>
        </p:nvSpPr>
        <p:spPr>
          <a:xfrm>
            <a:off x="1981200" y="124178"/>
            <a:ext cx="8229600" cy="835378"/>
          </a:xfrm>
        </p:spPr>
        <p:txBody>
          <a:bodyPr/>
          <a:lstStyle/>
          <a:p>
            <a:pPr algn="ctr">
              <a:defRPr/>
            </a:pPr>
            <a:r>
              <a:rPr lang="en-US" sz="4000" dirty="0">
                <a:solidFill>
                  <a:schemeClr val="accent5">
                    <a:lumMod val="75000"/>
                  </a:schemeClr>
                </a:solidFill>
                <a:latin typeface="Comic Sans MS" pitchFamily="66" charset="0"/>
              </a:rPr>
              <a:t>Burns</a:t>
            </a:r>
            <a:r>
              <a:rPr lang="en-US" b="1" dirty="0" smtClean="0">
                <a:solidFill>
                  <a:schemeClr val="accent5">
                    <a:lumMod val="75000"/>
                  </a:schemeClr>
                </a:solidFill>
              </a:rPr>
              <a:t/>
            </a:r>
            <a:br>
              <a:rPr lang="en-US" b="1" dirty="0" smtClean="0">
                <a:solidFill>
                  <a:schemeClr val="accent5">
                    <a:lumMod val="75000"/>
                  </a:schemeClr>
                </a:solidFill>
              </a:rPr>
            </a:br>
            <a:r>
              <a:rPr lang="en-US" sz="1200" dirty="0">
                <a:solidFill>
                  <a:schemeClr val="accent5">
                    <a:lumMod val="75000"/>
                  </a:schemeClr>
                </a:solidFill>
                <a:latin typeface="Comic Sans MS" pitchFamily="66" charset="0"/>
              </a:rPr>
              <a:t>(continued)</a:t>
            </a:r>
          </a:p>
        </p:txBody>
      </p:sp>
      <p:sp>
        <p:nvSpPr>
          <p:cNvPr id="171012" name="Rectangle 3"/>
          <p:cNvSpPr>
            <a:spLocks noGrp="1" noChangeArrowheads="1"/>
          </p:cNvSpPr>
          <p:nvPr>
            <p:ph idx="4294967295"/>
          </p:nvPr>
        </p:nvSpPr>
        <p:spPr>
          <a:xfrm>
            <a:off x="428977" y="1524000"/>
            <a:ext cx="11367911" cy="5105400"/>
          </a:xfrm>
        </p:spPr>
        <p:txBody>
          <a:bodyPr>
            <a:noAutofit/>
          </a:bodyPr>
          <a:lstStyle/>
          <a:p>
            <a:pPr>
              <a:defRPr/>
            </a:pPr>
            <a:r>
              <a:rPr lang="en-US" sz="2800" b="1" dirty="0" smtClean="0">
                <a:solidFill>
                  <a:schemeClr val="accent5">
                    <a:lumMod val="75000"/>
                  </a:schemeClr>
                </a:solidFill>
                <a:latin typeface="Comic Sans MS" pitchFamily="66" charset="0"/>
              </a:rPr>
              <a:t>Full-thickness burns (third-degree) involve all the layers of skin, as well as any or all of the underlying structures—fat, muscles, bones and nerves. </a:t>
            </a:r>
          </a:p>
          <a:p>
            <a:pPr>
              <a:defRPr/>
            </a:pPr>
            <a:r>
              <a:rPr lang="en-US" sz="2800" b="1" dirty="0" smtClean="0">
                <a:solidFill>
                  <a:schemeClr val="accent5">
                    <a:lumMod val="75000"/>
                  </a:schemeClr>
                </a:solidFill>
                <a:latin typeface="Comic Sans MS" pitchFamily="66" charset="0"/>
              </a:rPr>
              <a:t>Full-thickness burns—</a:t>
            </a:r>
          </a:p>
          <a:p>
            <a:pPr lvl="1">
              <a:buFont typeface="Wingdings" pitchFamily="2" charset="2"/>
              <a:buChar char=""/>
              <a:defRPr/>
            </a:pPr>
            <a:r>
              <a:rPr lang="en-US" sz="2800" b="1" dirty="0" smtClean="0">
                <a:solidFill>
                  <a:schemeClr val="accent5">
                    <a:lumMod val="75000"/>
                  </a:schemeClr>
                </a:solidFill>
                <a:latin typeface="Comic Sans MS" pitchFamily="66" charset="0"/>
              </a:rPr>
              <a:t>Appear brown or charred (black), with the tissues underneath sometimes appearing white.</a:t>
            </a:r>
          </a:p>
          <a:p>
            <a:pPr lvl="1">
              <a:buFont typeface="Wingdings" pitchFamily="2" charset="2"/>
              <a:buChar char=""/>
              <a:defRPr/>
            </a:pPr>
            <a:r>
              <a:rPr lang="en-US" sz="2800" b="1" dirty="0" smtClean="0">
                <a:solidFill>
                  <a:schemeClr val="accent5">
                    <a:lumMod val="75000"/>
                  </a:schemeClr>
                </a:solidFill>
                <a:latin typeface="Comic Sans MS" pitchFamily="66" charset="0"/>
              </a:rPr>
              <a:t>Can either be extremely painful or relatively painless if the burn destroyed nerve endings in the skin.</a:t>
            </a:r>
          </a:p>
          <a:p>
            <a:pPr lvl="1">
              <a:buFont typeface="Wingdings" pitchFamily="2" charset="2"/>
              <a:buChar char=""/>
              <a:defRPr/>
            </a:pPr>
            <a:r>
              <a:rPr lang="en-US" sz="2800" b="1" dirty="0" smtClean="0">
                <a:solidFill>
                  <a:schemeClr val="accent5">
                    <a:lumMod val="75000"/>
                  </a:schemeClr>
                </a:solidFill>
                <a:latin typeface="Comic Sans MS" pitchFamily="66" charset="0"/>
              </a:rPr>
              <a:t>Can be life threatening.</a:t>
            </a:r>
            <a:r>
              <a:rPr lang="en-US" sz="2800" dirty="0" smtClean="0">
                <a:solidFill>
                  <a:schemeClr val="accent5">
                    <a:lumMod val="75000"/>
                  </a:schemeClr>
                </a:solidFill>
                <a:latin typeface="Comic Sans MS" pitchFamily="66" charset="0"/>
              </a:rPr>
              <a:t> </a:t>
            </a:r>
          </a:p>
          <a:p>
            <a:pPr lvl="1">
              <a:buFont typeface="Wingdings" pitchFamily="2" charset="2"/>
              <a:buChar char=""/>
              <a:defRPr/>
            </a:pPr>
            <a:r>
              <a:rPr lang="en-US" sz="2800" b="1" dirty="0" smtClean="0">
                <a:solidFill>
                  <a:schemeClr val="accent5">
                    <a:lumMod val="75000"/>
                  </a:schemeClr>
                </a:solidFill>
                <a:latin typeface="Comic Sans MS" pitchFamily="66" charset="0"/>
              </a:rPr>
              <a:t>Take longer to heal and usually result in scarring.</a:t>
            </a:r>
          </a:p>
        </p:txBody>
      </p:sp>
    </p:spTree>
    <p:extLst>
      <p:ext uri="{BB962C8B-B14F-4D97-AF65-F5344CB8AC3E}">
        <p14:creationId xmlns:p14="http://schemas.microsoft.com/office/powerpoint/2010/main" val="178847605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5" name="Rectangle 2"/>
          <p:cNvSpPr>
            <a:spLocks noGrp="1" noChangeArrowheads="1"/>
          </p:cNvSpPr>
          <p:nvPr>
            <p:ph type="title"/>
          </p:nvPr>
        </p:nvSpPr>
        <p:spPr>
          <a:xfrm>
            <a:off x="1981200" y="101600"/>
            <a:ext cx="8229600" cy="711200"/>
          </a:xfrm>
        </p:spPr>
        <p:txBody>
          <a:bodyPr>
            <a:normAutofit/>
          </a:bodyPr>
          <a:lstStyle/>
          <a:p>
            <a:pPr algn="ctr">
              <a:defRPr/>
            </a:pPr>
            <a:r>
              <a:rPr lang="en-US" sz="4000" dirty="0">
                <a:solidFill>
                  <a:schemeClr val="accent5">
                    <a:lumMod val="75000"/>
                  </a:schemeClr>
                </a:solidFill>
                <a:latin typeface="Comic Sans MS" pitchFamily="66" charset="0"/>
              </a:rPr>
              <a:t>Critical Burns</a:t>
            </a:r>
          </a:p>
        </p:txBody>
      </p:sp>
      <p:sp>
        <p:nvSpPr>
          <p:cNvPr id="172036" name="Rectangle 3"/>
          <p:cNvSpPr>
            <a:spLocks noGrp="1" noChangeArrowheads="1"/>
          </p:cNvSpPr>
          <p:nvPr>
            <p:ph idx="4294967295"/>
          </p:nvPr>
        </p:nvSpPr>
        <p:spPr>
          <a:xfrm>
            <a:off x="282221" y="1371600"/>
            <a:ext cx="11537245" cy="6553200"/>
          </a:xfrm>
        </p:spPr>
        <p:txBody>
          <a:bodyPr/>
          <a:lstStyle/>
          <a:p>
            <a:pPr>
              <a:lnSpc>
                <a:spcPct val="75000"/>
              </a:lnSpc>
              <a:defRPr/>
            </a:pPr>
            <a:r>
              <a:rPr lang="en-US" sz="2400" b="1" dirty="0">
                <a:solidFill>
                  <a:schemeClr val="accent5">
                    <a:lumMod val="75000"/>
                  </a:schemeClr>
                </a:solidFill>
                <a:latin typeface="Comic Sans MS" pitchFamily="66" charset="0"/>
              </a:rPr>
              <a:t>A critical burn requires the attention of a medical professional.</a:t>
            </a:r>
          </a:p>
          <a:p>
            <a:pPr>
              <a:lnSpc>
                <a:spcPct val="75000"/>
              </a:lnSpc>
              <a:defRPr/>
            </a:pPr>
            <a:r>
              <a:rPr lang="en-US" sz="2400" b="1" dirty="0">
                <a:solidFill>
                  <a:schemeClr val="accent5">
                    <a:lumMod val="75000"/>
                  </a:schemeClr>
                </a:solidFill>
                <a:latin typeface="Comic Sans MS" pitchFamily="66" charset="0"/>
              </a:rPr>
              <a:t>Critical burns are potentially life threatening, disfiguring and disabling.</a:t>
            </a:r>
          </a:p>
          <a:p>
            <a:pPr>
              <a:lnSpc>
                <a:spcPct val="75000"/>
              </a:lnSpc>
              <a:defRPr/>
            </a:pPr>
            <a:r>
              <a:rPr lang="en-US" sz="2400" b="1" dirty="0">
                <a:solidFill>
                  <a:schemeClr val="accent5">
                    <a:lumMod val="75000"/>
                  </a:schemeClr>
                </a:solidFill>
                <a:latin typeface="Comic Sans MS" pitchFamily="66" charset="0"/>
              </a:rPr>
              <a:t>Call 911 or the local emergency number if the victim—</a:t>
            </a:r>
          </a:p>
          <a:p>
            <a:pPr lvl="1">
              <a:lnSpc>
                <a:spcPct val="75000"/>
              </a:lnSpc>
              <a:buFont typeface="Wingdings" pitchFamily="2" charset="2"/>
              <a:buChar char=""/>
              <a:defRPr/>
            </a:pPr>
            <a:r>
              <a:rPr lang="en-US" sz="2400" b="1" dirty="0" smtClean="0">
                <a:solidFill>
                  <a:schemeClr val="accent5">
                    <a:lumMod val="75000"/>
                  </a:schemeClr>
                </a:solidFill>
                <a:latin typeface="Comic Sans MS" pitchFamily="66" charset="0"/>
              </a:rPr>
              <a:t>Has trouble breathing.</a:t>
            </a:r>
          </a:p>
          <a:p>
            <a:pPr lvl="1">
              <a:lnSpc>
                <a:spcPct val="75000"/>
              </a:lnSpc>
              <a:buFont typeface="Wingdings" pitchFamily="2" charset="2"/>
              <a:buChar char=""/>
              <a:defRPr/>
            </a:pPr>
            <a:r>
              <a:rPr lang="en-US" sz="2400" b="1" dirty="0" smtClean="0">
                <a:solidFill>
                  <a:schemeClr val="accent5">
                    <a:lumMod val="75000"/>
                  </a:schemeClr>
                </a:solidFill>
                <a:latin typeface="Comic Sans MS" pitchFamily="66" charset="0"/>
              </a:rPr>
              <a:t>Has burns covering more than one body part or a large surface area.</a:t>
            </a:r>
          </a:p>
          <a:p>
            <a:pPr lvl="1">
              <a:lnSpc>
                <a:spcPct val="75000"/>
              </a:lnSpc>
              <a:buFont typeface="Wingdings" pitchFamily="2" charset="2"/>
              <a:buChar char=""/>
              <a:defRPr/>
            </a:pPr>
            <a:r>
              <a:rPr lang="en-US" sz="2400" b="1" dirty="0" smtClean="0">
                <a:solidFill>
                  <a:schemeClr val="accent5">
                    <a:lumMod val="75000"/>
                  </a:schemeClr>
                </a:solidFill>
                <a:latin typeface="Comic Sans MS" pitchFamily="66" charset="0"/>
              </a:rPr>
              <a:t>Has suspected burns to the airway. Note burns around the mouth or nose.</a:t>
            </a:r>
          </a:p>
          <a:p>
            <a:pPr lvl="1">
              <a:lnSpc>
                <a:spcPct val="75000"/>
              </a:lnSpc>
              <a:buFont typeface="Wingdings" pitchFamily="2" charset="2"/>
              <a:buChar char=""/>
              <a:defRPr/>
            </a:pPr>
            <a:r>
              <a:rPr lang="en-US" sz="2400" b="1" dirty="0" smtClean="0">
                <a:solidFill>
                  <a:schemeClr val="accent5">
                    <a:lumMod val="75000"/>
                  </a:schemeClr>
                </a:solidFill>
                <a:latin typeface="Comic Sans MS" pitchFamily="66" charset="0"/>
              </a:rPr>
              <a:t>Has burns to the head, neck, hands, feet or genitals.</a:t>
            </a:r>
          </a:p>
          <a:p>
            <a:pPr lvl="1">
              <a:lnSpc>
                <a:spcPct val="75000"/>
              </a:lnSpc>
              <a:buFont typeface="Wingdings" pitchFamily="2" charset="2"/>
              <a:buChar char=""/>
              <a:defRPr/>
            </a:pPr>
            <a:r>
              <a:rPr lang="en-US" sz="2400" b="1" dirty="0" smtClean="0">
                <a:solidFill>
                  <a:schemeClr val="accent5">
                    <a:lumMod val="75000"/>
                  </a:schemeClr>
                </a:solidFill>
                <a:latin typeface="Comic Sans MS" pitchFamily="66" charset="0"/>
              </a:rPr>
              <a:t>Has a full-thickness (third-degree) burn and is younger than age 5 or older than age 60.</a:t>
            </a:r>
          </a:p>
          <a:p>
            <a:pPr lvl="1">
              <a:lnSpc>
                <a:spcPct val="75000"/>
              </a:lnSpc>
              <a:buFont typeface="Wingdings" pitchFamily="2" charset="2"/>
              <a:buChar char=""/>
              <a:defRPr/>
            </a:pPr>
            <a:r>
              <a:rPr lang="en-US" sz="2400" b="1" dirty="0" smtClean="0">
                <a:solidFill>
                  <a:schemeClr val="accent5">
                    <a:lumMod val="75000"/>
                  </a:schemeClr>
                </a:solidFill>
                <a:latin typeface="Comic Sans MS" pitchFamily="66" charset="0"/>
              </a:rPr>
              <a:t>Has burns resulting from chemicals, explosions or electricity.</a:t>
            </a:r>
          </a:p>
        </p:txBody>
      </p:sp>
    </p:spTree>
    <p:extLst>
      <p:ext uri="{BB962C8B-B14F-4D97-AF65-F5344CB8AC3E}">
        <p14:creationId xmlns:p14="http://schemas.microsoft.com/office/powerpoint/2010/main" val="38369506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3059" name="Rectangle 2"/>
          <p:cNvSpPr>
            <a:spLocks noGrp="1" noChangeArrowheads="1"/>
          </p:cNvSpPr>
          <p:nvPr>
            <p:ph type="title"/>
          </p:nvPr>
        </p:nvSpPr>
        <p:spPr>
          <a:xfrm>
            <a:off x="1981200" y="112889"/>
            <a:ext cx="8229600" cy="824089"/>
          </a:xfrm>
        </p:spPr>
        <p:txBody>
          <a:bodyPr/>
          <a:lstStyle/>
          <a:p>
            <a:pPr algn="ctr">
              <a:defRPr/>
            </a:pPr>
            <a:r>
              <a:rPr lang="en-US" sz="4000" dirty="0">
                <a:solidFill>
                  <a:schemeClr val="accent5">
                    <a:lumMod val="75000"/>
                  </a:schemeClr>
                </a:solidFill>
                <a:latin typeface="Comic Sans MS" pitchFamily="66" charset="0"/>
              </a:rPr>
              <a:t>Care for Burns </a:t>
            </a:r>
          </a:p>
        </p:txBody>
      </p:sp>
      <p:sp>
        <p:nvSpPr>
          <p:cNvPr id="173060" name="Rectangle 3"/>
          <p:cNvSpPr>
            <a:spLocks noGrp="1" noChangeArrowheads="1"/>
          </p:cNvSpPr>
          <p:nvPr>
            <p:ph idx="4294967295"/>
          </p:nvPr>
        </p:nvSpPr>
        <p:spPr>
          <a:xfrm>
            <a:off x="304799" y="1185333"/>
            <a:ext cx="11390489" cy="5291667"/>
          </a:xfrm>
        </p:spPr>
        <p:txBody>
          <a:bodyPr>
            <a:normAutofit/>
          </a:bodyPr>
          <a:lstStyle/>
          <a:p>
            <a:pPr>
              <a:lnSpc>
                <a:spcPct val="80000"/>
              </a:lnSpc>
              <a:defRPr/>
            </a:pPr>
            <a:r>
              <a:rPr lang="en-US" sz="2800" b="1" dirty="0" smtClean="0">
                <a:solidFill>
                  <a:schemeClr val="accent5">
                    <a:lumMod val="75000"/>
                  </a:schemeClr>
                </a:solidFill>
                <a:latin typeface="Comic Sans MS" pitchFamily="66" charset="0"/>
              </a:rPr>
              <a:t>** Check the scene for safety.</a:t>
            </a:r>
          </a:p>
          <a:p>
            <a:pPr>
              <a:lnSpc>
                <a:spcPct val="80000"/>
              </a:lnSpc>
              <a:defRPr/>
            </a:pPr>
            <a:r>
              <a:rPr lang="en-US" sz="2800" b="1" dirty="0" smtClean="0">
                <a:solidFill>
                  <a:schemeClr val="accent5">
                    <a:lumMod val="75000"/>
                  </a:schemeClr>
                </a:solidFill>
                <a:latin typeface="Comic Sans MS" pitchFamily="66" charset="0"/>
              </a:rPr>
              <a:t>Stop the burning as quickly as possible.</a:t>
            </a:r>
          </a:p>
          <a:p>
            <a:pPr>
              <a:lnSpc>
                <a:spcPct val="80000"/>
              </a:lnSpc>
              <a:defRPr/>
            </a:pPr>
            <a:r>
              <a:rPr lang="en-US" sz="2800" b="1" dirty="0" smtClean="0">
                <a:solidFill>
                  <a:schemeClr val="accent5">
                    <a:lumMod val="75000"/>
                  </a:schemeClr>
                </a:solidFill>
                <a:latin typeface="Comic Sans MS" pitchFamily="66" charset="0"/>
              </a:rPr>
              <a:t>Check first for life-threatening conditions. </a:t>
            </a:r>
          </a:p>
          <a:p>
            <a:pPr>
              <a:lnSpc>
                <a:spcPct val="80000"/>
              </a:lnSpc>
              <a:defRPr/>
            </a:pPr>
            <a:r>
              <a:rPr lang="en-US" sz="2800" b="1" dirty="0" smtClean="0">
                <a:solidFill>
                  <a:schemeClr val="accent5">
                    <a:lumMod val="75000"/>
                  </a:schemeClr>
                </a:solidFill>
                <a:latin typeface="Comic Sans MS" pitchFamily="66" charset="0"/>
              </a:rPr>
              <a:t>Call 911 or the local emergency number if burns are suspected to be critical. </a:t>
            </a:r>
          </a:p>
          <a:p>
            <a:pPr>
              <a:lnSpc>
                <a:spcPct val="80000"/>
              </a:lnSpc>
              <a:defRPr/>
            </a:pPr>
            <a:r>
              <a:rPr lang="en-US" sz="2800" b="1" dirty="0" smtClean="0">
                <a:solidFill>
                  <a:schemeClr val="accent5">
                    <a:lumMod val="75000"/>
                  </a:schemeClr>
                </a:solidFill>
                <a:latin typeface="Comic Sans MS" pitchFamily="66" charset="0"/>
              </a:rPr>
              <a:t>Cool the burn with large amounts of cold running water until pain is relieved, for at least 10 minutes.</a:t>
            </a:r>
          </a:p>
          <a:p>
            <a:pPr>
              <a:lnSpc>
                <a:spcPct val="80000"/>
              </a:lnSpc>
              <a:defRPr/>
            </a:pPr>
            <a:r>
              <a:rPr lang="en-US" sz="2800" b="1" dirty="0" smtClean="0">
                <a:solidFill>
                  <a:schemeClr val="accent5">
                    <a:lumMod val="75000"/>
                  </a:schemeClr>
                </a:solidFill>
                <a:latin typeface="Comic Sans MS" pitchFamily="66" charset="0"/>
              </a:rPr>
              <a:t>If possible, remove any jewelry.</a:t>
            </a:r>
          </a:p>
          <a:p>
            <a:pPr>
              <a:lnSpc>
                <a:spcPct val="80000"/>
              </a:lnSpc>
              <a:defRPr/>
            </a:pPr>
            <a:r>
              <a:rPr lang="en-US" sz="2800" b="1" dirty="0" smtClean="0">
                <a:solidFill>
                  <a:schemeClr val="accent5">
                    <a:lumMod val="75000"/>
                  </a:schemeClr>
                </a:solidFill>
                <a:latin typeface="Comic Sans MS" pitchFamily="66" charset="0"/>
              </a:rPr>
              <a:t>Cover the burn.</a:t>
            </a:r>
          </a:p>
          <a:p>
            <a:pPr>
              <a:lnSpc>
                <a:spcPct val="80000"/>
              </a:lnSpc>
              <a:defRPr/>
            </a:pPr>
            <a:r>
              <a:rPr lang="en-US" sz="2800" b="1" dirty="0" smtClean="0">
                <a:solidFill>
                  <a:schemeClr val="accent5">
                    <a:lumMod val="75000"/>
                  </a:schemeClr>
                </a:solidFill>
                <a:latin typeface="Comic Sans MS" pitchFamily="66" charset="0"/>
              </a:rPr>
              <a:t>Take steps to minimize shock.</a:t>
            </a:r>
          </a:p>
          <a:p>
            <a:pPr>
              <a:lnSpc>
                <a:spcPct val="80000"/>
              </a:lnSpc>
              <a:defRPr/>
            </a:pPr>
            <a:r>
              <a:rPr lang="en-US" sz="2800" b="1" dirty="0" smtClean="0">
                <a:solidFill>
                  <a:schemeClr val="accent5">
                    <a:lumMod val="75000"/>
                  </a:schemeClr>
                </a:solidFill>
                <a:latin typeface="Comic Sans MS" pitchFamily="66" charset="0"/>
              </a:rPr>
              <a:t>Comfort and reassure.</a:t>
            </a:r>
          </a:p>
        </p:txBody>
      </p:sp>
    </p:spTree>
    <p:extLst>
      <p:ext uri="{BB962C8B-B14F-4D97-AF65-F5344CB8AC3E}">
        <p14:creationId xmlns:p14="http://schemas.microsoft.com/office/powerpoint/2010/main" val="139020161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83" name="Rectangle 2"/>
          <p:cNvSpPr>
            <a:spLocks noGrp="1" noChangeArrowheads="1"/>
          </p:cNvSpPr>
          <p:nvPr>
            <p:ph type="title"/>
          </p:nvPr>
        </p:nvSpPr>
        <p:spPr>
          <a:xfrm>
            <a:off x="1905000" y="0"/>
            <a:ext cx="8229600" cy="925689"/>
          </a:xfrm>
        </p:spPr>
        <p:txBody>
          <a:bodyPr>
            <a:normAutofit/>
          </a:bodyPr>
          <a:lstStyle/>
          <a:p>
            <a:pPr algn="ctr">
              <a:defRPr/>
            </a:pPr>
            <a:r>
              <a:rPr lang="en-US" sz="4000" dirty="0">
                <a:solidFill>
                  <a:schemeClr val="accent5">
                    <a:lumMod val="75000"/>
                  </a:schemeClr>
                </a:solidFill>
                <a:latin typeface="Comic Sans MS" pitchFamily="66" charset="0"/>
              </a:rPr>
              <a:t>Care for Burns</a:t>
            </a:r>
            <a:r>
              <a:rPr lang="en-US" sz="1200" dirty="0">
                <a:solidFill>
                  <a:schemeClr val="accent5">
                    <a:lumMod val="75000"/>
                  </a:schemeClr>
                </a:solidFill>
                <a:latin typeface="Comic Sans MS" pitchFamily="66" charset="0"/>
              </a:rPr>
              <a:t/>
            </a:r>
            <a:br>
              <a:rPr lang="en-US" sz="1200" dirty="0">
                <a:solidFill>
                  <a:schemeClr val="accent5">
                    <a:lumMod val="75000"/>
                  </a:schemeClr>
                </a:solidFill>
                <a:latin typeface="Comic Sans MS" pitchFamily="66" charset="0"/>
              </a:rPr>
            </a:br>
            <a:r>
              <a:rPr lang="en-US" sz="1200" dirty="0">
                <a:solidFill>
                  <a:schemeClr val="accent5">
                    <a:lumMod val="75000"/>
                  </a:schemeClr>
                </a:solidFill>
                <a:latin typeface="Comic Sans MS" pitchFamily="66" charset="0"/>
              </a:rPr>
              <a:t>(continued)</a:t>
            </a:r>
          </a:p>
        </p:txBody>
      </p:sp>
      <p:sp>
        <p:nvSpPr>
          <p:cNvPr id="174084" name="Rectangle 3"/>
          <p:cNvSpPr>
            <a:spLocks noGrp="1" noChangeArrowheads="1"/>
          </p:cNvSpPr>
          <p:nvPr>
            <p:ph idx="4294967295"/>
          </p:nvPr>
        </p:nvSpPr>
        <p:spPr>
          <a:xfrm>
            <a:off x="214489" y="1038578"/>
            <a:ext cx="11593689" cy="5667022"/>
          </a:xfrm>
        </p:spPr>
        <p:txBody>
          <a:bodyPr/>
          <a:lstStyle/>
          <a:p>
            <a:pPr>
              <a:lnSpc>
                <a:spcPct val="80000"/>
              </a:lnSpc>
              <a:defRPr/>
            </a:pPr>
            <a:r>
              <a:rPr lang="en-US" sz="2400" b="1" dirty="0">
                <a:solidFill>
                  <a:schemeClr val="accent5">
                    <a:lumMod val="75000"/>
                  </a:schemeClr>
                </a:solidFill>
                <a:latin typeface="Comic Sans MS" pitchFamily="66" charset="0"/>
              </a:rPr>
              <a:t>To care for liquid chemical burns—</a:t>
            </a:r>
          </a:p>
          <a:p>
            <a:pPr lvl="1">
              <a:lnSpc>
                <a:spcPct val="80000"/>
              </a:lnSpc>
              <a:buFont typeface="Wingdings" pitchFamily="2" charset="2"/>
              <a:buChar char=""/>
              <a:defRPr/>
            </a:pPr>
            <a:r>
              <a:rPr lang="en-US" sz="2400" b="1" dirty="0">
                <a:solidFill>
                  <a:schemeClr val="accent5">
                    <a:lumMod val="75000"/>
                  </a:schemeClr>
                </a:solidFill>
                <a:latin typeface="Comic Sans MS" pitchFamily="66" charset="0"/>
              </a:rPr>
              <a:t>Call 911 or the local emergency number (if severe).</a:t>
            </a:r>
          </a:p>
          <a:p>
            <a:pPr lvl="1">
              <a:lnSpc>
                <a:spcPct val="80000"/>
              </a:lnSpc>
              <a:buFont typeface="Wingdings" pitchFamily="2" charset="2"/>
              <a:buChar char=""/>
              <a:defRPr/>
            </a:pPr>
            <a:r>
              <a:rPr lang="en-US" sz="2400" b="1" dirty="0">
                <a:solidFill>
                  <a:schemeClr val="accent5">
                    <a:lumMod val="75000"/>
                  </a:schemeClr>
                </a:solidFill>
                <a:latin typeface="Comic Sans MS" pitchFamily="66" charset="0"/>
              </a:rPr>
              <a:t>** Flush the burn with large amounts of cold, running water for at least 10 minutes or until EMS personnel arrive.</a:t>
            </a:r>
          </a:p>
          <a:p>
            <a:pPr>
              <a:lnSpc>
                <a:spcPct val="80000"/>
              </a:lnSpc>
              <a:defRPr/>
            </a:pPr>
            <a:r>
              <a:rPr lang="en-US" sz="2400" b="1" dirty="0">
                <a:solidFill>
                  <a:schemeClr val="accent5">
                    <a:lumMod val="75000"/>
                  </a:schemeClr>
                </a:solidFill>
                <a:latin typeface="Comic Sans MS" pitchFamily="66" charset="0"/>
              </a:rPr>
              <a:t>If the chemical is dry or powdered—</a:t>
            </a:r>
          </a:p>
          <a:p>
            <a:pPr lvl="1">
              <a:lnSpc>
                <a:spcPct val="80000"/>
              </a:lnSpc>
              <a:buFont typeface="Wingdings" pitchFamily="2" charset="2"/>
              <a:buChar char=""/>
              <a:defRPr/>
            </a:pPr>
            <a:r>
              <a:rPr lang="en-US" sz="2400" b="1" dirty="0">
                <a:solidFill>
                  <a:schemeClr val="accent5">
                    <a:lumMod val="75000"/>
                  </a:schemeClr>
                </a:solidFill>
                <a:latin typeface="Comic Sans MS" pitchFamily="66" charset="0"/>
              </a:rPr>
              <a:t>Brush the chemical from the skin with a gloved hand. </a:t>
            </a:r>
          </a:p>
          <a:p>
            <a:pPr lvl="1">
              <a:lnSpc>
                <a:spcPct val="80000"/>
              </a:lnSpc>
              <a:buFont typeface="Wingdings" pitchFamily="2" charset="2"/>
              <a:buChar char=""/>
              <a:defRPr/>
            </a:pPr>
            <a:r>
              <a:rPr lang="en-US" sz="2400" b="1" dirty="0">
                <a:solidFill>
                  <a:schemeClr val="accent5">
                    <a:lumMod val="75000"/>
                  </a:schemeClr>
                </a:solidFill>
                <a:latin typeface="Comic Sans MS" pitchFamily="66" charset="0"/>
              </a:rPr>
              <a:t>Flush the residue from the skin with clean running tap water. </a:t>
            </a:r>
          </a:p>
          <a:p>
            <a:pPr lvl="1">
              <a:lnSpc>
                <a:spcPct val="80000"/>
              </a:lnSpc>
              <a:buFont typeface="Wingdings" pitchFamily="2" charset="2"/>
              <a:buChar char=""/>
              <a:defRPr/>
            </a:pPr>
            <a:r>
              <a:rPr lang="en-US" sz="2400" b="1" dirty="0">
                <a:solidFill>
                  <a:schemeClr val="accent5">
                    <a:lumMod val="75000"/>
                  </a:schemeClr>
                </a:solidFill>
                <a:latin typeface="Comic Sans MS" pitchFamily="66" charset="0"/>
              </a:rPr>
              <a:t>If possible, have the victim remove contaminated clothes.</a:t>
            </a:r>
          </a:p>
          <a:p>
            <a:pPr>
              <a:lnSpc>
                <a:spcPct val="80000"/>
              </a:lnSpc>
              <a:defRPr/>
            </a:pPr>
            <a:r>
              <a:rPr lang="en-US" sz="2400" b="1" dirty="0">
                <a:solidFill>
                  <a:schemeClr val="accent5">
                    <a:lumMod val="75000"/>
                  </a:schemeClr>
                </a:solidFill>
                <a:latin typeface="Comic Sans MS" pitchFamily="66" charset="0"/>
              </a:rPr>
              <a:t>If the chemicals are in the eyes—</a:t>
            </a:r>
          </a:p>
          <a:p>
            <a:pPr lvl="1">
              <a:lnSpc>
                <a:spcPct val="80000"/>
              </a:lnSpc>
              <a:buFont typeface="Wingdings" pitchFamily="2" charset="2"/>
              <a:buChar char=""/>
              <a:defRPr/>
            </a:pPr>
            <a:r>
              <a:rPr lang="en-US" sz="2400" b="1" dirty="0">
                <a:solidFill>
                  <a:schemeClr val="accent5">
                    <a:lumMod val="75000"/>
                  </a:schemeClr>
                </a:solidFill>
                <a:latin typeface="Comic Sans MS" pitchFamily="66" charset="0"/>
              </a:rPr>
              <a:t>** Flush affected eye with cool water until EMS    	                                 personnel arrive. </a:t>
            </a:r>
          </a:p>
          <a:p>
            <a:pPr lvl="1">
              <a:lnSpc>
                <a:spcPct val="80000"/>
              </a:lnSpc>
              <a:buFont typeface="Wingdings" pitchFamily="2" charset="2"/>
              <a:buChar char=""/>
              <a:defRPr/>
            </a:pPr>
            <a:r>
              <a:rPr lang="en-US" sz="2400" b="1" dirty="0">
                <a:solidFill>
                  <a:schemeClr val="accent5">
                    <a:lumMod val="75000"/>
                  </a:schemeClr>
                </a:solidFill>
                <a:latin typeface="Comic Sans MS" pitchFamily="66" charset="0"/>
              </a:rPr>
              <a:t>Try to prevent the chemical from getting into an unharmed eye. </a:t>
            </a:r>
            <a:r>
              <a:rPr lang="en-US" sz="2400" dirty="0">
                <a:solidFill>
                  <a:schemeClr val="accent5">
                    <a:lumMod val="75000"/>
                  </a:schemeClr>
                </a:solidFill>
                <a:latin typeface="Comic Sans MS" pitchFamily="66" charset="0"/>
              </a:rPr>
              <a:t> </a:t>
            </a:r>
          </a:p>
        </p:txBody>
      </p:sp>
    </p:spTree>
    <p:extLst>
      <p:ext uri="{BB962C8B-B14F-4D97-AF65-F5344CB8AC3E}">
        <p14:creationId xmlns:p14="http://schemas.microsoft.com/office/powerpoint/2010/main" val="89956382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5107" name="Rectangle 2"/>
          <p:cNvSpPr>
            <a:spLocks noGrp="1" noChangeArrowheads="1"/>
          </p:cNvSpPr>
          <p:nvPr>
            <p:ph type="title"/>
          </p:nvPr>
        </p:nvSpPr>
        <p:spPr>
          <a:xfrm>
            <a:off x="1981200" y="92597"/>
            <a:ext cx="8229600" cy="960699"/>
          </a:xfrm>
        </p:spPr>
        <p:txBody>
          <a:bodyPr/>
          <a:lstStyle/>
          <a:p>
            <a:pPr algn="ctr">
              <a:defRPr/>
            </a:pPr>
            <a:r>
              <a:rPr lang="en-US" sz="4000" dirty="0">
                <a:solidFill>
                  <a:schemeClr val="accent5">
                    <a:lumMod val="75000"/>
                  </a:schemeClr>
                </a:solidFill>
                <a:latin typeface="Comic Sans MS" pitchFamily="66" charset="0"/>
              </a:rPr>
              <a:t>Care for Burns</a:t>
            </a:r>
            <a:r>
              <a:rPr lang="en-US" b="1" dirty="0" smtClean="0">
                <a:solidFill>
                  <a:schemeClr val="accent5">
                    <a:lumMod val="75000"/>
                  </a:schemeClr>
                </a:solidFill>
              </a:rPr>
              <a:t/>
            </a:r>
            <a:br>
              <a:rPr lang="en-US" b="1" dirty="0" smtClean="0">
                <a:solidFill>
                  <a:schemeClr val="accent5">
                    <a:lumMod val="75000"/>
                  </a:schemeClr>
                </a:solidFill>
              </a:rPr>
            </a:br>
            <a:r>
              <a:rPr lang="en-US" sz="1200" dirty="0">
                <a:solidFill>
                  <a:schemeClr val="accent5">
                    <a:lumMod val="75000"/>
                  </a:schemeClr>
                </a:solidFill>
              </a:rPr>
              <a:t>(continued)</a:t>
            </a:r>
          </a:p>
        </p:txBody>
      </p:sp>
      <p:sp>
        <p:nvSpPr>
          <p:cNvPr id="175108" name="Rectangle 3"/>
          <p:cNvSpPr>
            <a:spLocks noGrp="1" noChangeArrowheads="1"/>
          </p:cNvSpPr>
          <p:nvPr>
            <p:ph idx="4294967295"/>
          </p:nvPr>
        </p:nvSpPr>
        <p:spPr>
          <a:xfrm>
            <a:off x="428263" y="1273215"/>
            <a:ext cx="11343190" cy="5356185"/>
          </a:xfrm>
        </p:spPr>
        <p:txBody>
          <a:bodyPr/>
          <a:lstStyle/>
          <a:p>
            <a:pPr lvl="1">
              <a:defRPr/>
            </a:pPr>
            <a:r>
              <a:rPr lang="en-US" sz="2800" b="1" dirty="0">
                <a:solidFill>
                  <a:schemeClr val="accent5">
                    <a:lumMod val="75000"/>
                  </a:schemeClr>
                </a:solidFill>
                <a:latin typeface="Comic Sans MS" pitchFamily="66" charset="0"/>
              </a:rPr>
              <a:t>Electrical burns can cause both serious internal and external injuries.</a:t>
            </a:r>
          </a:p>
          <a:p>
            <a:pPr lvl="1">
              <a:defRPr/>
            </a:pPr>
            <a:r>
              <a:rPr lang="en-US" sz="2800" b="1" dirty="0">
                <a:solidFill>
                  <a:schemeClr val="accent5">
                    <a:lumMod val="75000"/>
                  </a:schemeClr>
                </a:solidFill>
                <a:latin typeface="Comic Sans MS" pitchFamily="66" charset="0"/>
              </a:rPr>
              <a:t>Signals of an electrical injury include—</a:t>
            </a:r>
          </a:p>
          <a:p>
            <a:pPr lvl="2">
              <a:buFont typeface="Wingdings" pitchFamily="2" charset="2"/>
              <a:buChar char=""/>
              <a:defRPr/>
            </a:pPr>
            <a:r>
              <a:rPr lang="en-US" sz="2800" b="1" dirty="0">
                <a:solidFill>
                  <a:schemeClr val="accent5">
                    <a:lumMod val="75000"/>
                  </a:schemeClr>
                </a:solidFill>
                <a:latin typeface="Comic Sans MS" pitchFamily="66" charset="0"/>
              </a:rPr>
              <a:t>Unconsciousness.</a:t>
            </a:r>
          </a:p>
          <a:p>
            <a:pPr lvl="2">
              <a:buFont typeface="Wingdings" pitchFamily="2" charset="2"/>
              <a:buChar char=""/>
              <a:defRPr/>
            </a:pPr>
            <a:r>
              <a:rPr lang="en-US" sz="2800" b="1" dirty="0">
                <a:solidFill>
                  <a:schemeClr val="accent5">
                    <a:lumMod val="75000"/>
                  </a:schemeClr>
                </a:solidFill>
                <a:latin typeface="Comic Sans MS" pitchFamily="66" charset="0"/>
              </a:rPr>
              <a:t>Dazed, confused behavior.</a:t>
            </a:r>
          </a:p>
          <a:p>
            <a:pPr lvl="2">
              <a:buFont typeface="Wingdings" pitchFamily="2" charset="2"/>
              <a:buChar char=""/>
              <a:defRPr/>
            </a:pPr>
            <a:r>
              <a:rPr lang="en-US" sz="2800" b="1" dirty="0">
                <a:solidFill>
                  <a:schemeClr val="accent5">
                    <a:lumMod val="75000"/>
                  </a:schemeClr>
                </a:solidFill>
                <a:latin typeface="Comic Sans MS" pitchFamily="66" charset="0"/>
              </a:rPr>
              <a:t>Obvious burns on the skin’s surface.</a:t>
            </a:r>
          </a:p>
          <a:p>
            <a:pPr lvl="2">
              <a:buFont typeface="Wingdings" pitchFamily="2" charset="2"/>
              <a:buChar char=""/>
              <a:defRPr/>
            </a:pPr>
            <a:r>
              <a:rPr lang="en-US" sz="2800" b="1" dirty="0">
                <a:solidFill>
                  <a:schemeClr val="accent5">
                    <a:lumMod val="75000"/>
                  </a:schemeClr>
                </a:solidFill>
                <a:latin typeface="Comic Sans MS" pitchFamily="66" charset="0"/>
              </a:rPr>
              <a:t>Trouble breathing or no breathing.</a:t>
            </a:r>
          </a:p>
          <a:p>
            <a:pPr lvl="2">
              <a:buFont typeface="Wingdings" pitchFamily="2" charset="2"/>
              <a:buChar char=""/>
              <a:defRPr/>
            </a:pPr>
            <a:r>
              <a:rPr lang="en-US" sz="2800" b="1" dirty="0">
                <a:solidFill>
                  <a:schemeClr val="accent5">
                    <a:lumMod val="75000"/>
                  </a:schemeClr>
                </a:solidFill>
                <a:latin typeface="Comic Sans MS" pitchFamily="66" charset="0"/>
              </a:rPr>
              <a:t>Burns both where the current entered and where it exited the body, often on the hand or foot.</a:t>
            </a:r>
          </a:p>
        </p:txBody>
      </p:sp>
    </p:spTree>
    <p:extLst>
      <p:ext uri="{BB962C8B-B14F-4D97-AF65-F5344CB8AC3E}">
        <p14:creationId xmlns:p14="http://schemas.microsoft.com/office/powerpoint/2010/main" val="422179195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6131" name="Rectangle 2"/>
          <p:cNvSpPr>
            <a:spLocks noGrp="1" noChangeArrowheads="1"/>
          </p:cNvSpPr>
          <p:nvPr>
            <p:ph type="title"/>
          </p:nvPr>
        </p:nvSpPr>
        <p:spPr>
          <a:xfrm>
            <a:off x="1981200" y="79022"/>
            <a:ext cx="8229600" cy="993422"/>
          </a:xfrm>
        </p:spPr>
        <p:txBody>
          <a:bodyPr>
            <a:normAutofit/>
          </a:bodyPr>
          <a:lstStyle/>
          <a:p>
            <a:pPr algn="ctr">
              <a:defRPr/>
            </a:pPr>
            <a:r>
              <a:rPr lang="en-US" sz="4000" dirty="0">
                <a:solidFill>
                  <a:schemeClr val="accent5">
                    <a:lumMod val="75000"/>
                  </a:schemeClr>
                </a:solidFill>
                <a:latin typeface="Comic Sans MS" pitchFamily="66" charset="0"/>
              </a:rPr>
              <a:t>Care for Burns</a:t>
            </a:r>
            <a:r>
              <a:rPr lang="en-US" b="1" dirty="0" smtClean="0">
                <a:solidFill>
                  <a:schemeClr val="accent5">
                    <a:lumMod val="75000"/>
                  </a:schemeClr>
                </a:solidFill>
              </a:rPr>
              <a:t/>
            </a:r>
            <a:br>
              <a:rPr lang="en-US" b="1" dirty="0" smtClean="0">
                <a:solidFill>
                  <a:schemeClr val="accent5">
                    <a:lumMod val="75000"/>
                  </a:schemeClr>
                </a:solidFill>
              </a:rPr>
            </a:br>
            <a:r>
              <a:rPr lang="en-US" sz="1600" dirty="0">
                <a:solidFill>
                  <a:schemeClr val="accent5">
                    <a:lumMod val="75000"/>
                  </a:schemeClr>
                </a:solidFill>
              </a:rPr>
              <a:t>(continued)</a:t>
            </a:r>
          </a:p>
        </p:txBody>
      </p:sp>
      <p:sp>
        <p:nvSpPr>
          <p:cNvPr id="176132" name="Rectangle 3"/>
          <p:cNvSpPr>
            <a:spLocks noGrp="1" noChangeArrowheads="1"/>
          </p:cNvSpPr>
          <p:nvPr>
            <p:ph idx="4294967295"/>
          </p:nvPr>
        </p:nvSpPr>
        <p:spPr>
          <a:xfrm>
            <a:off x="101600" y="1174044"/>
            <a:ext cx="11661422" cy="5455356"/>
          </a:xfrm>
        </p:spPr>
        <p:txBody>
          <a:bodyPr>
            <a:normAutofit/>
          </a:bodyPr>
          <a:lstStyle/>
          <a:p>
            <a:pPr>
              <a:lnSpc>
                <a:spcPct val="80000"/>
              </a:lnSpc>
              <a:defRPr/>
            </a:pPr>
            <a:r>
              <a:rPr lang="en-US" sz="2400" b="1" dirty="0" smtClean="0">
                <a:solidFill>
                  <a:schemeClr val="accent5">
                    <a:lumMod val="75000"/>
                  </a:schemeClr>
                </a:solidFill>
                <a:latin typeface="Comic Sans MS" pitchFamily="66" charset="0"/>
              </a:rPr>
              <a:t>To care for a victim of an electrical burn—</a:t>
            </a:r>
          </a:p>
          <a:p>
            <a:pPr lvl="1">
              <a:lnSpc>
                <a:spcPct val="80000"/>
              </a:lnSpc>
              <a:buFont typeface="Wingdings" pitchFamily="2" charset="2"/>
              <a:buChar char=""/>
              <a:defRPr/>
            </a:pPr>
            <a:r>
              <a:rPr lang="en-US" sz="2400" b="1" dirty="0" smtClean="0">
                <a:solidFill>
                  <a:schemeClr val="accent5">
                    <a:lumMod val="75000"/>
                  </a:schemeClr>
                </a:solidFill>
                <a:latin typeface="Comic Sans MS" pitchFamily="66" charset="0"/>
              </a:rPr>
              <a:t>Make sure the scene is safe. The source of the electricity must be turned off. </a:t>
            </a:r>
          </a:p>
          <a:p>
            <a:pPr lvl="1">
              <a:lnSpc>
                <a:spcPct val="80000"/>
              </a:lnSpc>
              <a:buFont typeface="Wingdings" pitchFamily="2" charset="2"/>
              <a:buChar char=""/>
              <a:defRPr/>
            </a:pPr>
            <a:r>
              <a:rPr lang="en-US" sz="2400" b="1" dirty="0" smtClean="0">
                <a:solidFill>
                  <a:schemeClr val="accent5">
                    <a:lumMod val="75000"/>
                  </a:schemeClr>
                </a:solidFill>
                <a:latin typeface="Comic Sans MS" pitchFamily="66" charset="0"/>
              </a:rPr>
              <a:t>Check for other hazards.</a:t>
            </a:r>
          </a:p>
          <a:p>
            <a:pPr lvl="1">
              <a:lnSpc>
                <a:spcPct val="80000"/>
              </a:lnSpc>
              <a:buFont typeface="Wingdings" pitchFamily="2" charset="2"/>
              <a:buChar char=""/>
              <a:defRPr/>
            </a:pPr>
            <a:r>
              <a:rPr lang="en-US" sz="2400" b="1" dirty="0" smtClean="0">
                <a:solidFill>
                  <a:schemeClr val="accent5">
                    <a:lumMod val="75000"/>
                  </a:schemeClr>
                </a:solidFill>
                <a:latin typeface="Comic Sans MS" pitchFamily="66" charset="0"/>
              </a:rPr>
              <a:t>Call 911 or the local emergency number immediately.</a:t>
            </a:r>
          </a:p>
          <a:p>
            <a:pPr lvl="1">
              <a:lnSpc>
                <a:spcPct val="80000"/>
              </a:lnSpc>
              <a:buFont typeface="Wingdings" pitchFamily="2" charset="2"/>
              <a:buChar char=""/>
              <a:defRPr/>
            </a:pPr>
            <a:r>
              <a:rPr lang="en-US" sz="2400" b="1" dirty="0" smtClean="0">
                <a:solidFill>
                  <a:schemeClr val="accent5">
                    <a:lumMod val="75000"/>
                  </a:schemeClr>
                </a:solidFill>
                <a:latin typeface="Comic Sans MS" pitchFamily="66" charset="0"/>
              </a:rPr>
              <a:t>When the scene is safe, check for life-threatening conditions.</a:t>
            </a:r>
          </a:p>
          <a:p>
            <a:pPr lvl="1">
              <a:lnSpc>
                <a:spcPct val="80000"/>
              </a:lnSpc>
              <a:buFont typeface="Wingdings" pitchFamily="2" charset="2"/>
              <a:buChar char=""/>
              <a:defRPr/>
            </a:pPr>
            <a:r>
              <a:rPr lang="en-US" sz="2400" b="1" dirty="0" smtClean="0">
                <a:solidFill>
                  <a:schemeClr val="accent5">
                    <a:lumMod val="75000"/>
                  </a:schemeClr>
                </a:solidFill>
                <a:latin typeface="Comic Sans MS" pitchFamily="66" charset="0"/>
              </a:rPr>
              <a:t>Be prepared to give CPR or defibrillation.</a:t>
            </a:r>
          </a:p>
          <a:p>
            <a:pPr lvl="1">
              <a:lnSpc>
                <a:spcPct val="80000"/>
              </a:lnSpc>
              <a:buFont typeface="Wingdings" pitchFamily="2" charset="2"/>
              <a:buChar char="§"/>
              <a:defRPr/>
            </a:pPr>
            <a:r>
              <a:rPr lang="en-US" sz="2400" b="1" dirty="0" smtClean="0">
                <a:solidFill>
                  <a:schemeClr val="accent5">
                    <a:lumMod val="75000"/>
                  </a:schemeClr>
                </a:solidFill>
                <a:latin typeface="Comic Sans MS" pitchFamily="66" charset="0"/>
              </a:rPr>
              <a:t>Look for two burn sites. These are entry and exit wounds indicating where electricity passed through the body. </a:t>
            </a:r>
          </a:p>
          <a:p>
            <a:pPr lvl="1">
              <a:lnSpc>
                <a:spcPct val="80000"/>
              </a:lnSpc>
              <a:buFont typeface="Wingdings" pitchFamily="2" charset="2"/>
              <a:buChar char="§"/>
              <a:defRPr/>
            </a:pPr>
            <a:r>
              <a:rPr lang="en-US" sz="2400" b="1" dirty="0" smtClean="0">
                <a:solidFill>
                  <a:schemeClr val="accent5">
                    <a:lumMod val="75000"/>
                  </a:schemeClr>
                </a:solidFill>
                <a:latin typeface="Comic Sans MS" pitchFamily="66" charset="0"/>
              </a:rPr>
              <a:t>Check for additional injuries, such as fractures. </a:t>
            </a:r>
          </a:p>
          <a:p>
            <a:pPr lvl="1">
              <a:lnSpc>
                <a:spcPct val="80000"/>
              </a:lnSpc>
              <a:buFont typeface="Wingdings" pitchFamily="2" charset="2"/>
              <a:buChar char=""/>
              <a:defRPr/>
            </a:pPr>
            <a:r>
              <a:rPr lang="en-US" sz="2400" b="1" dirty="0" smtClean="0">
                <a:solidFill>
                  <a:schemeClr val="accent5">
                    <a:lumMod val="75000"/>
                  </a:schemeClr>
                </a:solidFill>
                <a:latin typeface="Comic Sans MS" pitchFamily="66" charset="0"/>
              </a:rPr>
              <a:t>Cover any burn injuries with a dry, sterile dressing.</a:t>
            </a:r>
          </a:p>
          <a:p>
            <a:pPr lvl="1">
              <a:lnSpc>
                <a:spcPct val="80000"/>
              </a:lnSpc>
              <a:buFont typeface="Wingdings" pitchFamily="2" charset="2"/>
              <a:buChar char=""/>
              <a:defRPr/>
            </a:pPr>
            <a:r>
              <a:rPr lang="en-US" sz="2400" b="1" dirty="0" smtClean="0">
                <a:solidFill>
                  <a:schemeClr val="accent5">
                    <a:lumMod val="75000"/>
                  </a:schemeClr>
                </a:solidFill>
                <a:latin typeface="Comic Sans MS" pitchFamily="66" charset="0"/>
              </a:rPr>
              <a:t>Take steps to minimize shock.</a:t>
            </a:r>
            <a:r>
              <a:rPr lang="en-US" sz="2400" dirty="0" smtClean="0">
                <a:solidFill>
                  <a:schemeClr val="accent5">
                    <a:lumMod val="75000"/>
                  </a:schemeClr>
                </a:solidFill>
                <a:latin typeface="Comic Sans MS" pitchFamily="66" charset="0"/>
              </a:rPr>
              <a:t> </a:t>
            </a:r>
          </a:p>
        </p:txBody>
      </p:sp>
    </p:spTree>
    <p:extLst>
      <p:ext uri="{BB962C8B-B14F-4D97-AF65-F5344CB8AC3E}">
        <p14:creationId xmlns:p14="http://schemas.microsoft.com/office/powerpoint/2010/main" val="219032001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2"/>
          <p:cNvSpPr>
            <a:spLocks noGrp="1" noChangeArrowheads="1"/>
          </p:cNvSpPr>
          <p:nvPr>
            <p:ph type="title"/>
          </p:nvPr>
        </p:nvSpPr>
        <p:spPr>
          <a:xfrm>
            <a:off x="1161826" y="215153"/>
            <a:ext cx="9692640" cy="710005"/>
          </a:xfrm>
        </p:spPr>
        <p:txBody>
          <a:bodyPr>
            <a:normAutofit/>
          </a:bodyPr>
          <a:lstStyle/>
          <a:p>
            <a:pPr algn="ctr">
              <a:defRPr/>
            </a:pPr>
            <a:r>
              <a:rPr lang="en-US" sz="4000" u="sng" dirty="0">
                <a:solidFill>
                  <a:schemeClr val="accent5">
                    <a:lumMod val="75000"/>
                  </a:schemeClr>
                </a:solidFill>
                <a:latin typeface="Times New Roman" panose="02020603050405020304" pitchFamily="18" charset="0"/>
                <a:cs typeface="Times New Roman" panose="02020603050405020304" pitchFamily="18" charset="0"/>
              </a:rPr>
              <a:t>Degrees of External Bleeding</a:t>
            </a:r>
          </a:p>
        </p:txBody>
      </p:sp>
      <p:sp>
        <p:nvSpPr>
          <p:cNvPr id="124932" name="Rectangle 3"/>
          <p:cNvSpPr>
            <a:spLocks noGrp="1" noChangeArrowheads="1"/>
          </p:cNvSpPr>
          <p:nvPr>
            <p:ph idx="4294967295"/>
          </p:nvPr>
        </p:nvSpPr>
        <p:spPr>
          <a:xfrm>
            <a:off x="462579" y="1151069"/>
            <a:ext cx="11360075" cy="5583218"/>
          </a:xfrm>
        </p:spPr>
        <p:txBody>
          <a:bodyPr/>
          <a:lstStyle/>
          <a:p>
            <a:pPr>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External bleeding occurs when a blood vessel is opened externally, such as a tear in the skin.</a:t>
            </a:r>
          </a:p>
          <a:p>
            <a:pPr>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Each type of blood vessel bleeds differently.</a:t>
            </a:r>
          </a:p>
          <a:p>
            <a:pPr>
              <a:defRPr/>
            </a:pPr>
            <a:r>
              <a:rPr lang="en-US" sz="3200" b="1" dirty="0">
                <a:solidFill>
                  <a:srgbClr val="C00000"/>
                </a:solidFill>
                <a:latin typeface="Times New Roman" panose="02020603050405020304" pitchFamily="18" charset="0"/>
                <a:cs typeface="Times New Roman" panose="02020603050405020304" pitchFamily="18" charset="0"/>
              </a:rPr>
              <a:t>Arterial bleeding is rapid </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and</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C00000"/>
                </a:solidFill>
                <a:latin typeface="Times New Roman" panose="02020603050405020304" pitchFamily="18" charset="0"/>
                <a:cs typeface="Times New Roman" panose="02020603050405020304" pitchFamily="18" charset="0"/>
              </a:rPr>
              <a:t>is </a:t>
            </a:r>
            <a:r>
              <a:rPr lang="en-US" sz="3200" b="1" dirty="0">
                <a:solidFill>
                  <a:srgbClr val="C00000"/>
                </a:solidFill>
                <a:latin typeface="Times New Roman" panose="02020603050405020304" pitchFamily="18" charset="0"/>
                <a:cs typeface="Times New Roman" panose="02020603050405020304" pitchFamily="18" charset="0"/>
              </a:rPr>
              <a:t>severe</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anose="02020603050405020304" pitchFamily="18" charset="0"/>
                <a:cs typeface="Times New Roman" panose="02020603050405020304" pitchFamily="18" charset="0"/>
              </a:rPr>
              <a:t>is </a:t>
            </a:r>
            <a:r>
              <a:rPr lang="en-US" sz="3200" b="1" dirty="0" smtClean="0">
                <a:solidFill>
                  <a:srgbClr val="C00000"/>
                </a:solidFill>
                <a:latin typeface="Times New Roman" panose="02020603050405020304" pitchFamily="18" charset="0"/>
                <a:cs typeface="Times New Roman" panose="02020603050405020304" pitchFamily="18" charset="0"/>
              </a:rPr>
              <a:t>life-threatening</a:t>
            </a:r>
            <a:r>
              <a:rPr lang="en-US" sz="3200" b="1" dirty="0" smtClean="0">
                <a:solidFill>
                  <a:schemeClr val="tx2"/>
                </a:solidFill>
                <a:latin typeface="Times New Roman" panose="02020603050405020304" pitchFamily="18" charset="0"/>
                <a:cs typeface="Times New Roman" panose="02020603050405020304" pitchFamily="18" charset="0"/>
              </a:rPr>
              <a:t>,</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smtClean="0">
                <a:solidFill>
                  <a:srgbClr val="C00000"/>
                </a:solidFill>
                <a:latin typeface="Times New Roman" panose="02020603050405020304" pitchFamily="18" charset="0"/>
                <a:cs typeface="Times New Roman" panose="02020603050405020304" pitchFamily="18" charset="0"/>
              </a:rPr>
              <a:t>bright </a:t>
            </a:r>
            <a:r>
              <a:rPr lang="en-US" sz="3200" b="1" dirty="0">
                <a:solidFill>
                  <a:srgbClr val="C00000"/>
                </a:solidFill>
                <a:latin typeface="Times New Roman" panose="02020603050405020304" pitchFamily="18" charset="0"/>
                <a:cs typeface="Times New Roman" panose="02020603050405020304" pitchFamily="18" charset="0"/>
              </a:rPr>
              <a:t>red in color</a:t>
            </a:r>
            <a:r>
              <a:rPr lang="en-US" sz="3200" b="1" dirty="0">
                <a:solidFill>
                  <a:schemeClr val="accent5">
                    <a:lumMod val="75000"/>
                  </a:schemeClr>
                </a:solidFill>
                <a:latin typeface="Times New Roman" panose="02020603050405020304" pitchFamily="18" charset="0"/>
                <a:cs typeface="Times New Roman" panose="02020603050405020304" pitchFamily="18" charset="0"/>
              </a:rPr>
              <a:t>.</a:t>
            </a:r>
          </a:p>
          <a:p>
            <a:pPr>
              <a:defRPr/>
            </a:pPr>
            <a:r>
              <a:rPr lang="en-US" sz="3200" b="1" dirty="0">
                <a:solidFill>
                  <a:srgbClr val="AE1C18"/>
                </a:solidFill>
                <a:latin typeface="Times New Roman" panose="02020603050405020304" pitchFamily="18" charset="0"/>
                <a:cs typeface="Times New Roman" panose="02020603050405020304" pitchFamily="18" charset="0"/>
              </a:rPr>
              <a:t>Venous blood </a:t>
            </a:r>
            <a:r>
              <a:rPr lang="en-US" sz="3200" b="1" dirty="0">
                <a:solidFill>
                  <a:schemeClr val="accent5">
                    <a:lumMod val="75000"/>
                  </a:schemeClr>
                </a:solidFill>
                <a:latin typeface="Times New Roman" panose="02020603050405020304" pitchFamily="18" charset="0"/>
                <a:cs typeface="Times New Roman" panose="02020603050405020304" pitchFamily="18" charset="0"/>
              </a:rPr>
              <a:t>is under </a:t>
            </a:r>
            <a:r>
              <a:rPr lang="en-US" sz="3200" b="1" dirty="0">
                <a:solidFill>
                  <a:srgbClr val="AE1C18"/>
                </a:solidFill>
                <a:latin typeface="Times New Roman" panose="02020603050405020304" pitchFamily="18" charset="0"/>
                <a:cs typeface="Times New Roman" panose="02020603050405020304" pitchFamily="18" charset="0"/>
              </a:rPr>
              <a:t>less pressure </a:t>
            </a:r>
            <a:r>
              <a:rPr lang="en-US" sz="3200" b="1" dirty="0">
                <a:solidFill>
                  <a:schemeClr val="accent5">
                    <a:lumMod val="75000"/>
                  </a:schemeClr>
                </a:solidFill>
                <a:latin typeface="Times New Roman" panose="02020603050405020304" pitchFamily="18" charset="0"/>
                <a:cs typeface="Times New Roman" panose="02020603050405020304" pitchFamily="18" charset="0"/>
              </a:rPr>
              <a:t>and </a:t>
            </a:r>
            <a:r>
              <a:rPr lang="en-US" sz="3200" b="1" dirty="0">
                <a:solidFill>
                  <a:srgbClr val="AE1C18"/>
                </a:solidFill>
                <a:latin typeface="Times New Roman" panose="02020603050405020304" pitchFamily="18" charset="0"/>
                <a:cs typeface="Times New Roman" panose="02020603050405020304" pitchFamily="18" charset="0"/>
              </a:rPr>
              <a:t>flows from the wound at a steady </a:t>
            </a:r>
            <a:r>
              <a:rPr lang="en-US" sz="3200" b="1" dirty="0" smtClean="0">
                <a:solidFill>
                  <a:srgbClr val="AE1C18"/>
                </a:solidFill>
                <a:latin typeface="Times New Roman" panose="02020603050405020304" pitchFamily="18" charset="0"/>
                <a:cs typeface="Times New Roman" panose="02020603050405020304" pitchFamily="18" charset="0"/>
              </a:rPr>
              <a:t>rate</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smtClean="0">
                <a:solidFill>
                  <a:srgbClr val="AE1C18"/>
                </a:solidFill>
                <a:latin typeface="Times New Roman" panose="02020603050405020304" pitchFamily="18" charset="0"/>
                <a:cs typeface="Times New Roman" panose="02020603050405020304" pitchFamily="18" charset="0"/>
              </a:rPr>
              <a:t>dark </a:t>
            </a:r>
            <a:r>
              <a:rPr lang="en-US" sz="3200" b="1" dirty="0">
                <a:solidFill>
                  <a:srgbClr val="AE1C18"/>
                </a:solidFill>
                <a:latin typeface="Times New Roman" panose="02020603050405020304" pitchFamily="18" charset="0"/>
                <a:cs typeface="Times New Roman" panose="02020603050405020304" pitchFamily="18" charset="0"/>
              </a:rPr>
              <a:t>red in color</a:t>
            </a:r>
            <a:r>
              <a:rPr lang="en-US" sz="3200" b="1" dirty="0">
                <a:solidFill>
                  <a:schemeClr val="accent5">
                    <a:lumMod val="75000"/>
                  </a:schemeClr>
                </a:solidFill>
                <a:latin typeface="Times New Roman" panose="02020603050405020304" pitchFamily="18" charset="0"/>
                <a:cs typeface="Times New Roman" panose="02020603050405020304" pitchFamily="18" charset="0"/>
              </a:rPr>
              <a:t>.</a:t>
            </a:r>
          </a:p>
          <a:p>
            <a:pPr>
              <a:defRPr/>
            </a:pPr>
            <a:r>
              <a:rPr lang="en-US" sz="3200" b="1" dirty="0">
                <a:solidFill>
                  <a:srgbClr val="92D050"/>
                </a:solidFill>
                <a:latin typeface="Times New Roman" panose="02020603050405020304" pitchFamily="18" charset="0"/>
                <a:cs typeface="Times New Roman" panose="02020603050405020304" pitchFamily="18" charset="0"/>
              </a:rPr>
              <a:t>Capillary bleeding </a:t>
            </a:r>
            <a:r>
              <a:rPr lang="en-US" sz="3200" b="1" dirty="0">
                <a:solidFill>
                  <a:schemeClr val="accent5">
                    <a:lumMod val="75000"/>
                  </a:schemeClr>
                </a:solidFill>
                <a:latin typeface="Times New Roman" panose="02020603050405020304" pitchFamily="18" charset="0"/>
                <a:cs typeface="Times New Roman" panose="02020603050405020304" pitchFamily="18" charset="0"/>
              </a:rPr>
              <a:t>is usually slow because the vessels are small. </a:t>
            </a:r>
            <a:r>
              <a:rPr lang="en-US" sz="3200" b="1" dirty="0">
                <a:solidFill>
                  <a:srgbClr val="92D050"/>
                </a:solidFill>
                <a:latin typeface="Times New Roman" panose="02020603050405020304" pitchFamily="18" charset="0"/>
                <a:cs typeface="Times New Roman" panose="02020603050405020304" pitchFamily="18" charset="0"/>
              </a:rPr>
              <a:t>Blood oozes from the wound</a:t>
            </a:r>
            <a:r>
              <a:rPr lang="en-US" sz="3200" b="1" dirty="0">
                <a:solidFill>
                  <a:schemeClr val="accent5">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84152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7155" name="Rectangle 2"/>
          <p:cNvSpPr>
            <a:spLocks noGrp="1" noChangeArrowheads="1"/>
          </p:cNvSpPr>
          <p:nvPr>
            <p:ph type="title"/>
          </p:nvPr>
        </p:nvSpPr>
        <p:spPr>
          <a:xfrm>
            <a:off x="1981200" y="112889"/>
            <a:ext cx="8229600" cy="925689"/>
          </a:xfrm>
        </p:spPr>
        <p:txBody>
          <a:bodyPr>
            <a:normAutofit/>
          </a:bodyPr>
          <a:lstStyle/>
          <a:p>
            <a:pPr algn="ctr">
              <a:defRPr/>
            </a:pPr>
            <a:r>
              <a:rPr lang="en-US" sz="4000" dirty="0">
                <a:solidFill>
                  <a:schemeClr val="accent5">
                    <a:lumMod val="75000"/>
                  </a:schemeClr>
                </a:solidFill>
                <a:latin typeface="Comic Sans MS" pitchFamily="66" charset="0"/>
              </a:rPr>
              <a:t>Care for Burns</a:t>
            </a:r>
            <a:r>
              <a:rPr lang="en-US" b="1" dirty="0" smtClean="0">
                <a:solidFill>
                  <a:schemeClr val="accent5">
                    <a:lumMod val="75000"/>
                  </a:schemeClr>
                </a:solidFill>
              </a:rPr>
              <a:t/>
            </a:r>
            <a:br>
              <a:rPr lang="en-US" b="1" dirty="0" smtClean="0">
                <a:solidFill>
                  <a:schemeClr val="accent5">
                    <a:lumMod val="75000"/>
                  </a:schemeClr>
                </a:solidFill>
              </a:rPr>
            </a:br>
            <a:r>
              <a:rPr lang="en-US" sz="1200" dirty="0">
                <a:solidFill>
                  <a:schemeClr val="accent5">
                    <a:lumMod val="75000"/>
                  </a:schemeClr>
                </a:solidFill>
                <a:latin typeface="Comic Sans MS" pitchFamily="66" charset="0"/>
              </a:rPr>
              <a:t>(continued)</a:t>
            </a:r>
          </a:p>
        </p:txBody>
      </p:sp>
      <p:sp>
        <p:nvSpPr>
          <p:cNvPr id="177156" name="Rectangle 3"/>
          <p:cNvSpPr>
            <a:spLocks noGrp="1" noChangeArrowheads="1"/>
          </p:cNvSpPr>
          <p:nvPr>
            <p:ph idx="4294967295"/>
          </p:nvPr>
        </p:nvSpPr>
        <p:spPr>
          <a:xfrm>
            <a:off x="406399" y="1523999"/>
            <a:ext cx="11345333" cy="5147733"/>
          </a:xfrm>
        </p:spPr>
        <p:txBody>
          <a:bodyPr/>
          <a:lstStyle/>
          <a:p>
            <a:pPr>
              <a:defRPr/>
            </a:pPr>
            <a:r>
              <a:rPr lang="en-US" sz="2800" b="1" dirty="0" smtClean="0">
                <a:solidFill>
                  <a:schemeClr val="accent5">
                    <a:lumMod val="75000"/>
                  </a:schemeClr>
                </a:solidFill>
                <a:latin typeface="Comic Sans MS" pitchFamily="66" charset="0"/>
              </a:rPr>
              <a:t>To care for a victim of a radiation burn caused by the sun— </a:t>
            </a:r>
          </a:p>
          <a:p>
            <a:pPr lvl="1">
              <a:buFont typeface="Wingdings" pitchFamily="2" charset="2"/>
              <a:buChar char=""/>
              <a:defRPr/>
            </a:pPr>
            <a:r>
              <a:rPr lang="en-US" sz="2800" b="1" dirty="0">
                <a:solidFill>
                  <a:schemeClr val="accent5">
                    <a:lumMod val="75000"/>
                  </a:schemeClr>
                </a:solidFill>
                <a:latin typeface="Comic Sans MS" pitchFamily="66" charset="0"/>
              </a:rPr>
              <a:t>Cool the burn for at least 10 minutes, (examples: cool water, shower).</a:t>
            </a:r>
          </a:p>
          <a:p>
            <a:pPr lvl="1">
              <a:buFont typeface="Wingdings" pitchFamily="2" charset="2"/>
              <a:buChar char=""/>
              <a:defRPr/>
            </a:pPr>
            <a:r>
              <a:rPr lang="en-US" sz="2800" b="1" dirty="0">
                <a:solidFill>
                  <a:schemeClr val="accent5">
                    <a:lumMod val="75000"/>
                  </a:schemeClr>
                </a:solidFill>
                <a:latin typeface="Comic Sans MS" pitchFamily="66" charset="0"/>
              </a:rPr>
              <a:t>Prevent further damage by staying out of the sun or wearing a protective lotion or clothing.</a:t>
            </a:r>
          </a:p>
          <a:p>
            <a:pPr lvl="1">
              <a:buFont typeface="Wingdings" pitchFamily="2" charset="2"/>
              <a:buChar char=""/>
              <a:defRPr/>
            </a:pPr>
            <a:r>
              <a:rPr lang="en-US" sz="2800" b="1" dirty="0">
                <a:solidFill>
                  <a:schemeClr val="accent5">
                    <a:lumMod val="75000"/>
                  </a:schemeClr>
                </a:solidFill>
                <a:latin typeface="Comic Sans MS" pitchFamily="66" charset="0"/>
              </a:rPr>
              <a:t>Ask your doctor or pharmacist for recommendations on products for sunburn care.</a:t>
            </a:r>
          </a:p>
          <a:p>
            <a:pPr lvl="1">
              <a:buFont typeface="Wingdings" pitchFamily="2" charset="2"/>
              <a:buChar char=""/>
              <a:defRPr/>
            </a:pPr>
            <a:r>
              <a:rPr lang="en-US" sz="2800" b="1" dirty="0">
                <a:solidFill>
                  <a:schemeClr val="accent5">
                    <a:lumMod val="75000"/>
                  </a:schemeClr>
                </a:solidFill>
                <a:latin typeface="Comic Sans MS" pitchFamily="66" charset="0"/>
              </a:rPr>
              <a:t>Do not break blisters. Intact skin helps prevent infection.</a:t>
            </a:r>
          </a:p>
        </p:txBody>
      </p:sp>
    </p:spTree>
    <p:extLst>
      <p:ext uri="{BB962C8B-B14F-4D97-AF65-F5344CB8AC3E}">
        <p14:creationId xmlns:p14="http://schemas.microsoft.com/office/powerpoint/2010/main" val="365845942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8000" dirty="0" smtClean="0">
                <a:solidFill>
                  <a:schemeClr val="accent5">
                    <a:lumMod val="75000"/>
                  </a:schemeClr>
                </a:solidFill>
                <a:latin typeface="Times New Roman" panose="02020603050405020304" pitchFamily="18" charset="0"/>
                <a:cs typeface="Times New Roman" panose="02020603050405020304" pitchFamily="18" charset="0"/>
              </a:rPr>
              <a:t>Thank you !</a:t>
            </a:r>
            <a:endParaRPr lang="en-US" sz="80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p:txBody>
          <a:bodyPr>
            <a:normAutofit fontScale="92500" lnSpcReduction="20000"/>
          </a:bodyPr>
          <a:lstStyle/>
          <a:p>
            <a:pPr algn="ctr"/>
            <a:r>
              <a:rPr lang="en-US" sz="6600" b="1" dirty="0" smtClean="0">
                <a:solidFill>
                  <a:schemeClr val="accent5">
                    <a:lumMod val="75000"/>
                  </a:schemeClr>
                </a:solidFill>
                <a:latin typeface="Times New Roman" panose="02020603050405020304" pitchFamily="18" charset="0"/>
                <a:cs typeface="Times New Roman" panose="02020603050405020304" pitchFamily="18" charset="0"/>
              </a:rPr>
              <a:t>Questions?</a:t>
            </a:r>
          </a:p>
          <a:p>
            <a:pPr algn="ctr"/>
            <a:r>
              <a:rPr lang="en-US" sz="6600" b="1" dirty="0" smtClean="0">
                <a:solidFill>
                  <a:schemeClr val="accent5">
                    <a:lumMod val="75000"/>
                  </a:schemeClr>
                </a:solidFill>
                <a:latin typeface="Times New Roman" panose="02020603050405020304" pitchFamily="18" charset="0"/>
                <a:cs typeface="Times New Roman" panose="02020603050405020304" pitchFamily="18" charset="0"/>
              </a:rPr>
              <a:t>Stay safe</a:t>
            </a:r>
          </a:p>
          <a:p>
            <a:pPr algn="ctr"/>
            <a:endParaRPr lang="en-US" sz="6600" b="1" dirty="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6600" b="1" dirty="0" smtClean="0">
                <a:solidFill>
                  <a:schemeClr val="accent5">
                    <a:lumMod val="75000"/>
                  </a:schemeClr>
                </a:solidFill>
                <a:latin typeface="Times New Roman" panose="02020603050405020304" pitchFamily="18" charset="0"/>
                <a:cs typeface="Times New Roman" panose="02020603050405020304" pitchFamily="18" charset="0"/>
              </a:rPr>
              <a:t>Best of Health……………..</a:t>
            </a:r>
            <a:endParaRPr lang="en-US" sz="6600" b="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187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5">
                    <a:lumMod val="75000"/>
                  </a:schemeClr>
                </a:solidFill>
                <a:latin typeface="Times New Roman" panose="02020603050405020304" pitchFamily="18" charset="0"/>
                <a:cs typeface="Times New Roman" panose="02020603050405020304" pitchFamily="18" charset="0"/>
              </a:rPr>
              <a:t>Care for </a:t>
            </a:r>
            <a:r>
              <a:rPr lang="en-US" u="sng" dirty="0" smtClean="0">
                <a:solidFill>
                  <a:schemeClr val="accent5">
                    <a:lumMod val="75000"/>
                  </a:schemeClr>
                </a:solidFill>
                <a:latin typeface="Times New Roman" panose="02020603050405020304" pitchFamily="18" charset="0"/>
                <a:cs typeface="Times New Roman" panose="02020603050405020304" pitchFamily="18" charset="0"/>
              </a:rPr>
              <a:t>Minor</a:t>
            </a:r>
            <a:r>
              <a:rPr lang="en-US" dirty="0" smtClean="0">
                <a:solidFill>
                  <a:schemeClr val="accent5">
                    <a:lumMod val="75000"/>
                  </a:schemeClr>
                </a:solidFill>
                <a:latin typeface="Times New Roman" panose="02020603050405020304" pitchFamily="18" charset="0"/>
                <a:cs typeface="Times New Roman" panose="02020603050405020304" pitchFamily="18" charset="0"/>
              </a:rPr>
              <a:t> external bleeding</a:t>
            </a:r>
            <a:r>
              <a:rPr lang="en-US" dirty="0"/>
              <a:t/>
            </a:r>
            <a:br>
              <a:rPr lang="en-US" dirty="0"/>
            </a:br>
            <a:endParaRPr lang="en-US" dirty="0"/>
          </a:p>
        </p:txBody>
      </p:sp>
      <p:sp>
        <p:nvSpPr>
          <p:cNvPr id="3" name="Content Placeholder 2"/>
          <p:cNvSpPr>
            <a:spLocks noGrp="1"/>
          </p:cNvSpPr>
          <p:nvPr>
            <p:ph sz="quarter" idx="13"/>
          </p:nvPr>
        </p:nvSpPr>
        <p:spPr>
          <a:xfrm>
            <a:off x="345687" y="1081669"/>
            <a:ext cx="11463453" cy="5531004"/>
          </a:xfrm>
        </p:spPr>
        <p:txBody>
          <a:bodyPr>
            <a:normAutofit lnSpcReduction="10000"/>
          </a:bodyPr>
          <a:lstStyle/>
          <a:p>
            <a:pPr>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Use a barrier (gloves) between your hand and the wound</a:t>
            </a:r>
          </a:p>
          <a:p>
            <a:pPr>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Apply direct pressure for a few minutes to control any bleeding</a:t>
            </a:r>
          </a:p>
          <a:p>
            <a:pPr>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Wash the wound thoroughly with soap and </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water, </a:t>
            </a:r>
            <a:r>
              <a:rPr lang="en-US" sz="3200" b="1" dirty="0">
                <a:solidFill>
                  <a:schemeClr val="accent5">
                    <a:lumMod val="75000"/>
                  </a:schemeClr>
                </a:solidFill>
                <a:latin typeface="Times New Roman" panose="02020603050405020304" pitchFamily="18" charset="0"/>
                <a:cs typeface="Times New Roman" panose="02020603050405020304" pitchFamily="18" charset="0"/>
              </a:rPr>
              <a:t>gently dry with clean gauze</a:t>
            </a:r>
          </a:p>
          <a:p>
            <a:pPr>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Apply an antibiotic ointment to the dressing</a:t>
            </a:r>
          </a:p>
          <a:p>
            <a:pPr>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Cover the wound with a clean sterile dressing</a:t>
            </a:r>
          </a:p>
          <a:p>
            <a:pPr>
              <a:defRPr/>
            </a:pPr>
            <a:r>
              <a:rPr lang="en-US" sz="3200" b="1" dirty="0">
                <a:solidFill>
                  <a:schemeClr val="accent5">
                    <a:lumMod val="75000"/>
                  </a:schemeClr>
                </a:solidFill>
                <a:latin typeface="Times New Roman" panose="02020603050405020304" pitchFamily="18" charset="0"/>
                <a:cs typeface="Times New Roman" panose="02020603050405020304" pitchFamily="18" charset="0"/>
              </a:rPr>
              <a:t>Wash your hands immediately after giving </a:t>
            </a: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care</a:t>
            </a:r>
          </a:p>
          <a:p>
            <a:pPr>
              <a:defRPr/>
            </a:pPr>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Change dressing daily and check for infection.</a:t>
            </a:r>
            <a:endParaRPr lang="en-US" sz="3200" b="1" dirty="0">
              <a:solidFill>
                <a:schemeClr val="accent5">
                  <a:lumMod val="75000"/>
                </a:scheme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01173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717821"/>
          </a:xfrm>
        </p:spPr>
        <p:txBody>
          <a:bodyPr/>
          <a:lstStyle/>
          <a:p>
            <a:pPr algn="ctr"/>
            <a:r>
              <a:rPr lang="en-US" sz="4800" dirty="0">
                <a:solidFill>
                  <a:schemeClr val="accent5">
                    <a:lumMod val="75000"/>
                  </a:schemeClr>
                </a:solidFill>
                <a:latin typeface="Times New Roman" panose="02020603050405020304" pitchFamily="18" charset="0"/>
                <a:cs typeface="Times New Roman" panose="02020603050405020304" pitchFamily="18" charset="0"/>
              </a:rPr>
              <a:t>Infection</a:t>
            </a:r>
          </a:p>
        </p:txBody>
      </p:sp>
      <p:sp>
        <p:nvSpPr>
          <p:cNvPr id="3" name="Content Placeholder 2"/>
          <p:cNvSpPr>
            <a:spLocks noGrp="1"/>
          </p:cNvSpPr>
          <p:nvPr>
            <p:ph sz="quarter" idx="13"/>
          </p:nvPr>
        </p:nvSpPr>
        <p:spPr>
          <a:xfrm>
            <a:off x="334537" y="1600199"/>
            <a:ext cx="11619570" cy="5045927"/>
          </a:xfrm>
        </p:spPr>
        <p:txBody>
          <a:bodyPr>
            <a:normAutofit/>
          </a:bodyPr>
          <a:lstStyle/>
          <a:p>
            <a:pPr>
              <a:defRPr/>
            </a:pPr>
            <a:r>
              <a:rPr lang="en-US" sz="4000" b="1" dirty="0">
                <a:solidFill>
                  <a:schemeClr val="accent5">
                    <a:lumMod val="75000"/>
                  </a:schemeClr>
                </a:solidFill>
                <a:latin typeface="Times New Roman" panose="02020603050405020304" pitchFamily="18" charset="0"/>
                <a:cs typeface="Times New Roman" panose="02020603050405020304" pitchFamily="18" charset="0"/>
              </a:rPr>
              <a:t>Any break in the skin can provide an entry point for microorganisms that can cause infection.</a:t>
            </a:r>
          </a:p>
          <a:p>
            <a:pPr>
              <a:defRPr/>
            </a:pPr>
            <a:r>
              <a:rPr lang="en-US" sz="4000" b="1" u="sng" dirty="0">
                <a:solidFill>
                  <a:schemeClr val="accent5">
                    <a:lumMod val="75000"/>
                  </a:schemeClr>
                </a:solidFill>
                <a:latin typeface="Times New Roman" panose="02020603050405020304" pitchFamily="18" charset="0"/>
                <a:cs typeface="Times New Roman" panose="02020603050405020304" pitchFamily="18" charset="0"/>
              </a:rPr>
              <a:t>Tetanus</a:t>
            </a:r>
            <a:r>
              <a:rPr lang="en-US" sz="4000" b="1" dirty="0">
                <a:solidFill>
                  <a:schemeClr val="accent5">
                    <a:lumMod val="75000"/>
                  </a:schemeClr>
                </a:solidFill>
                <a:latin typeface="Times New Roman" panose="02020603050405020304" pitchFamily="18" charset="0"/>
                <a:cs typeface="Times New Roman" panose="02020603050405020304" pitchFamily="18" charset="0"/>
              </a:rPr>
              <a:t> – caused by bacteria that produces a powerful poison in the body.</a:t>
            </a:r>
          </a:p>
          <a:p>
            <a:pPr>
              <a:defRPr/>
            </a:pPr>
            <a:r>
              <a:rPr lang="en-US" sz="4000" b="1" dirty="0">
                <a:solidFill>
                  <a:schemeClr val="accent5">
                    <a:lumMod val="75000"/>
                  </a:schemeClr>
                </a:solidFill>
                <a:latin typeface="Times New Roman" panose="02020603050405020304" pitchFamily="18" charset="0"/>
                <a:cs typeface="Times New Roman" panose="02020603050405020304" pitchFamily="18" charset="0"/>
              </a:rPr>
              <a:t>The best initial defense against infection is to clean the area.</a:t>
            </a:r>
          </a:p>
          <a:p>
            <a:endParaRPr lang="en-US" dirty="0"/>
          </a:p>
        </p:txBody>
      </p:sp>
    </p:spTree>
    <p:extLst>
      <p:ext uri="{BB962C8B-B14F-4D97-AF65-F5344CB8AC3E}">
        <p14:creationId xmlns:p14="http://schemas.microsoft.com/office/powerpoint/2010/main" val="4062537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566400" cy="638827"/>
          </a:xfrm>
        </p:spPr>
        <p:txBody>
          <a:bodyPr/>
          <a:lstStyle/>
          <a:p>
            <a:pPr algn="ctr"/>
            <a:r>
              <a:rPr lang="en-US" sz="4000" dirty="0">
                <a:solidFill>
                  <a:schemeClr val="accent5">
                    <a:lumMod val="75000"/>
                  </a:schemeClr>
                </a:solidFill>
                <a:latin typeface="Times New Roman" panose="02020603050405020304" pitchFamily="18" charset="0"/>
                <a:cs typeface="Times New Roman" panose="02020603050405020304" pitchFamily="18" charset="0"/>
              </a:rPr>
              <a:t>Signals of Infection</a:t>
            </a:r>
          </a:p>
        </p:txBody>
      </p:sp>
      <p:sp>
        <p:nvSpPr>
          <p:cNvPr id="3" name="Content Placeholder 2"/>
          <p:cNvSpPr>
            <a:spLocks noGrp="1"/>
          </p:cNvSpPr>
          <p:nvPr>
            <p:ph sz="quarter" idx="13"/>
          </p:nvPr>
        </p:nvSpPr>
        <p:spPr>
          <a:xfrm>
            <a:off x="223024" y="638827"/>
            <a:ext cx="11485756" cy="6100176"/>
          </a:xfrm>
        </p:spPr>
        <p:txBody>
          <a:bodyPr/>
          <a:lstStyle/>
          <a:p>
            <a:pPr>
              <a:defRPr/>
            </a:pPr>
            <a:r>
              <a:rPr lang="en-US" sz="2900" b="1" dirty="0">
                <a:solidFill>
                  <a:schemeClr val="accent5">
                    <a:lumMod val="75000"/>
                  </a:schemeClr>
                </a:solidFill>
                <a:latin typeface="Times New Roman" panose="02020603050405020304" pitchFamily="18" charset="0"/>
                <a:cs typeface="Times New Roman" panose="02020603050405020304" pitchFamily="18" charset="0"/>
              </a:rPr>
              <a:t>Swollen and red</a:t>
            </a:r>
          </a:p>
          <a:p>
            <a:pPr>
              <a:defRPr/>
            </a:pPr>
            <a:r>
              <a:rPr lang="en-US" sz="2900" b="1" dirty="0" smtClean="0">
                <a:solidFill>
                  <a:schemeClr val="accent5">
                    <a:lumMod val="75000"/>
                  </a:schemeClr>
                </a:solidFill>
                <a:latin typeface="Times New Roman" panose="02020603050405020304" pitchFamily="18" charset="0"/>
                <a:cs typeface="Times New Roman" panose="02020603050405020304" pitchFamily="18" charset="0"/>
              </a:rPr>
              <a:t>Feels </a:t>
            </a:r>
            <a:r>
              <a:rPr lang="en-US" sz="2900" b="1" dirty="0">
                <a:solidFill>
                  <a:schemeClr val="accent5">
                    <a:lumMod val="75000"/>
                  </a:schemeClr>
                </a:solidFill>
                <a:latin typeface="Times New Roman" panose="02020603050405020304" pitchFamily="18" charset="0"/>
                <a:cs typeface="Times New Roman" panose="02020603050405020304" pitchFamily="18" charset="0"/>
              </a:rPr>
              <a:t>warm and may throb with pain</a:t>
            </a:r>
          </a:p>
          <a:p>
            <a:pPr>
              <a:defRPr/>
            </a:pPr>
            <a:r>
              <a:rPr lang="en-US" sz="2900" b="1" dirty="0">
                <a:solidFill>
                  <a:schemeClr val="accent5">
                    <a:lumMod val="75000"/>
                  </a:schemeClr>
                </a:solidFill>
                <a:latin typeface="Times New Roman" panose="02020603050405020304" pitchFamily="18" charset="0"/>
                <a:cs typeface="Times New Roman" panose="02020603050405020304" pitchFamily="18" charset="0"/>
              </a:rPr>
              <a:t>May have a pus discharge</a:t>
            </a:r>
          </a:p>
          <a:p>
            <a:pPr>
              <a:defRPr/>
            </a:pPr>
            <a:r>
              <a:rPr lang="en-US" sz="2900" b="1" dirty="0">
                <a:solidFill>
                  <a:schemeClr val="accent5">
                    <a:lumMod val="75000"/>
                  </a:schemeClr>
                </a:solidFill>
                <a:latin typeface="Times New Roman" panose="02020603050405020304" pitchFamily="18" charset="0"/>
                <a:cs typeface="Times New Roman" panose="02020603050405020304" pitchFamily="18" charset="0"/>
              </a:rPr>
              <a:t>Develop a fever and feel ill (more serious infections)</a:t>
            </a:r>
          </a:p>
          <a:p>
            <a:pPr>
              <a:defRPr/>
            </a:pPr>
            <a:r>
              <a:rPr lang="en-US" sz="2900" b="1" dirty="0">
                <a:solidFill>
                  <a:schemeClr val="accent5">
                    <a:lumMod val="75000"/>
                  </a:schemeClr>
                </a:solidFill>
                <a:latin typeface="Times New Roman" panose="02020603050405020304" pitchFamily="18" charset="0"/>
                <a:cs typeface="Times New Roman" panose="02020603050405020304" pitchFamily="18" charset="0"/>
              </a:rPr>
              <a:t>Red streaks may develop and progress in the direction of the heart</a:t>
            </a:r>
            <a:r>
              <a:rPr lang="en-US" sz="2800" b="1" dirty="0">
                <a:solidFill>
                  <a:schemeClr val="accent5">
                    <a:lumMod val="75000"/>
                  </a:schemeClr>
                </a:solidFill>
                <a:latin typeface="Times New Roman" panose="02020603050405020304" pitchFamily="18" charset="0"/>
                <a:cs typeface="Times New Roman" panose="02020603050405020304" pitchFamily="18" charset="0"/>
              </a:rPr>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502" y="3668561"/>
            <a:ext cx="5458564" cy="3070442"/>
          </a:xfrm>
          <a:prstGeom prst="rect">
            <a:avLst/>
          </a:prstGeom>
        </p:spPr>
      </p:pic>
    </p:spTree>
    <p:extLst>
      <p:ext uri="{BB962C8B-B14F-4D97-AF65-F5344CB8AC3E}">
        <p14:creationId xmlns:p14="http://schemas.microsoft.com/office/powerpoint/2010/main" val="14317358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00722"/>
            <a:ext cx="10566400" cy="646771"/>
          </a:xfrm>
        </p:spPr>
        <p:txBody>
          <a:bodyPr/>
          <a:lstStyle/>
          <a:p>
            <a:pPr algn="ctr"/>
            <a:r>
              <a:rPr lang="en-US" sz="4400" dirty="0">
                <a:solidFill>
                  <a:schemeClr val="accent5">
                    <a:lumMod val="75000"/>
                  </a:schemeClr>
                </a:solidFill>
                <a:latin typeface="Times New Roman" panose="02020603050405020304" pitchFamily="18" charset="0"/>
                <a:cs typeface="Times New Roman" panose="02020603050405020304" pitchFamily="18" charset="0"/>
              </a:rPr>
              <a:t>Care of Infection</a:t>
            </a:r>
          </a:p>
        </p:txBody>
      </p:sp>
      <p:sp>
        <p:nvSpPr>
          <p:cNvPr id="3" name="Content Placeholder 2"/>
          <p:cNvSpPr>
            <a:spLocks noGrp="1"/>
          </p:cNvSpPr>
          <p:nvPr>
            <p:ph sz="quarter" idx="13"/>
          </p:nvPr>
        </p:nvSpPr>
        <p:spPr>
          <a:xfrm>
            <a:off x="167268" y="847493"/>
            <a:ext cx="11809141" cy="5809785"/>
          </a:xfrm>
        </p:spPr>
        <p:txBody>
          <a:bodyPr>
            <a:normAutofit lnSpcReduction="10000"/>
          </a:bodyPr>
          <a:lstStyle/>
          <a:p>
            <a:pPr>
              <a:defRPr/>
            </a:pPr>
            <a:r>
              <a:rPr lang="en-US" sz="4000" b="1" dirty="0">
                <a:solidFill>
                  <a:schemeClr val="accent5">
                    <a:lumMod val="75000"/>
                  </a:schemeClr>
                </a:solidFill>
                <a:latin typeface="Times New Roman" panose="02020603050405020304" pitchFamily="18" charset="0"/>
                <a:cs typeface="Times New Roman" panose="02020603050405020304" pitchFamily="18" charset="0"/>
              </a:rPr>
              <a:t>Keep the </a:t>
            </a:r>
            <a:r>
              <a:rPr lang="en-US" sz="4000" b="1" dirty="0" smtClean="0">
                <a:solidFill>
                  <a:schemeClr val="accent5">
                    <a:lumMod val="75000"/>
                  </a:schemeClr>
                </a:solidFill>
                <a:latin typeface="Times New Roman" panose="02020603050405020304" pitchFamily="18" charset="0"/>
                <a:cs typeface="Times New Roman" panose="02020603050405020304" pitchFamily="18" charset="0"/>
              </a:rPr>
              <a:t>area (wound) </a:t>
            </a:r>
            <a:r>
              <a:rPr lang="en-US" sz="4000" b="1" dirty="0">
                <a:solidFill>
                  <a:schemeClr val="accent5">
                    <a:lumMod val="75000"/>
                  </a:schemeClr>
                </a:solidFill>
                <a:latin typeface="Times New Roman" panose="02020603050405020304" pitchFamily="18" charset="0"/>
                <a:cs typeface="Times New Roman" panose="02020603050405020304" pitchFamily="18" charset="0"/>
              </a:rPr>
              <a:t>clean</a:t>
            </a:r>
          </a:p>
          <a:p>
            <a:pPr>
              <a:defRPr/>
            </a:pPr>
            <a:r>
              <a:rPr lang="en-US" sz="4000" b="1" dirty="0">
                <a:solidFill>
                  <a:schemeClr val="accent5">
                    <a:lumMod val="75000"/>
                  </a:schemeClr>
                </a:solidFill>
                <a:latin typeface="Times New Roman" panose="02020603050405020304" pitchFamily="18" charset="0"/>
                <a:cs typeface="Times New Roman" panose="02020603050405020304" pitchFamily="18" charset="0"/>
              </a:rPr>
              <a:t>Soak in clean, warm water </a:t>
            </a:r>
          </a:p>
          <a:p>
            <a:pPr>
              <a:defRPr/>
            </a:pPr>
            <a:r>
              <a:rPr lang="en-US" sz="4000" b="1" dirty="0">
                <a:solidFill>
                  <a:schemeClr val="accent5">
                    <a:lumMod val="75000"/>
                  </a:schemeClr>
                </a:solidFill>
                <a:latin typeface="Times New Roman" panose="02020603050405020304" pitchFamily="18" charset="0"/>
                <a:cs typeface="Times New Roman" panose="02020603050405020304" pitchFamily="18" charset="0"/>
              </a:rPr>
              <a:t>Apply an antibiotic ointment or cream</a:t>
            </a:r>
          </a:p>
          <a:p>
            <a:pPr>
              <a:defRPr/>
            </a:pPr>
            <a:r>
              <a:rPr lang="en-US" sz="4000" b="1" dirty="0">
                <a:solidFill>
                  <a:schemeClr val="accent5">
                    <a:lumMod val="75000"/>
                  </a:schemeClr>
                </a:solidFill>
                <a:latin typeface="Times New Roman" panose="02020603050405020304" pitchFamily="18" charset="0"/>
                <a:cs typeface="Times New Roman" panose="02020603050405020304" pitchFamily="18" charset="0"/>
              </a:rPr>
              <a:t>Cover with clean sterile dressings</a:t>
            </a:r>
          </a:p>
          <a:p>
            <a:pPr>
              <a:defRPr/>
            </a:pPr>
            <a:r>
              <a:rPr lang="en-US" sz="4000" b="1" dirty="0">
                <a:solidFill>
                  <a:schemeClr val="accent5">
                    <a:lumMod val="75000"/>
                  </a:schemeClr>
                </a:solidFill>
                <a:latin typeface="Times New Roman" panose="02020603050405020304" pitchFamily="18" charset="0"/>
                <a:cs typeface="Times New Roman" panose="02020603050405020304" pitchFamily="18" charset="0"/>
              </a:rPr>
              <a:t>Continue to monitor the </a:t>
            </a:r>
            <a:r>
              <a:rPr lang="en-US" sz="4000" b="1" dirty="0" smtClean="0">
                <a:solidFill>
                  <a:schemeClr val="accent5">
                    <a:lumMod val="75000"/>
                  </a:schemeClr>
                </a:solidFill>
                <a:latin typeface="Times New Roman" panose="02020603050405020304" pitchFamily="18" charset="0"/>
                <a:cs typeface="Times New Roman" panose="02020603050405020304" pitchFamily="18" charset="0"/>
              </a:rPr>
              <a:t>area/wound for signs of infection</a:t>
            </a:r>
          </a:p>
          <a:p>
            <a:pPr>
              <a:defRPr/>
            </a:pPr>
            <a:r>
              <a:rPr lang="en-US" sz="4000" b="1" dirty="0" smtClean="0">
                <a:solidFill>
                  <a:schemeClr val="accent5">
                    <a:lumMod val="75000"/>
                  </a:schemeClr>
                </a:solidFill>
                <a:latin typeface="Times New Roman" panose="02020603050405020304" pitchFamily="18" charset="0"/>
                <a:cs typeface="Times New Roman" panose="02020603050405020304" pitchFamily="18" charset="0"/>
              </a:rPr>
              <a:t>If wound appearance worsens seek medical attention</a:t>
            </a:r>
            <a:endParaRPr lang="en-US" sz="4000" b="1" dirty="0">
              <a:solidFill>
                <a:schemeClr val="accent5">
                  <a:lumMod val="75000"/>
                </a:scheme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61596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cean design template.potx" id="{466E1E68-C1A8-4BB0-BC55-494FA3A4D8AF}" vid="{0F04AA04-35D5-4457-B275-01E58ADDD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2.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DC6412-8CE7-4C8A-96E9-2669F16D17E8}">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a4f35948-e619-41b3-aa29-22878b09cfd2"/>
    <ds:schemaRef ds:uri="http://purl.org/dc/dcmitype/"/>
    <ds:schemaRef ds:uri="http://www.w3.org/XML/1998/namespace"/>
    <ds:schemaRef ds:uri="http://purl.org/dc/elements/1.1/"/>
    <ds:schemaRef ds:uri="http://schemas.openxmlformats.org/package/2006/metadata/core-properties"/>
    <ds:schemaRef ds:uri="40262f94-9f35-4ac3-9a90-690165a166b7"/>
  </ds:schemaRefs>
</ds:datastoreItem>
</file>

<file path=docProps/app.xml><?xml version="1.0" encoding="utf-8"?>
<Properties xmlns="http://schemas.openxmlformats.org/officeDocument/2006/extended-properties" xmlns:vt="http://schemas.openxmlformats.org/officeDocument/2006/docPropsVTypes">
  <Template>Ocean design template</Template>
  <TotalTime>671</TotalTime>
  <Words>2989</Words>
  <Application>Microsoft Office PowerPoint</Application>
  <PresentationFormat>Widescreen</PresentationFormat>
  <Paragraphs>387</Paragraphs>
  <Slides>51</Slides>
  <Notes>33</Notes>
  <HiddenSlides>22</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8" baseType="lpstr">
      <vt:lpstr>Arial</vt:lpstr>
      <vt:lpstr>Comic Sans MS</vt:lpstr>
      <vt:lpstr>Times New Roman</vt:lpstr>
      <vt:lpstr>Wingdings</vt:lpstr>
      <vt:lpstr>Wingdings 2</vt:lpstr>
      <vt:lpstr>Ocean design template</vt:lpstr>
      <vt:lpstr>Acrobat Document</vt:lpstr>
      <vt:lpstr>Stop the Bleeding! Basic First Aid in Recognizing and caring for minor &amp; severe bleeding</vt:lpstr>
      <vt:lpstr>Learning Outcomes</vt:lpstr>
      <vt:lpstr>Bleeding</vt:lpstr>
      <vt:lpstr>PowerPoint Presentation</vt:lpstr>
      <vt:lpstr>Degrees of External Bleeding</vt:lpstr>
      <vt:lpstr>Care for Minor external bleeding </vt:lpstr>
      <vt:lpstr>Infection</vt:lpstr>
      <vt:lpstr>Signals of Infection</vt:lpstr>
      <vt:lpstr>Care of Infection</vt:lpstr>
      <vt:lpstr>Internal bleeding</vt:lpstr>
      <vt:lpstr>Internal/Closed Wounds </vt:lpstr>
      <vt:lpstr>Care for Minor internal/Closed Wounds</vt:lpstr>
      <vt:lpstr>Severe internal bleeding</vt:lpstr>
      <vt:lpstr>Signals of severe Internal Bleeding </vt:lpstr>
      <vt:lpstr>Care for severe Internal Bleeding</vt:lpstr>
      <vt:lpstr>External / Open Wounds </vt:lpstr>
      <vt:lpstr>Severe External Bleeding </vt:lpstr>
      <vt:lpstr>Severe External Bleeding</vt:lpstr>
      <vt:lpstr>Care for Severe External Bleeding </vt:lpstr>
      <vt:lpstr>Care for Severe External Bleeding </vt:lpstr>
      <vt:lpstr>Embedded / impaled object</vt:lpstr>
      <vt:lpstr>Dressings and Bandages </vt:lpstr>
      <vt:lpstr>Start Red Cross video</vt:lpstr>
      <vt:lpstr>How to Use a Tourniquet</vt:lpstr>
      <vt:lpstr>Video on applying a tourniquet</vt:lpstr>
      <vt:lpstr>PowerPoint Presentation</vt:lpstr>
      <vt:lpstr>PowerPoint Presentation</vt:lpstr>
      <vt:lpstr>Let’s practice </vt:lpstr>
      <vt:lpstr>Chapter 9  Shock</vt:lpstr>
      <vt:lpstr>Types of Shock</vt:lpstr>
      <vt:lpstr>Types of Shock</vt:lpstr>
      <vt:lpstr>Signals of Shock </vt:lpstr>
      <vt:lpstr>Care for Shock </vt:lpstr>
      <vt:lpstr>Care for Shock  (continued)</vt:lpstr>
      <vt:lpstr>Chapter 10 Soft Tissue Injuries </vt:lpstr>
      <vt:lpstr>Soft Tissue Injuries </vt:lpstr>
      <vt:lpstr> Soft Tissue Injuries (continued) </vt:lpstr>
      <vt:lpstr>Wounds</vt:lpstr>
      <vt:lpstr>Soft Tissue Injuries</vt:lpstr>
      <vt:lpstr>Rule of Nines Determining % of burns</vt:lpstr>
      <vt:lpstr>Causes of Burns </vt:lpstr>
      <vt:lpstr>Burns (continued)</vt:lpstr>
      <vt:lpstr>Burns (continued)</vt:lpstr>
      <vt:lpstr>Burns (continued)</vt:lpstr>
      <vt:lpstr>Critical Burns</vt:lpstr>
      <vt:lpstr>Care for Burns </vt:lpstr>
      <vt:lpstr>Care for Burns (continued)</vt:lpstr>
      <vt:lpstr>Care for Burns (continued)</vt:lpstr>
      <vt:lpstr>Care for Burns (continued)</vt:lpstr>
      <vt:lpstr>Care for Burns (continued)</vt:lpstr>
      <vt:lpstr>Thank you !</vt:lpstr>
    </vt:vector>
  </TitlesOfParts>
  <Company>Pensacola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the Bleeding Basic First Aid in Recognizing and caring for minor and severe bleeding</dc:title>
  <dc:creator>Branch, Butch</dc:creator>
  <cp:lastModifiedBy>Asprer, Frank V</cp:lastModifiedBy>
  <cp:revision>68</cp:revision>
  <dcterms:created xsi:type="dcterms:W3CDTF">2018-02-05T18:26:28Z</dcterms:created>
  <dcterms:modified xsi:type="dcterms:W3CDTF">2019-08-13T15:24:51Z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