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 id="2147483784" r:id="rId2"/>
    <p:sldMasterId id="2147483808" r:id="rId3"/>
    <p:sldMasterId id="2147483820" r:id="rId4"/>
    <p:sldMasterId id="2147483832" r:id="rId5"/>
    <p:sldMasterId id="2147483844" r:id="rId6"/>
    <p:sldMasterId id="2147483855" r:id="rId7"/>
    <p:sldMasterId id="2147483866" r:id="rId8"/>
  </p:sldMasterIdLst>
  <p:notesMasterIdLst>
    <p:notesMasterId r:id="rId111"/>
  </p:notesMasterIdLst>
  <p:handoutMasterIdLst>
    <p:handoutMasterId r:id="rId112"/>
  </p:handoutMasterIdLst>
  <p:sldIdLst>
    <p:sldId id="460" r:id="rId9"/>
    <p:sldId id="492" r:id="rId10"/>
    <p:sldId id="491" r:id="rId11"/>
    <p:sldId id="461" r:id="rId12"/>
    <p:sldId id="463" r:id="rId13"/>
    <p:sldId id="464" r:id="rId14"/>
    <p:sldId id="467" r:id="rId15"/>
    <p:sldId id="472" r:id="rId16"/>
    <p:sldId id="474" r:id="rId17"/>
    <p:sldId id="515" r:id="rId18"/>
    <p:sldId id="516" r:id="rId19"/>
    <p:sldId id="517" r:id="rId20"/>
    <p:sldId id="518" r:id="rId21"/>
    <p:sldId id="494" r:id="rId22"/>
    <p:sldId id="495" r:id="rId23"/>
    <p:sldId id="669" r:id="rId24"/>
    <p:sldId id="497" r:id="rId25"/>
    <p:sldId id="498" r:id="rId26"/>
    <p:sldId id="504" r:id="rId27"/>
    <p:sldId id="505" r:id="rId28"/>
    <p:sldId id="506" r:id="rId29"/>
    <p:sldId id="469" r:id="rId30"/>
    <p:sldId id="470" r:id="rId31"/>
    <p:sldId id="471" r:id="rId32"/>
    <p:sldId id="507" r:id="rId33"/>
    <p:sldId id="476" r:id="rId34"/>
    <p:sldId id="519" r:id="rId35"/>
    <p:sldId id="520" r:id="rId36"/>
    <p:sldId id="521" r:id="rId37"/>
    <p:sldId id="522" r:id="rId38"/>
    <p:sldId id="523" r:id="rId39"/>
    <p:sldId id="524" r:id="rId40"/>
    <p:sldId id="525" r:id="rId41"/>
    <p:sldId id="526" r:id="rId42"/>
    <p:sldId id="527" r:id="rId43"/>
    <p:sldId id="528" r:id="rId44"/>
    <p:sldId id="529" r:id="rId45"/>
    <p:sldId id="454" r:id="rId46"/>
    <p:sldId id="455" r:id="rId47"/>
    <p:sldId id="456" r:id="rId48"/>
    <p:sldId id="457" r:id="rId49"/>
    <p:sldId id="458" r:id="rId50"/>
    <p:sldId id="459" r:id="rId51"/>
    <p:sldId id="478" r:id="rId52"/>
    <p:sldId id="637" r:id="rId53"/>
    <p:sldId id="477" r:id="rId54"/>
    <p:sldId id="659" r:id="rId55"/>
    <p:sldId id="638" r:id="rId56"/>
    <p:sldId id="639" r:id="rId57"/>
    <p:sldId id="640" r:id="rId58"/>
    <p:sldId id="641" r:id="rId59"/>
    <p:sldId id="670" r:id="rId60"/>
    <p:sldId id="531" r:id="rId61"/>
    <p:sldId id="643" r:id="rId62"/>
    <p:sldId id="644" r:id="rId63"/>
    <p:sldId id="645" r:id="rId64"/>
    <p:sldId id="602" r:id="rId65"/>
    <p:sldId id="603" r:id="rId66"/>
    <p:sldId id="604" r:id="rId67"/>
    <p:sldId id="605" r:id="rId68"/>
    <p:sldId id="606" r:id="rId69"/>
    <p:sldId id="607" r:id="rId70"/>
    <p:sldId id="608" r:id="rId71"/>
    <p:sldId id="609" r:id="rId72"/>
    <p:sldId id="620" r:id="rId73"/>
    <p:sldId id="621" r:id="rId74"/>
    <p:sldId id="622" r:id="rId75"/>
    <p:sldId id="623" r:id="rId76"/>
    <p:sldId id="624" r:id="rId77"/>
    <p:sldId id="625" r:id="rId78"/>
    <p:sldId id="630" r:id="rId79"/>
    <p:sldId id="652" r:id="rId80"/>
    <p:sldId id="653" r:id="rId81"/>
    <p:sldId id="655" r:id="rId82"/>
    <p:sldId id="658" r:id="rId83"/>
    <p:sldId id="656" r:id="rId84"/>
    <p:sldId id="532" r:id="rId85"/>
    <p:sldId id="533" r:id="rId86"/>
    <p:sldId id="534" r:id="rId87"/>
    <p:sldId id="535" r:id="rId88"/>
    <p:sldId id="657" r:id="rId89"/>
    <p:sldId id="646" r:id="rId90"/>
    <p:sldId id="647" r:id="rId91"/>
    <p:sldId id="648" r:id="rId92"/>
    <p:sldId id="649" r:id="rId93"/>
    <p:sldId id="650" r:id="rId94"/>
    <p:sldId id="651" r:id="rId95"/>
    <p:sldId id="542" r:id="rId96"/>
    <p:sldId id="543" r:id="rId97"/>
    <p:sldId id="668" r:id="rId98"/>
    <p:sldId id="544" r:id="rId99"/>
    <p:sldId id="545" r:id="rId100"/>
    <p:sldId id="548" r:id="rId101"/>
    <p:sldId id="661" r:id="rId102"/>
    <p:sldId id="562" r:id="rId103"/>
    <p:sldId id="563" r:id="rId104"/>
    <p:sldId id="663" r:id="rId105"/>
    <p:sldId id="569" r:id="rId106"/>
    <p:sldId id="667" r:id="rId107"/>
    <p:sldId id="598" r:id="rId108"/>
    <p:sldId id="599" r:id="rId109"/>
    <p:sldId id="601" r:id="rId110"/>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316" autoAdjust="0"/>
    <p:restoredTop sz="94660"/>
  </p:normalViewPr>
  <p:slideViewPr>
    <p:cSldViewPr>
      <p:cViewPr varScale="1">
        <p:scale>
          <a:sx n="107" d="100"/>
          <a:sy n="107" d="100"/>
        </p:scale>
        <p:origin x="-99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handoutMaster" Target="handoutMasters/handout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102" Type="http://schemas.openxmlformats.org/officeDocument/2006/relationships/slide" Target="slides/slide94.xml"/><Relationship Id="rId110" Type="http://schemas.openxmlformats.org/officeDocument/2006/relationships/slide" Target="slides/slide102.xml"/><Relationship Id="rId115"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slide" Target="slides/slide82.xml"/><Relationship Id="rId95" Type="http://schemas.openxmlformats.org/officeDocument/2006/relationships/slide" Target="slides/slide87.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13"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openxmlformats.org/officeDocument/2006/relationships/slide" Target="slides/slide95.xml"/><Relationship Id="rId108" Type="http://schemas.openxmlformats.org/officeDocument/2006/relationships/slide" Target="slides/slide100.xml"/><Relationship Id="rId11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akrieger\AppData\Local\Microsoft\Windows\Temporary%20Internet%20Files\Content.Outlook\HL5MCAP1\assets%20liabilities%20and%20net%20position%202017%20(000000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i="0" u="none" strike="noStrike" baseline="0" dirty="0">
                <a:effectLst/>
              </a:rPr>
              <a:t> 2017 LIABILITIES AND NET </a:t>
            </a:r>
            <a:r>
              <a:rPr lang="en-US" sz="2000" b="1" i="0" u="none" strike="noStrike" baseline="0" dirty="0" smtClean="0">
                <a:effectLst/>
              </a:rPr>
              <a:t>POSITION= $25,697,819</a:t>
            </a:r>
            <a:r>
              <a:rPr lang="en-US" sz="2000" b="0" i="0" u="none" strike="noStrike" baseline="0" dirty="0" smtClean="0"/>
              <a:t> </a:t>
            </a:r>
            <a:endParaRPr lang="en-US" sz="2000" dirty="0"/>
          </a:p>
        </c:rich>
      </c:tx>
      <c:overlay val="0"/>
      <c:spPr>
        <a:noFill/>
        <a:ln>
          <a:noFill/>
        </a:ln>
        <a:effectLst/>
      </c:sp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54B4-4DD1-B4E7-71C4CD2E4E9B}"/>
              </c:ext>
            </c:extLst>
          </c:dPt>
          <c:dPt>
            <c:idx val="1"/>
            <c:bubble3D val="0"/>
            <c:spPr>
              <a:solidFill>
                <a:schemeClr val="accent2"/>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54B4-4DD1-B4E7-71C4CD2E4E9B}"/>
              </c:ext>
            </c:extLst>
          </c:dPt>
          <c:dPt>
            <c:idx val="2"/>
            <c:bubble3D val="0"/>
            <c:spPr>
              <a:solidFill>
                <a:schemeClr val="accent3"/>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5-54B4-4DD1-B4E7-71C4CD2E4E9B}"/>
              </c:ext>
            </c:extLst>
          </c:dPt>
          <c:dPt>
            <c:idx val="3"/>
            <c:bubble3D val="0"/>
            <c:spPr>
              <a:solidFill>
                <a:schemeClr val="accent4"/>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7-54B4-4DD1-B4E7-71C4CD2E4E9B}"/>
              </c:ext>
            </c:extLst>
          </c:dPt>
          <c:dPt>
            <c:idx val="4"/>
            <c:bubble3D val="0"/>
            <c:spPr>
              <a:solidFill>
                <a:schemeClr val="accent5"/>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9-54B4-4DD1-B4E7-71C4CD2E4E9B}"/>
              </c:ext>
            </c:extLst>
          </c:dPt>
          <c:dPt>
            <c:idx val="5"/>
            <c:bubble3D val="0"/>
            <c:spPr>
              <a:solidFill>
                <a:schemeClr val="accent6"/>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B-54B4-4DD1-B4E7-71C4CD2E4E9B}"/>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'[assets liabilities and net position 2017 (00000002).xlsx]Sheet1'!$A$21:$A$26</c:f>
              <c:strCache>
                <c:ptCount val="6"/>
                <c:pt idx="0">
                  <c:v>Accounts payable</c:v>
                </c:pt>
                <c:pt idx="1">
                  <c:v>Liability under split-interest agreement</c:v>
                </c:pt>
                <c:pt idx="2">
                  <c:v>Split-interest agreements </c:v>
                </c:pt>
                <c:pt idx="3">
                  <c:v>Unrestricted</c:v>
                </c:pt>
                <c:pt idx="4">
                  <c:v>Expendable</c:v>
                </c:pt>
                <c:pt idx="5">
                  <c:v>Nonexpendable</c:v>
                </c:pt>
              </c:strCache>
            </c:strRef>
          </c:cat>
          <c:val>
            <c:numRef>
              <c:f>'[assets liabilities and net position 2017 (00000002).xlsx]Sheet1'!$B$21:$B$26</c:f>
              <c:numCache>
                <c:formatCode>_("$"* #,##0_);_("$"* \(#,##0\);_("$"* "-"??_);_(@_)</c:formatCode>
                <c:ptCount val="6"/>
                <c:pt idx="0">
                  <c:v>26641</c:v>
                </c:pt>
                <c:pt idx="1">
                  <c:v>123194</c:v>
                </c:pt>
                <c:pt idx="2">
                  <c:v>173411</c:v>
                </c:pt>
                <c:pt idx="3">
                  <c:v>1016283</c:v>
                </c:pt>
                <c:pt idx="4">
                  <c:v>14004829</c:v>
                </c:pt>
                <c:pt idx="5">
                  <c:v>10353461</c:v>
                </c:pt>
              </c:numCache>
            </c:numRef>
          </c:val>
          <c:extLst xmlns:c16r2="http://schemas.microsoft.com/office/drawing/2015/06/chart">
            <c:ext xmlns:c16="http://schemas.microsoft.com/office/drawing/2014/chart" uri="{C3380CC4-5D6E-409C-BE32-E72D297353CC}">
              <c16:uniqueId val="{0000000C-54B4-4DD1-B4E7-71C4CD2E4E9B}"/>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469424"/>
          </a:xfrm>
          <a:prstGeom prst="rect">
            <a:avLst/>
          </a:prstGeom>
        </p:spPr>
        <p:txBody>
          <a:bodyPr vert="horz" lIns="94218" tIns="47109" rIns="94218" bIns="47109" rtlCol="0"/>
          <a:lstStyle>
            <a:lvl1pPr algn="l">
              <a:defRPr sz="1200"/>
            </a:lvl1pPr>
          </a:lstStyle>
          <a:p>
            <a:endParaRPr lang="en-US"/>
          </a:p>
        </p:txBody>
      </p:sp>
      <p:sp>
        <p:nvSpPr>
          <p:cNvPr id="3" name="Date Placeholder 2"/>
          <p:cNvSpPr>
            <a:spLocks noGrp="1"/>
          </p:cNvSpPr>
          <p:nvPr>
            <p:ph type="dt" sz="quarter" idx="1"/>
          </p:nvPr>
        </p:nvSpPr>
        <p:spPr>
          <a:xfrm>
            <a:off x="4023093" y="0"/>
            <a:ext cx="3077740" cy="469424"/>
          </a:xfrm>
          <a:prstGeom prst="rect">
            <a:avLst/>
          </a:prstGeom>
        </p:spPr>
        <p:txBody>
          <a:bodyPr vert="horz" lIns="94218" tIns="47109" rIns="94218" bIns="47109" rtlCol="0"/>
          <a:lstStyle>
            <a:lvl1pPr algn="r">
              <a:defRPr sz="1200"/>
            </a:lvl1pPr>
          </a:lstStyle>
          <a:p>
            <a:fld id="{E9884066-C59E-4D7E-8245-99F05FA44228}" type="datetimeFigureOut">
              <a:rPr lang="en-US" smtClean="0"/>
              <a:t>10/12/2018</a:t>
            </a:fld>
            <a:endParaRPr lang="en-US"/>
          </a:p>
        </p:txBody>
      </p:sp>
      <p:sp>
        <p:nvSpPr>
          <p:cNvPr id="4" name="Footer Placeholder 3"/>
          <p:cNvSpPr>
            <a:spLocks noGrp="1"/>
          </p:cNvSpPr>
          <p:nvPr>
            <p:ph type="ftr" sz="quarter" idx="2"/>
          </p:nvPr>
        </p:nvSpPr>
        <p:spPr>
          <a:xfrm>
            <a:off x="0" y="8917422"/>
            <a:ext cx="3077740" cy="469424"/>
          </a:xfrm>
          <a:prstGeom prst="rect">
            <a:avLst/>
          </a:prstGeom>
        </p:spPr>
        <p:txBody>
          <a:bodyPr vert="horz" lIns="94218" tIns="47109" rIns="94218" bIns="47109" rtlCol="0" anchor="b"/>
          <a:lstStyle>
            <a:lvl1pPr algn="l">
              <a:defRPr sz="1200"/>
            </a:lvl1pPr>
          </a:lstStyle>
          <a:p>
            <a:endParaRPr lang="en-US"/>
          </a:p>
        </p:txBody>
      </p:sp>
      <p:sp>
        <p:nvSpPr>
          <p:cNvPr id="5" name="Slide Number Placeholder 4"/>
          <p:cNvSpPr>
            <a:spLocks noGrp="1"/>
          </p:cNvSpPr>
          <p:nvPr>
            <p:ph type="sldNum" sz="quarter" idx="3"/>
          </p:nvPr>
        </p:nvSpPr>
        <p:spPr>
          <a:xfrm>
            <a:off x="4023093" y="8917422"/>
            <a:ext cx="3077740" cy="469424"/>
          </a:xfrm>
          <a:prstGeom prst="rect">
            <a:avLst/>
          </a:prstGeom>
        </p:spPr>
        <p:txBody>
          <a:bodyPr vert="horz" lIns="94218" tIns="47109" rIns="94218" bIns="47109" rtlCol="0" anchor="b"/>
          <a:lstStyle>
            <a:lvl1pPr algn="r">
              <a:defRPr sz="1200"/>
            </a:lvl1pPr>
          </a:lstStyle>
          <a:p>
            <a:fld id="{A3E27A57-A947-48F6-8D4A-7CD395FA7AEA}" type="slidenum">
              <a:rPr lang="en-US" smtClean="0"/>
              <a:t>‹#›</a:t>
            </a:fld>
            <a:endParaRPr lang="en-US"/>
          </a:p>
        </p:txBody>
      </p:sp>
    </p:spTree>
    <p:extLst>
      <p:ext uri="{BB962C8B-B14F-4D97-AF65-F5344CB8AC3E}">
        <p14:creationId xmlns:p14="http://schemas.microsoft.com/office/powerpoint/2010/main" val="916360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40" cy="469424"/>
          </a:xfrm>
          <a:prstGeom prst="rect">
            <a:avLst/>
          </a:prstGeom>
        </p:spPr>
        <p:txBody>
          <a:bodyPr vert="horz" lIns="94218" tIns="47109" rIns="94218" bIns="47109" rtlCol="0"/>
          <a:lstStyle>
            <a:lvl1pPr algn="l">
              <a:defRPr sz="1200"/>
            </a:lvl1pPr>
          </a:lstStyle>
          <a:p>
            <a:endParaRPr lang="en-US"/>
          </a:p>
        </p:txBody>
      </p:sp>
      <p:sp>
        <p:nvSpPr>
          <p:cNvPr id="3" name="Date Placeholder 2"/>
          <p:cNvSpPr>
            <a:spLocks noGrp="1"/>
          </p:cNvSpPr>
          <p:nvPr>
            <p:ph type="dt" idx="1"/>
          </p:nvPr>
        </p:nvSpPr>
        <p:spPr>
          <a:xfrm>
            <a:off x="4023093" y="0"/>
            <a:ext cx="3077740" cy="469424"/>
          </a:xfrm>
          <a:prstGeom prst="rect">
            <a:avLst/>
          </a:prstGeom>
        </p:spPr>
        <p:txBody>
          <a:bodyPr vert="horz" lIns="94218" tIns="47109" rIns="94218" bIns="47109" rtlCol="0"/>
          <a:lstStyle>
            <a:lvl1pPr algn="r">
              <a:defRPr sz="1200"/>
            </a:lvl1pPr>
          </a:lstStyle>
          <a:p>
            <a:fld id="{FD371F4E-98A4-4401-B5D2-8E43FD58FBD0}" type="datetimeFigureOut">
              <a:rPr lang="en-US" smtClean="0"/>
              <a:pPr/>
              <a:t>10/12/2018</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18" tIns="47109" rIns="94218" bIns="47109"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18" tIns="47109" rIns="94218" bIns="471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40" cy="469424"/>
          </a:xfrm>
          <a:prstGeom prst="rect">
            <a:avLst/>
          </a:prstGeom>
        </p:spPr>
        <p:txBody>
          <a:bodyPr vert="horz" lIns="94218" tIns="47109" rIns="94218" bIns="47109" rtlCol="0" anchor="b"/>
          <a:lstStyle>
            <a:lvl1pPr algn="l">
              <a:defRPr sz="1200"/>
            </a:lvl1pPr>
          </a:lstStyle>
          <a:p>
            <a:endParaRPr lang="en-US"/>
          </a:p>
        </p:txBody>
      </p:sp>
      <p:sp>
        <p:nvSpPr>
          <p:cNvPr id="7" name="Slide Number Placeholder 6"/>
          <p:cNvSpPr>
            <a:spLocks noGrp="1"/>
          </p:cNvSpPr>
          <p:nvPr>
            <p:ph type="sldNum" sz="quarter" idx="5"/>
          </p:nvPr>
        </p:nvSpPr>
        <p:spPr>
          <a:xfrm>
            <a:off x="4023093" y="8917422"/>
            <a:ext cx="3077740" cy="469424"/>
          </a:xfrm>
          <a:prstGeom prst="rect">
            <a:avLst/>
          </a:prstGeom>
        </p:spPr>
        <p:txBody>
          <a:bodyPr vert="horz" lIns="94218" tIns="47109" rIns="94218" bIns="47109" rtlCol="0" anchor="b"/>
          <a:lstStyle>
            <a:lvl1pPr algn="r">
              <a:defRPr sz="1200"/>
            </a:lvl1pPr>
          </a:lstStyle>
          <a:p>
            <a:fld id="{315CB89B-E1A9-416A-949D-EC26F2389E2C}" type="slidenum">
              <a:rPr lang="en-US" smtClean="0"/>
              <a:pPr/>
              <a:t>‹#›</a:t>
            </a:fld>
            <a:endParaRPr lang="en-US"/>
          </a:p>
        </p:txBody>
      </p:sp>
    </p:spTree>
    <p:extLst>
      <p:ext uri="{BB962C8B-B14F-4D97-AF65-F5344CB8AC3E}">
        <p14:creationId xmlns:p14="http://schemas.microsoft.com/office/powerpoint/2010/main" val="172194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found as</a:t>
            </a:r>
            <a:r>
              <a:rPr lang="en-US" baseline="0" dirty="0" smtClean="0"/>
              <a:t> an entry in the dictionary in 1948. </a:t>
            </a:r>
            <a:endParaRPr lang="en-US" dirty="0"/>
          </a:p>
        </p:txBody>
      </p:sp>
      <p:sp>
        <p:nvSpPr>
          <p:cNvPr id="4" name="Slide Number Placeholder 3"/>
          <p:cNvSpPr>
            <a:spLocks noGrp="1"/>
          </p:cNvSpPr>
          <p:nvPr>
            <p:ph type="sldNum" sz="quarter" idx="10"/>
          </p:nvPr>
        </p:nvSpPr>
        <p:spPr/>
        <p:txBody>
          <a:bodyPr/>
          <a:lstStyle/>
          <a:p>
            <a:pPr defTabSz="917143"/>
            <a:fld id="{F3FFF01B-1078-4487-8A21-D2DE799079F0}" type="slidenum">
              <a:rPr lang="en-US">
                <a:solidFill>
                  <a:prstClr val="black"/>
                </a:solidFill>
                <a:latin typeface="Calibri"/>
              </a:rPr>
              <a:pPr defTabSz="917143"/>
              <a:t>1</a:t>
            </a:fld>
            <a:endParaRPr lang="en-US" dirty="0">
              <a:solidFill>
                <a:prstClr val="black"/>
              </a:solidFill>
              <a:latin typeface="Calibri"/>
            </a:endParaRPr>
          </a:p>
        </p:txBody>
      </p:sp>
    </p:spTree>
    <p:extLst>
      <p:ext uri="{BB962C8B-B14F-4D97-AF65-F5344CB8AC3E}">
        <p14:creationId xmlns:p14="http://schemas.microsoft.com/office/powerpoint/2010/main" val="707677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9866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6218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0450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0478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14</a:t>
            </a:fld>
            <a:endParaRPr lang="en-US"/>
          </a:p>
        </p:txBody>
      </p:sp>
    </p:spTree>
    <p:extLst>
      <p:ext uri="{BB962C8B-B14F-4D97-AF65-F5344CB8AC3E}">
        <p14:creationId xmlns:p14="http://schemas.microsoft.com/office/powerpoint/2010/main" val="3523701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15</a:t>
            </a:fld>
            <a:endParaRPr lang="en-US"/>
          </a:p>
        </p:txBody>
      </p:sp>
    </p:spTree>
    <p:extLst>
      <p:ext uri="{BB962C8B-B14F-4D97-AF65-F5344CB8AC3E}">
        <p14:creationId xmlns:p14="http://schemas.microsoft.com/office/powerpoint/2010/main" val="4266174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2536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17</a:t>
            </a:fld>
            <a:endParaRPr lang="en-US"/>
          </a:p>
        </p:txBody>
      </p:sp>
    </p:spTree>
    <p:extLst>
      <p:ext uri="{BB962C8B-B14F-4D97-AF65-F5344CB8AC3E}">
        <p14:creationId xmlns:p14="http://schemas.microsoft.com/office/powerpoint/2010/main" val="1690482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recent published report from</a:t>
            </a:r>
            <a:r>
              <a:rPr lang="en-US" baseline="0" dirty="0" smtClean="0"/>
              <a:t> the FCS Foundation is the 2015 Annual Report—FCS along with local college foundation provides scholarship monies to students.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9A525E-5DB1-4B87-A3CF-7CFE2101716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06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21</a:t>
            </a:fld>
            <a:endParaRPr lang="en-US"/>
          </a:p>
        </p:txBody>
      </p:sp>
    </p:spTree>
    <p:extLst>
      <p:ext uri="{BB962C8B-B14F-4D97-AF65-F5344CB8AC3E}">
        <p14:creationId xmlns:p14="http://schemas.microsoft.com/office/powerpoint/2010/main" val="1813998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found as</a:t>
            </a:r>
            <a:r>
              <a:rPr lang="en-US" baseline="0" dirty="0" smtClean="0"/>
              <a:t> an entry in the dictionary in 1948. </a:t>
            </a:r>
            <a:endParaRPr lang="en-US" dirty="0"/>
          </a:p>
        </p:txBody>
      </p:sp>
      <p:sp>
        <p:nvSpPr>
          <p:cNvPr id="4" name="Slide Number Placeholder 3"/>
          <p:cNvSpPr>
            <a:spLocks noGrp="1"/>
          </p:cNvSpPr>
          <p:nvPr>
            <p:ph type="sldNum" sz="quarter" idx="10"/>
          </p:nvPr>
        </p:nvSpPr>
        <p:spPr/>
        <p:txBody>
          <a:bodyPr/>
          <a:lstStyle/>
          <a:p>
            <a:pPr defTabSz="917143"/>
            <a:fld id="{F3FFF01B-1078-4487-8A21-D2DE799079F0}" type="slidenum">
              <a:rPr lang="en-US">
                <a:solidFill>
                  <a:prstClr val="black"/>
                </a:solidFill>
                <a:latin typeface="Calibri"/>
              </a:rPr>
              <a:pPr defTabSz="917143"/>
              <a:t>2</a:t>
            </a:fld>
            <a:endParaRPr lang="en-US" dirty="0">
              <a:solidFill>
                <a:prstClr val="black"/>
              </a:solidFill>
              <a:latin typeface="Calibri"/>
            </a:endParaRPr>
          </a:p>
        </p:txBody>
      </p:sp>
    </p:spTree>
    <p:extLst>
      <p:ext uri="{BB962C8B-B14F-4D97-AF65-F5344CB8AC3E}">
        <p14:creationId xmlns:p14="http://schemas.microsoft.com/office/powerpoint/2010/main" val="48997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22</a:t>
            </a:fld>
            <a:endParaRPr lang="en-US"/>
          </a:p>
        </p:txBody>
      </p:sp>
    </p:spTree>
    <p:extLst>
      <p:ext uri="{BB962C8B-B14F-4D97-AF65-F5344CB8AC3E}">
        <p14:creationId xmlns:p14="http://schemas.microsoft.com/office/powerpoint/2010/main" val="1804333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23</a:t>
            </a:fld>
            <a:endParaRPr lang="en-US"/>
          </a:p>
        </p:txBody>
      </p:sp>
    </p:spTree>
    <p:extLst>
      <p:ext uri="{BB962C8B-B14F-4D97-AF65-F5344CB8AC3E}">
        <p14:creationId xmlns:p14="http://schemas.microsoft.com/office/powerpoint/2010/main" val="1371778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24</a:t>
            </a:fld>
            <a:endParaRPr lang="en-US"/>
          </a:p>
        </p:txBody>
      </p:sp>
    </p:spTree>
    <p:extLst>
      <p:ext uri="{BB962C8B-B14F-4D97-AF65-F5344CB8AC3E}">
        <p14:creationId xmlns:p14="http://schemas.microsoft.com/office/powerpoint/2010/main" val="123847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25</a:t>
            </a:fld>
            <a:endParaRPr lang="en-US"/>
          </a:p>
        </p:txBody>
      </p:sp>
    </p:spTree>
    <p:extLst>
      <p:ext uri="{BB962C8B-B14F-4D97-AF65-F5344CB8AC3E}">
        <p14:creationId xmlns:p14="http://schemas.microsoft.com/office/powerpoint/2010/main" val="2179936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26</a:t>
            </a:fld>
            <a:endParaRPr lang="en-US"/>
          </a:p>
        </p:txBody>
      </p:sp>
    </p:spTree>
    <p:extLst>
      <p:ext uri="{BB962C8B-B14F-4D97-AF65-F5344CB8AC3E}">
        <p14:creationId xmlns:p14="http://schemas.microsoft.com/office/powerpoint/2010/main" val="2789585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9500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9101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759749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89921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4966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First found as</a:t>
            </a:r>
            <a:r>
              <a:rPr lang="en-US" baseline="0" dirty="0" smtClean="0"/>
              <a:t> an entry in the dictionary in 1948. </a:t>
            </a:r>
            <a:endParaRPr lang="en-US" dirty="0"/>
          </a:p>
        </p:txBody>
      </p:sp>
      <p:sp>
        <p:nvSpPr>
          <p:cNvPr id="4" name="Slide Number Placeholder 3"/>
          <p:cNvSpPr>
            <a:spLocks noGrp="1"/>
          </p:cNvSpPr>
          <p:nvPr>
            <p:ph type="sldNum" sz="quarter" idx="10"/>
          </p:nvPr>
        </p:nvSpPr>
        <p:spPr/>
        <p:txBody>
          <a:bodyPr/>
          <a:lstStyle/>
          <a:p>
            <a:pPr defTabSz="917143"/>
            <a:fld id="{F3FFF01B-1078-4487-8A21-D2DE799079F0}" type="slidenum">
              <a:rPr lang="en-US">
                <a:solidFill>
                  <a:prstClr val="black"/>
                </a:solidFill>
                <a:latin typeface="Calibri"/>
              </a:rPr>
              <a:pPr defTabSz="917143"/>
              <a:t>3</a:t>
            </a:fld>
            <a:endParaRPr lang="en-US" dirty="0">
              <a:solidFill>
                <a:prstClr val="black"/>
              </a:solidFill>
              <a:latin typeface="Calibri"/>
            </a:endParaRPr>
          </a:p>
        </p:txBody>
      </p:sp>
    </p:spTree>
    <p:extLst>
      <p:ext uri="{BB962C8B-B14F-4D97-AF65-F5344CB8AC3E}">
        <p14:creationId xmlns:p14="http://schemas.microsoft.com/office/powerpoint/2010/main" val="31101290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4493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3468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618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3097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15574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24732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Disequalization caused by local property taxes in funding per student was the principal reason the Florida Legislature chose to prohibit this revenue source in 1968.</a:t>
            </a:r>
            <a:endParaRPr lang="en-US" dirty="0"/>
          </a:p>
        </p:txBody>
      </p:sp>
      <p:sp>
        <p:nvSpPr>
          <p:cNvPr id="4" name="Slide Number Placeholder 3"/>
          <p:cNvSpPr>
            <a:spLocks noGrp="1"/>
          </p:cNvSpPr>
          <p:nvPr>
            <p:ph type="sldNum" sz="quarter" idx="10"/>
          </p:nvPr>
        </p:nvSpPr>
        <p:spPr/>
        <p:txBody>
          <a:bodyPr/>
          <a:lstStyle/>
          <a:p>
            <a:pPr defTabSz="917143"/>
            <a:fld id="{F3FFF01B-1078-4487-8A21-D2DE799079F0}" type="slidenum">
              <a:rPr lang="en-US">
                <a:solidFill>
                  <a:prstClr val="black"/>
                </a:solidFill>
                <a:latin typeface="Calibri"/>
              </a:rPr>
              <a:pPr defTabSz="917143"/>
              <a:t>38</a:t>
            </a:fld>
            <a:endParaRPr lang="en-US" dirty="0">
              <a:solidFill>
                <a:prstClr val="black"/>
              </a:solidFill>
              <a:latin typeface="Calibri"/>
            </a:endParaRPr>
          </a:p>
        </p:txBody>
      </p:sp>
    </p:spTree>
    <p:extLst>
      <p:ext uri="{BB962C8B-B14F-4D97-AF65-F5344CB8AC3E}">
        <p14:creationId xmlns:p14="http://schemas.microsoft.com/office/powerpoint/2010/main" val="635004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39</a:t>
            </a:fld>
            <a:endParaRPr lang="en-US"/>
          </a:p>
        </p:txBody>
      </p:sp>
    </p:spTree>
    <p:extLst>
      <p:ext uri="{BB962C8B-B14F-4D97-AF65-F5344CB8AC3E}">
        <p14:creationId xmlns:p14="http://schemas.microsoft.com/office/powerpoint/2010/main" val="24166513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40</a:t>
            </a:fld>
            <a:endParaRPr lang="en-US"/>
          </a:p>
        </p:txBody>
      </p:sp>
    </p:spTree>
    <p:extLst>
      <p:ext uri="{BB962C8B-B14F-4D97-AF65-F5344CB8AC3E}">
        <p14:creationId xmlns:p14="http://schemas.microsoft.com/office/powerpoint/2010/main" val="3321831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41</a:t>
            </a:fld>
            <a:endParaRPr lang="en-US"/>
          </a:p>
        </p:txBody>
      </p:sp>
    </p:spTree>
    <p:extLst>
      <p:ext uri="{BB962C8B-B14F-4D97-AF65-F5344CB8AC3E}">
        <p14:creationId xmlns:p14="http://schemas.microsoft.com/office/powerpoint/2010/main" val="14810091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4</a:t>
            </a:fld>
            <a:endParaRPr lang="en-US"/>
          </a:p>
        </p:txBody>
      </p:sp>
    </p:spTree>
    <p:extLst>
      <p:ext uri="{BB962C8B-B14F-4D97-AF65-F5344CB8AC3E}">
        <p14:creationId xmlns:p14="http://schemas.microsoft.com/office/powerpoint/2010/main" val="8957258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42</a:t>
            </a:fld>
            <a:endParaRPr lang="en-US"/>
          </a:p>
        </p:txBody>
      </p:sp>
    </p:spTree>
    <p:extLst>
      <p:ext uri="{BB962C8B-B14F-4D97-AF65-F5344CB8AC3E}">
        <p14:creationId xmlns:p14="http://schemas.microsoft.com/office/powerpoint/2010/main" val="609190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43</a:t>
            </a:fld>
            <a:endParaRPr lang="en-US"/>
          </a:p>
        </p:txBody>
      </p:sp>
    </p:spTree>
    <p:extLst>
      <p:ext uri="{BB962C8B-B14F-4D97-AF65-F5344CB8AC3E}">
        <p14:creationId xmlns:p14="http://schemas.microsoft.com/office/powerpoint/2010/main" val="17149341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44</a:t>
            </a:fld>
            <a:endParaRPr lang="en-US"/>
          </a:p>
        </p:txBody>
      </p:sp>
    </p:spTree>
    <p:extLst>
      <p:ext uri="{BB962C8B-B14F-4D97-AF65-F5344CB8AC3E}">
        <p14:creationId xmlns:p14="http://schemas.microsoft.com/office/powerpoint/2010/main" val="22043855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45</a:t>
            </a:fld>
            <a:endParaRPr lang="en-US"/>
          </a:p>
        </p:txBody>
      </p:sp>
    </p:spTree>
    <p:extLst>
      <p:ext uri="{BB962C8B-B14F-4D97-AF65-F5344CB8AC3E}">
        <p14:creationId xmlns:p14="http://schemas.microsoft.com/office/powerpoint/2010/main" val="3807797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46</a:t>
            </a:fld>
            <a:endParaRPr lang="en-US"/>
          </a:p>
        </p:txBody>
      </p:sp>
    </p:spTree>
    <p:extLst>
      <p:ext uri="{BB962C8B-B14F-4D97-AF65-F5344CB8AC3E}">
        <p14:creationId xmlns:p14="http://schemas.microsoft.com/office/powerpoint/2010/main" val="10964103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00700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14"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14"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6790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04159"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04159"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68203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4989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2155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5</a:t>
            </a:fld>
            <a:endParaRPr lang="en-US"/>
          </a:p>
        </p:txBody>
      </p:sp>
    </p:spTree>
    <p:extLst>
      <p:ext uri="{BB962C8B-B14F-4D97-AF65-F5344CB8AC3E}">
        <p14:creationId xmlns:p14="http://schemas.microsoft.com/office/powerpoint/2010/main" val="13367941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113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55394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27573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19121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74123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0345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924831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61335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27531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6650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6</a:t>
            </a:fld>
            <a:endParaRPr lang="en-US"/>
          </a:p>
        </p:txBody>
      </p:sp>
    </p:spTree>
    <p:extLst>
      <p:ext uri="{BB962C8B-B14F-4D97-AF65-F5344CB8AC3E}">
        <p14:creationId xmlns:p14="http://schemas.microsoft.com/office/powerpoint/2010/main" val="24308664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2792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84736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322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68411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94717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77341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84658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14"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14"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64797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28173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1875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7</a:t>
            </a:fld>
            <a:endParaRPr lang="en-US"/>
          </a:p>
        </p:txBody>
      </p:sp>
    </p:spTree>
    <p:extLst>
      <p:ext uri="{BB962C8B-B14F-4D97-AF65-F5344CB8AC3E}">
        <p14:creationId xmlns:p14="http://schemas.microsoft.com/office/powerpoint/2010/main" val="27956719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34356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51248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1950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14"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14"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54094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30945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95334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14"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14"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3912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112243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314"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314"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49340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CB89B-E1A9-416A-949D-EC26F2389E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9773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8</a:t>
            </a:fld>
            <a:endParaRPr lang="en-US"/>
          </a:p>
        </p:txBody>
      </p:sp>
    </p:spTree>
    <p:extLst>
      <p:ext uri="{BB962C8B-B14F-4D97-AF65-F5344CB8AC3E}">
        <p14:creationId xmlns:p14="http://schemas.microsoft.com/office/powerpoint/2010/main" val="182277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5CB89B-E1A9-416A-949D-EC26F2389E2C}" type="slidenum">
              <a:rPr lang="en-US" smtClean="0"/>
              <a:pPr/>
              <a:t>9</a:t>
            </a:fld>
            <a:endParaRPr lang="en-US"/>
          </a:p>
        </p:txBody>
      </p:sp>
    </p:spTree>
    <p:extLst>
      <p:ext uri="{BB962C8B-B14F-4D97-AF65-F5344CB8AC3E}">
        <p14:creationId xmlns:p14="http://schemas.microsoft.com/office/powerpoint/2010/main" val="312411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79723"/>
            <a:ext cx="7772400" cy="1470025"/>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371600" y="2729749"/>
            <a:ext cx="64008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96942B3-2886-487E-8E6F-3B3B2F93734E}"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435591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19800" y="612775"/>
            <a:ext cx="2739968" cy="816013"/>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381000"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016568" y="1593318"/>
            <a:ext cx="2743200" cy="23755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C5096D4-C1D6-4F0B-994B-C9152E00FDB9}"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4143326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24757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47641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3110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53391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43705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0645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65926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2366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1489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A4AB76D-8AE0-4B5D-93CD-3F3A335EDD15}"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308637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05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0654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05224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1377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66669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07837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8028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6740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1784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4042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8659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68640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31D1494-32E5-46D9-AD25-819AC81109CF}"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794324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2374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5827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36269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87851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719093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06904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53869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3127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464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92616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7166FBD-E64F-4EF8-92E2-EDCA3506163C}"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3357724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2230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9872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30405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77063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4964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258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97834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B712588-04B1-427B-82EE-E8DB90309F08}"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F9F0C5-380F-41C2-899A-BAC0F0927E16}"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2005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4654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695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B399367-4EBF-439A-9E19-4C563640D129}"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17388319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60449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2A54C80-263E-416B-A8E0-580EDEADCBDC}"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5651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8321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5C6B4A9-1611-4792-9094-5F34BCA07E0B}"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333C77-0158-454C-844F-B7AB9BD7DAD4}"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4746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662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79723"/>
            <a:ext cx="7772400" cy="1470025"/>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371600" y="2729749"/>
            <a:ext cx="64008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96942B3-2886-487E-8E6F-3B3B2F93734E}"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3495419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A4AB76D-8AE0-4B5D-93CD-3F3A335EDD15}"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26553678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8659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68640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E31D1494-32E5-46D9-AD25-819AC81109CF}"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34650184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27166FBD-E64F-4EF8-92E2-EDCA3506163C}"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25893431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BB399367-4EBF-439A-9E19-4C563640D129}"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2512769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FFCC9D1-AC7B-4CD3-9AC6-E9A1282F7C07}"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42948567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FFCC9D1-AC7B-4CD3-9AC6-E9A1282F7C07}"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140835873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2C94BD7-0387-44A6-8230-654F1F777BE5}"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36746753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3F16574-1BDB-4DF2-963E-9519F0389534}"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5811291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5F79DEA-DA5B-497C-9FF1-BEAB7B4DF821}"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22114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19800" y="612775"/>
            <a:ext cx="2739968" cy="816013"/>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381000"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016568" y="1593318"/>
            <a:ext cx="2743200" cy="23755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C5096D4-C1D6-4F0B-994B-C9152E00FDB9}"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26713753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79726"/>
            <a:ext cx="7772400" cy="1470025"/>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1371600" y="2729749"/>
            <a:ext cx="6400800" cy="1752600"/>
          </a:xfrm>
        </p:spPr>
        <p:txBody>
          <a:bodyPr>
            <a:normAutofit/>
          </a:bodyPr>
          <a:lstStyle>
            <a:lvl1pPr marL="0" indent="0" algn="ctr">
              <a:buNone/>
              <a:defRPr sz="28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defTabSz="914377" eaLnBrk="0" fontAlgn="base" hangingPunct="0">
              <a:spcBef>
                <a:spcPct val="0"/>
              </a:spcBef>
              <a:spcAft>
                <a:spcPct val="0"/>
              </a:spcAft>
              <a:defRPr/>
            </a:lvl1pPr>
          </a:lstStyle>
          <a:p>
            <a:pPr marL="0" marR="0" lvl="0" indent="0" algn="l" defTabSz="914377" rtl="0" eaLnBrk="0" fontAlgn="base" latinLnBrk="0" hangingPunct="0">
              <a:lnSpc>
                <a:spcPct val="100000"/>
              </a:lnSpc>
              <a:spcBef>
                <a:spcPct val="0"/>
              </a:spcBef>
              <a:spcAft>
                <a:spcPct val="0"/>
              </a:spcAft>
              <a:buClrTx/>
              <a:buSzTx/>
              <a:buFontTx/>
              <a:buNone/>
              <a:tabLst/>
              <a:defRPr/>
            </a:pPr>
            <a:fld id="{296942B3-2886-487E-8E6F-3B3B2F93734E}" type="datetimeFigureOut">
              <a:rPr kumimoji="0" lang="en-US" sz="1200" b="0" i="0" u="none" strike="noStrike" kern="1200" cap="none" spc="0" normalizeH="0" baseline="0" noProof="0" smtClean="0">
                <a:ln>
                  <a:noFill/>
                </a:ln>
                <a:solidFill>
                  <a:srgbClr val="FFFF00"/>
                </a:solidFill>
                <a:effectLst/>
                <a:uLnTx/>
                <a:uFillTx/>
                <a:latin typeface="Expressway ExtraLight Webfont"/>
                <a:ea typeface="+mn-ea"/>
                <a:cs typeface="+mn-cs"/>
              </a:rPr>
              <a:pPr marL="0" marR="0" lvl="0" indent="0" algn="l" defTabSz="914377"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17737404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377" eaLnBrk="0" fontAlgn="base" hangingPunct="0">
              <a:spcBef>
                <a:spcPct val="0"/>
              </a:spcBef>
              <a:spcAft>
                <a:spcPct val="0"/>
              </a:spcAft>
              <a:defRPr/>
            </a:lvl1pPr>
          </a:lstStyle>
          <a:p>
            <a:pPr marL="0" marR="0" lvl="0" indent="0" algn="l" defTabSz="914377" rtl="0" eaLnBrk="0" fontAlgn="base" latinLnBrk="0" hangingPunct="0">
              <a:lnSpc>
                <a:spcPct val="100000"/>
              </a:lnSpc>
              <a:spcBef>
                <a:spcPct val="0"/>
              </a:spcBef>
              <a:spcAft>
                <a:spcPct val="0"/>
              </a:spcAft>
              <a:buClrTx/>
              <a:buSzTx/>
              <a:buFontTx/>
              <a:buNone/>
              <a:tabLst/>
              <a:defRPr/>
            </a:pPr>
            <a:fld id="{DA4AB76D-8AE0-4B5D-93CD-3F3A335EDD15}" type="datetimeFigureOut">
              <a:rPr kumimoji="0" lang="en-US" sz="1200" b="0" i="0" u="none" strike="noStrike" kern="1200" cap="none" spc="0" normalizeH="0" baseline="0" noProof="0" smtClean="0">
                <a:ln>
                  <a:noFill/>
                </a:ln>
                <a:solidFill>
                  <a:srgbClr val="FFFF00"/>
                </a:solidFill>
                <a:effectLst/>
                <a:uLnTx/>
                <a:uFillTx/>
                <a:latin typeface="Expressway ExtraLight Webfont"/>
                <a:ea typeface="+mn-ea"/>
                <a:cs typeface="+mn-cs"/>
              </a:rPr>
              <a:pPr marL="0" marR="0" lvl="0" indent="0" algn="l" defTabSz="914377"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3391441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186597"/>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16864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377" eaLnBrk="0" fontAlgn="base" hangingPunct="0">
              <a:spcBef>
                <a:spcPct val="0"/>
              </a:spcBef>
              <a:spcAft>
                <a:spcPct val="0"/>
              </a:spcAft>
              <a:defRPr/>
            </a:lvl1pPr>
          </a:lstStyle>
          <a:p>
            <a:pPr marL="0" marR="0" lvl="0" indent="0" algn="l" defTabSz="914377" rtl="0" eaLnBrk="0" fontAlgn="base" latinLnBrk="0" hangingPunct="0">
              <a:lnSpc>
                <a:spcPct val="100000"/>
              </a:lnSpc>
              <a:spcBef>
                <a:spcPct val="0"/>
              </a:spcBef>
              <a:spcAft>
                <a:spcPct val="0"/>
              </a:spcAft>
              <a:buClrTx/>
              <a:buSzTx/>
              <a:buFontTx/>
              <a:buNone/>
              <a:tabLst/>
              <a:defRPr/>
            </a:pPr>
            <a:fld id="{E31D1494-32E5-46D9-AD25-819AC81109CF}" type="datetimeFigureOut">
              <a:rPr kumimoji="0" lang="en-US" sz="1200" b="0" i="0" u="none" strike="noStrike" kern="1200" cap="none" spc="0" normalizeH="0" baseline="0" noProof="0" smtClean="0">
                <a:ln>
                  <a:noFill/>
                </a:ln>
                <a:solidFill>
                  <a:srgbClr val="FFFF00"/>
                </a:solidFill>
                <a:effectLst/>
                <a:uLnTx/>
                <a:uFillTx/>
                <a:latin typeface="Expressway ExtraLight Webfont"/>
                <a:ea typeface="+mn-ea"/>
                <a:cs typeface="+mn-cs"/>
              </a:rPr>
              <a:pPr marL="0" marR="0" lvl="0" indent="0" algn="l" defTabSz="914377"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38200645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377" eaLnBrk="0" fontAlgn="base" hangingPunct="0">
              <a:spcBef>
                <a:spcPct val="0"/>
              </a:spcBef>
              <a:spcAft>
                <a:spcPct val="0"/>
              </a:spcAft>
              <a:defRPr/>
            </a:lvl1pPr>
          </a:lstStyle>
          <a:p>
            <a:pPr marL="0" marR="0" lvl="0" indent="0" algn="l" defTabSz="914377" rtl="0" eaLnBrk="0" fontAlgn="base" latinLnBrk="0" hangingPunct="0">
              <a:lnSpc>
                <a:spcPct val="100000"/>
              </a:lnSpc>
              <a:spcBef>
                <a:spcPct val="0"/>
              </a:spcBef>
              <a:spcAft>
                <a:spcPct val="0"/>
              </a:spcAft>
              <a:buClrTx/>
              <a:buSzTx/>
              <a:buFontTx/>
              <a:buNone/>
              <a:tabLst/>
              <a:defRPr/>
            </a:pPr>
            <a:fld id="{27166FBD-E64F-4EF8-92E2-EDCA3506163C}" type="datetimeFigureOut">
              <a:rPr kumimoji="0" lang="en-US" sz="1200" b="0" i="0" u="none" strike="noStrike" kern="1200" cap="none" spc="0" normalizeH="0" baseline="0" noProof="0" smtClean="0">
                <a:ln>
                  <a:noFill/>
                </a:ln>
                <a:solidFill>
                  <a:srgbClr val="FFFF00"/>
                </a:solidFill>
                <a:effectLst/>
                <a:uLnTx/>
                <a:uFillTx/>
                <a:latin typeface="Expressway ExtraLight Webfont"/>
                <a:ea typeface="+mn-ea"/>
                <a:cs typeface="+mn-cs"/>
              </a:rPr>
              <a:pPr marL="0" marR="0" lvl="0" indent="0" algn="l" defTabSz="914377"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13953609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377" eaLnBrk="0" fontAlgn="base" hangingPunct="0">
              <a:spcBef>
                <a:spcPct val="0"/>
              </a:spcBef>
              <a:spcAft>
                <a:spcPct val="0"/>
              </a:spcAft>
              <a:defRPr/>
            </a:lvl1pPr>
          </a:lstStyle>
          <a:p>
            <a:pPr marL="0" marR="0" lvl="0" indent="0" algn="l" defTabSz="914377" rtl="0" eaLnBrk="0" fontAlgn="base" latinLnBrk="0" hangingPunct="0">
              <a:lnSpc>
                <a:spcPct val="100000"/>
              </a:lnSpc>
              <a:spcBef>
                <a:spcPct val="0"/>
              </a:spcBef>
              <a:spcAft>
                <a:spcPct val="0"/>
              </a:spcAft>
              <a:buClrTx/>
              <a:buSzTx/>
              <a:buFontTx/>
              <a:buNone/>
              <a:tabLst/>
              <a:defRPr/>
            </a:pPr>
            <a:fld id="{BB399367-4EBF-439A-9E19-4C563640D129}" type="datetimeFigureOut">
              <a:rPr kumimoji="0" lang="en-US" sz="1200" b="0" i="0" u="none" strike="noStrike" kern="1200" cap="none" spc="0" normalizeH="0" baseline="0" noProof="0" smtClean="0">
                <a:ln>
                  <a:noFill/>
                </a:ln>
                <a:solidFill>
                  <a:srgbClr val="FFFF00"/>
                </a:solidFill>
                <a:effectLst/>
                <a:uLnTx/>
                <a:uFillTx/>
                <a:latin typeface="Expressway ExtraLight Webfont"/>
                <a:ea typeface="+mn-ea"/>
                <a:cs typeface="+mn-cs"/>
              </a:rPr>
              <a:pPr marL="0" marR="0" lvl="0" indent="0" algn="l" defTabSz="914377"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773224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D2C94BD7-0387-44A6-8230-654F1F777BE5}"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1093862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377" eaLnBrk="0" fontAlgn="base" hangingPunct="0">
              <a:spcBef>
                <a:spcPct val="0"/>
              </a:spcBef>
              <a:spcAft>
                <a:spcPct val="0"/>
              </a:spcAft>
              <a:defRPr/>
            </a:lvl1pPr>
          </a:lstStyle>
          <a:p>
            <a:pPr marL="0" marR="0" lvl="0" indent="0" algn="l" defTabSz="914377" rtl="0" eaLnBrk="0" fontAlgn="base" latinLnBrk="0" hangingPunct="0">
              <a:lnSpc>
                <a:spcPct val="100000"/>
              </a:lnSpc>
              <a:spcBef>
                <a:spcPct val="0"/>
              </a:spcBef>
              <a:spcAft>
                <a:spcPct val="0"/>
              </a:spcAft>
              <a:buClrTx/>
              <a:buSzTx/>
              <a:buFontTx/>
              <a:buNone/>
              <a:tabLst/>
              <a:defRPr/>
            </a:pPr>
            <a:fld id="{9FFCC9D1-AC7B-4CD3-9AC6-E9A1282F7C07}" type="datetimeFigureOut">
              <a:rPr kumimoji="0" lang="en-US" sz="1200" b="0" i="0" u="none" strike="noStrike" kern="1200" cap="none" spc="0" normalizeH="0" baseline="0" noProof="0" smtClean="0">
                <a:ln>
                  <a:noFill/>
                </a:ln>
                <a:solidFill>
                  <a:srgbClr val="FFFF00"/>
                </a:solidFill>
                <a:effectLst/>
                <a:uLnTx/>
                <a:uFillTx/>
                <a:latin typeface="Expressway ExtraLight Webfont"/>
                <a:ea typeface="+mn-ea"/>
                <a:cs typeface="+mn-cs"/>
              </a:rPr>
              <a:pPr marL="0" marR="0" lvl="0" indent="0" algn="l" defTabSz="914377"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25970096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377" eaLnBrk="0" fontAlgn="base" hangingPunct="0">
              <a:spcBef>
                <a:spcPct val="0"/>
              </a:spcBef>
              <a:spcAft>
                <a:spcPct val="0"/>
              </a:spcAft>
              <a:defRPr/>
            </a:lvl1pPr>
          </a:lstStyle>
          <a:p>
            <a:pPr marL="0" marR="0" lvl="0" indent="0" algn="l" defTabSz="914377" rtl="0" eaLnBrk="0" fontAlgn="base" latinLnBrk="0" hangingPunct="0">
              <a:lnSpc>
                <a:spcPct val="100000"/>
              </a:lnSpc>
              <a:spcBef>
                <a:spcPct val="0"/>
              </a:spcBef>
              <a:spcAft>
                <a:spcPct val="0"/>
              </a:spcAft>
              <a:buClrTx/>
              <a:buSzTx/>
              <a:buFontTx/>
              <a:buNone/>
              <a:tabLst/>
              <a:defRPr/>
            </a:pPr>
            <a:fld id="{D2C94BD7-0387-44A6-8230-654F1F777BE5}" type="datetimeFigureOut">
              <a:rPr kumimoji="0" lang="en-US" sz="1200" b="0" i="0" u="none" strike="noStrike" kern="1200" cap="none" spc="0" normalizeH="0" baseline="0" noProof="0" smtClean="0">
                <a:ln>
                  <a:noFill/>
                </a:ln>
                <a:solidFill>
                  <a:srgbClr val="FFFF00"/>
                </a:solidFill>
                <a:effectLst/>
                <a:uLnTx/>
                <a:uFillTx/>
                <a:latin typeface="Expressway ExtraLight Webfont"/>
                <a:ea typeface="+mn-ea"/>
                <a:cs typeface="+mn-cs"/>
              </a:rPr>
              <a:pPr marL="0" marR="0" lvl="0" indent="0" algn="l" defTabSz="914377"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11306700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377" eaLnBrk="0" fontAlgn="base" hangingPunct="0">
              <a:spcBef>
                <a:spcPct val="0"/>
              </a:spcBef>
              <a:spcAft>
                <a:spcPct val="0"/>
              </a:spcAft>
              <a:defRPr/>
            </a:lvl1pPr>
          </a:lstStyle>
          <a:p>
            <a:pPr marL="0" marR="0" lvl="0" indent="0" algn="l" defTabSz="914377" rtl="0" eaLnBrk="0" fontAlgn="base" latinLnBrk="0" hangingPunct="0">
              <a:lnSpc>
                <a:spcPct val="100000"/>
              </a:lnSpc>
              <a:spcBef>
                <a:spcPct val="0"/>
              </a:spcBef>
              <a:spcAft>
                <a:spcPct val="0"/>
              </a:spcAft>
              <a:buClrTx/>
              <a:buSzTx/>
              <a:buFontTx/>
              <a:buNone/>
              <a:tabLst/>
              <a:defRPr/>
            </a:pPr>
            <a:fld id="{93F16574-1BDB-4DF2-963E-9519F0389534}" type="datetimeFigureOut">
              <a:rPr kumimoji="0" lang="en-US" sz="1200" b="0" i="0" u="none" strike="noStrike" kern="1200" cap="none" spc="0" normalizeH="0" baseline="0" noProof="0" smtClean="0">
                <a:ln>
                  <a:noFill/>
                </a:ln>
                <a:solidFill>
                  <a:srgbClr val="FFFF00"/>
                </a:solidFill>
                <a:effectLst/>
                <a:uLnTx/>
                <a:uFillTx/>
                <a:latin typeface="Expressway ExtraLight Webfont"/>
                <a:ea typeface="+mn-ea"/>
                <a:cs typeface="+mn-cs"/>
              </a:rPr>
              <a:pPr marL="0" marR="0" lvl="0" indent="0" algn="l" defTabSz="914377"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41301710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377" eaLnBrk="0" fontAlgn="base" hangingPunct="0">
              <a:spcBef>
                <a:spcPct val="0"/>
              </a:spcBef>
              <a:spcAft>
                <a:spcPct val="0"/>
              </a:spcAft>
              <a:defRPr/>
            </a:lvl1pPr>
          </a:lstStyle>
          <a:p>
            <a:pPr marL="0" marR="0" lvl="0" indent="0" algn="l" defTabSz="914377" rtl="0" eaLnBrk="0" fontAlgn="base" latinLnBrk="0" hangingPunct="0">
              <a:lnSpc>
                <a:spcPct val="100000"/>
              </a:lnSpc>
              <a:spcBef>
                <a:spcPct val="0"/>
              </a:spcBef>
              <a:spcAft>
                <a:spcPct val="0"/>
              </a:spcAft>
              <a:buClrTx/>
              <a:buSzTx/>
              <a:buFontTx/>
              <a:buNone/>
              <a:tabLst/>
              <a:defRPr/>
            </a:pPr>
            <a:fld id="{C5F79DEA-DA5B-497C-9FF1-BEAB7B4DF821}" type="datetimeFigureOut">
              <a:rPr kumimoji="0" lang="en-US" sz="1200" b="0" i="0" u="none" strike="noStrike" kern="1200" cap="none" spc="0" normalizeH="0" baseline="0" noProof="0" smtClean="0">
                <a:ln>
                  <a:noFill/>
                </a:ln>
                <a:solidFill>
                  <a:srgbClr val="FFFF00"/>
                </a:solidFill>
                <a:effectLst/>
                <a:uLnTx/>
                <a:uFillTx/>
                <a:latin typeface="Expressway ExtraLight Webfont"/>
                <a:ea typeface="+mn-ea"/>
                <a:cs typeface="+mn-cs"/>
              </a:rPr>
              <a:pPr marL="0" marR="0" lvl="0" indent="0" algn="l" defTabSz="914377"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12633554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19801" y="612775"/>
            <a:ext cx="2739968" cy="816013"/>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381000"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6016568" y="1593322"/>
            <a:ext cx="2743200" cy="2375535"/>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377" eaLnBrk="0" fontAlgn="base" hangingPunct="0">
              <a:spcBef>
                <a:spcPct val="0"/>
              </a:spcBef>
              <a:spcAft>
                <a:spcPct val="0"/>
              </a:spcAft>
              <a:defRPr/>
            </a:lvl1pPr>
          </a:lstStyle>
          <a:p>
            <a:pPr marL="0" marR="0" lvl="0" indent="0" algn="l" defTabSz="914377" rtl="0" eaLnBrk="0" fontAlgn="base" latinLnBrk="0" hangingPunct="0">
              <a:lnSpc>
                <a:spcPct val="100000"/>
              </a:lnSpc>
              <a:spcBef>
                <a:spcPct val="0"/>
              </a:spcBef>
              <a:spcAft>
                <a:spcPct val="0"/>
              </a:spcAft>
              <a:buClrTx/>
              <a:buSzTx/>
              <a:buFontTx/>
              <a:buNone/>
              <a:tabLst/>
              <a:defRPr/>
            </a:pPr>
            <a:fld id="{9C5096D4-C1D6-4F0B-994B-C9152E00FDB9}" type="datetimeFigureOut">
              <a:rPr kumimoji="0" lang="en-US" sz="1200" b="0" i="0" u="none" strike="noStrike" kern="1200" cap="none" spc="0" normalizeH="0" baseline="0" noProof="0" smtClean="0">
                <a:ln>
                  <a:noFill/>
                </a:ln>
                <a:solidFill>
                  <a:srgbClr val="FFFF00"/>
                </a:solidFill>
                <a:effectLst/>
                <a:uLnTx/>
                <a:uFillTx/>
                <a:latin typeface="Expressway ExtraLight Webfont"/>
                <a:ea typeface="+mn-ea"/>
                <a:cs typeface="+mn-cs"/>
              </a:rPr>
              <a:pPr marL="0" marR="0" lvl="0" indent="0" algn="l" defTabSz="914377"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36950419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58327576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CF7776-F94E-4984-8072-A905D0BAC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BD50B-A2BE-46C7-AF30-271B003E05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123615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CF7776-F94E-4984-8072-A905D0BAC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BD50B-A2BE-46C7-AF30-271B003E05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329195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CF7776-F94E-4984-8072-A905D0BAC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BD50B-A2BE-46C7-AF30-271B003E05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663100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CF7776-F94E-4984-8072-A905D0BAC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BD50B-A2BE-46C7-AF30-271B003E05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881074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93F16574-1BDB-4DF2-963E-9519F0389534}"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5359070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CF7776-F94E-4984-8072-A905D0BAC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BD50B-A2BE-46C7-AF30-271B003E05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3388294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CF7776-F94E-4984-8072-A905D0BAC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BD50B-A2BE-46C7-AF30-271B003E05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606018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CF7776-F94E-4984-8072-A905D0BAC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BD50B-A2BE-46C7-AF30-271B003E05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4613515"/>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CF7776-F94E-4984-8072-A905D0BAC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BD50B-A2BE-46C7-AF30-271B003E05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190208"/>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CF7776-F94E-4984-8072-A905D0BAC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BD50B-A2BE-46C7-AF30-271B003E05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1822782"/>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CF7776-F94E-4984-8072-A905D0BAC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9BD50B-A2BE-46C7-AF30-271B003E05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57775450"/>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fld id="{C5F79DEA-DA5B-497C-9FF1-BEAB7B4DF821}" type="datetimeFigureOut">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10/12/2018</a:t>
            </a:fld>
            <a:endParaRPr kumimoji="0" lang="en-US" sz="1200" b="0" i="0" u="none" strike="noStrike" kern="1200" cap="none" spc="0" normalizeH="0" baseline="0" noProof="0" dirty="0">
              <a:ln>
                <a:noFill/>
              </a:ln>
              <a:solidFill>
                <a:srgbClr val="FFFF00"/>
              </a:solidFill>
              <a:effectLst/>
              <a:uLnTx/>
              <a:uFillTx/>
              <a:latin typeface="Expressway ExtraLight Webfont"/>
              <a:ea typeface="+mn-ea"/>
              <a:cs typeface="+mn-cs"/>
            </a:endParaRPr>
          </a:p>
        </p:txBody>
      </p:sp>
    </p:spTree>
    <p:extLst>
      <p:ext uri="{BB962C8B-B14F-4D97-AF65-F5344CB8AC3E}">
        <p14:creationId xmlns:p14="http://schemas.microsoft.com/office/powerpoint/2010/main" val="12662398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2.emf"/><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emf"/><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theme" Target="../theme/theme6.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2.emf"/><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1.emf"/><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7.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465513"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srgbClr val="FFFF00"/>
                </a:solidFill>
                <a:latin typeface="Expressway ExtraLight Webfon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t>Tuesday, October 22, 2013</a:t>
            </a:r>
          </a:p>
        </p:txBody>
      </p:sp>
      <p:pic>
        <p:nvPicPr>
          <p:cNvPr id="1029" name="Picture 6" descr="PSC_HorzLogo_KO_noDate.eps"/>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57200" y="6224588"/>
            <a:ext cx="20478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8690796"/>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Lst>
  <p:txStyles>
    <p:titleStyle>
      <a:lvl1pPr algn="ctr" defTabSz="457200" rtl="0" eaLnBrk="0" fontAlgn="base" hangingPunct="0">
        <a:spcBef>
          <a:spcPct val="0"/>
        </a:spcBef>
        <a:spcAft>
          <a:spcPct val="0"/>
        </a:spcAft>
        <a:defRPr sz="4000" kern="1200">
          <a:solidFill>
            <a:srgbClr val="008000"/>
          </a:solidFill>
          <a:latin typeface="Museo Slab 900"/>
          <a:ea typeface="+mj-ea"/>
          <a:cs typeface="+mj-cs"/>
        </a:defRPr>
      </a:lvl1pPr>
      <a:lvl2pPr algn="ctr" defTabSz="457200" rtl="0" eaLnBrk="0" fontAlgn="base" hangingPunct="0">
        <a:spcBef>
          <a:spcPct val="0"/>
        </a:spcBef>
        <a:spcAft>
          <a:spcPct val="0"/>
        </a:spcAft>
        <a:defRPr sz="4000">
          <a:solidFill>
            <a:srgbClr val="008000"/>
          </a:solidFill>
          <a:latin typeface="Museo Slab 900"/>
        </a:defRPr>
      </a:lvl2pPr>
      <a:lvl3pPr algn="ctr" defTabSz="457200" rtl="0" eaLnBrk="0" fontAlgn="base" hangingPunct="0">
        <a:spcBef>
          <a:spcPct val="0"/>
        </a:spcBef>
        <a:spcAft>
          <a:spcPct val="0"/>
        </a:spcAft>
        <a:defRPr sz="4000">
          <a:solidFill>
            <a:srgbClr val="008000"/>
          </a:solidFill>
          <a:latin typeface="Museo Slab 900"/>
        </a:defRPr>
      </a:lvl3pPr>
      <a:lvl4pPr algn="ctr" defTabSz="457200" rtl="0" eaLnBrk="0" fontAlgn="base" hangingPunct="0">
        <a:spcBef>
          <a:spcPct val="0"/>
        </a:spcBef>
        <a:spcAft>
          <a:spcPct val="0"/>
        </a:spcAft>
        <a:defRPr sz="4000">
          <a:solidFill>
            <a:srgbClr val="008000"/>
          </a:solidFill>
          <a:latin typeface="Museo Slab 900"/>
        </a:defRPr>
      </a:lvl4pPr>
      <a:lvl5pPr algn="ctr" defTabSz="457200" rtl="0" eaLnBrk="0" fontAlgn="base" hangingPunct="0">
        <a:spcBef>
          <a:spcPct val="0"/>
        </a:spcBef>
        <a:spcAft>
          <a:spcPct val="0"/>
        </a:spcAft>
        <a:defRPr sz="4000">
          <a:solidFill>
            <a:srgbClr val="008000"/>
          </a:solidFill>
          <a:latin typeface="Museo Slab 900"/>
        </a:defRPr>
      </a:lvl5pPr>
      <a:lvl6pPr marL="457200" algn="ctr" defTabSz="457200" rtl="0" fontAlgn="base">
        <a:spcBef>
          <a:spcPct val="0"/>
        </a:spcBef>
        <a:spcAft>
          <a:spcPct val="0"/>
        </a:spcAft>
        <a:defRPr sz="4000">
          <a:solidFill>
            <a:srgbClr val="008000"/>
          </a:solidFill>
          <a:latin typeface="Museo Slab 900"/>
        </a:defRPr>
      </a:lvl6pPr>
      <a:lvl7pPr marL="914400" algn="ctr" defTabSz="457200" rtl="0" fontAlgn="base">
        <a:spcBef>
          <a:spcPct val="0"/>
        </a:spcBef>
        <a:spcAft>
          <a:spcPct val="0"/>
        </a:spcAft>
        <a:defRPr sz="4000">
          <a:solidFill>
            <a:srgbClr val="008000"/>
          </a:solidFill>
          <a:latin typeface="Museo Slab 900"/>
        </a:defRPr>
      </a:lvl7pPr>
      <a:lvl8pPr marL="1371600" algn="ctr" defTabSz="457200" rtl="0" fontAlgn="base">
        <a:spcBef>
          <a:spcPct val="0"/>
        </a:spcBef>
        <a:spcAft>
          <a:spcPct val="0"/>
        </a:spcAft>
        <a:defRPr sz="4000">
          <a:solidFill>
            <a:srgbClr val="008000"/>
          </a:solidFill>
          <a:latin typeface="Museo Slab 900"/>
        </a:defRPr>
      </a:lvl8pPr>
      <a:lvl9pPr marL="1828800" algn="ctr" defTabSz="457200" rtl="0" fontAlgn="base">
        <a:spcBef>
          <a:spcPct val="0"/>
        </a:spcBef>
        <a:spcAft>
          <a:spcPct val="0"/>
        </a:spcAft>
        <a:defRPr sz="4000">
          <a:solidFill>
            <a:srgbClr val="008000"/>
          </a:solidFill>
          <a:latin typeface="Museo Slab 90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useo Slab 50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Expressway Regular Webfon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Expressway Regular Webfon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Expressway Regular Webfon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Expressway Regular Webfon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235168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3563684"/>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521BC36-B0CB-458D-AE78-7A8A3D359141}"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86F38E-32BB-449F-9835-519132562E30}"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861500"/>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10/12/2018</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51149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alphaModFix amt="40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465513"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srgbClr val="FFFF00"/>
                </a:solidFill>
                <a:latin typeface="Expressway ExtraLight Webfon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00"/>
                </a:solidFill>
                <a:effectLst/>
                <a:uLnTx/>
                <a:uFillTx/>
                <a:latin typeface="Expressway ExtraLight Webfont"/>
                <a:ea typeface="+mn-ea"/>
                <a:cs typeface="+mn-cs"/>
              </a:rPr>
              <a:t>Tuesday, October 22, 2013</a:t>
            </a:r>
          </a:p>
        </p:txBody>
      </p:sp>
      <p:pic>
        <p:nvPicPr>
          <p:cNvPr id="1029" name="Picture 6" descr="PSC_HorzLogo_KO_noDate.eps"/>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57200" y="6224588"/>
            <a:ext cx="20478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3483769"/>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Lst>
  <p:txStyles>
    <p:titleStyle>
      <a:lvl1pPr algn="ctr" defTabSz="457200" rtl="0" eaLnBrk="0" fontAlgn="base" hangingPunct="0">
        <a:spcBef>
          <a:spcPct val="0"/>
        </a:spcBef>
        <a:spcAft>
          <a:spcPct val="0"/>
        </a:spcAft>
        <a:defRPr sz="4000" kern="1200">
          <a:solidFill>
            <a:srgbClr val="008000"/>
          </a:solidFill>
          <a:latin typeface="Museo Slab 900"/>
          <a:ea typeface="+mj-ea"/>
          <a:cs typeface="+mj-cs"/>
        </a:defRPr>
      </a:lvl1pPr>
      <a:lvl2pPr algn="ctr" defTabSz="457200" rtl="0" eaLnBrk="0" fontAlgn="base" hangingPunct="0">
        <a:spcBef>
          <a:spcPct val="0"/>
        </a:spcBef>
        <a:spcAft>
          <a:spcPct val="0"/>
        </a:spcAft>
        <a:defRPr sz="4000">
          <a:solidFill>
            <a:srgbClr val="008000"/>
          </a:solidFill>
          <a:latin typeface="Museo Slab 900"/>
        </a:defRPr>
      </a:lvl2pPr>
      <a:lvl3pPr algn="ctr" defTabSz="457200" rtl="0" eaLnBrk="0" fontAlgn="base" hangingPunct="0">
        <a:spcBef>
          <a:spcPct val="0"/>
        </a:spcBef>
        <a:spcAft>
          <a:spcPct val="0"/>
        </a:spcAft>
        <a:defRPr sz="4000">
          <a:solidFill>
            <a:srgbClr val="008000"/>
          </a:solidFill>
          <a:latin typeface="Museo Slab 900"/>
        </a:defRPr>
      </a:lvl3pPr>
      <a:lvl4pPr algn="ctr" defTabSz="457200" rtl="0" eaLnBrk="0" fontAlgn="base" hangingPunct="0">
        <a:spcBef>
          <a:spcPct val="0"/>
        </a:spcBef>
        <a:spcAft>
          <a:spcPct val="0"/>
        </a:spcAft>
        <a:defRPr sz="4000">
          <a:solidFill>
            <a:srgbClr val="008000"/>
          </a:solidFill>
          <a:latin typeface="Museo Slab 900"/>
        </a:defRPr>
      </a:lvl4pPr>
      <a:lvl5pPr algn="ctr" defTabSz="457200" rtl="0" eaLnBrk="0" fontAlgn="base" hangingPunct="0">
        <a:spcBef>
          <a:spcPct val="0"/>
        </a:spcBef>
        <a:spcAft>
          <a:spcPct val="0"/>
        </a:spcAft>
        <a:defRPr sz="4000">
          <a:solidFill>
            <a:srgbClr val="008000"/>
          </a:solidFill>
          <a:latin typeface="Museo Slab 900"/>
        </a:defRPr>
      </a:lvl5pPr>
      <a:lvl6pPr marL="457200" algn="ctr" defTabSz="457200" rtl="0" fontAlgn="base">
        <a:spcBef>
          <a:spcPct val="0"/>
        </a:spcBef>
        <a:spcAft>
          <a:spcPct val="0"/>
        </a:spcAft>
        <a:defRPr sz="4000">
          <a:solidFill>
            <a:srgbClr val="008000"/>
          </a:solidFill>
          <a:latin typeface="Museo Slab 900"/>
        </a:defRPr>
      </a:lvl6pPr>
      <a:lvl7pPr marL="914400" algn="ctr" defTabSz="457200" rtl="0" fontAlgn="base">
        <a:spcBef>
          <a:spcPct val="0"/>
        </a:spcBef>
        <a:spcAft>
          <a:spcPct val="0"/>
        </a:spcAft>
        <a:defRPr sz="4000">
          <a:solidFill>
            <a:srgbClr val="008000"/>
          </a:solidFill>
          <a:latin typeface="Museo Slab 900"/>
        </a:defRPr>
      </a:lvl7pPr>
      <a:lvl8pPr marL="1371600" algn="ctr" defTabSz="457200" rtl="0" fontAlgn="base">
        <a:spcBef>
          <a:spcPct val="0"/>
        </a:spcBef>
        <a:spcAft>
          <a:spcPct val="0"/>
        </a:spcAft>
        <a:defRPr sz="4000">
          <a:solidFill>
            <a:srgbClr val="008000"/>
          </a:solidFill>
          <a:latin typeface="Museo Slab 900"/>
        </a:defRPr>
      </a:lvl8pPr>
      <a:lvl9pPr marL="1828800" algn="ctr" defTabSz="457200" rtl="0" fontAlgn="base">
        <a:spcBef>
          <a:spcPct val="0"/>
        </a:spcBef>
        <a:spcAft>
          <a:spcPct val="0"/>
        </a:spcAft>
        <a:defRPr sz="4000">
          <a:solidFill>
            <a:srgbClr val="008000"/>
          </a:solidFill>
          <a:latin typeface="Museo Slab 90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useo Slab 500"/>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Expressway Regular Webfon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Expressway Regular Webfon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kern="1200">
          <a:solidFill>
            <a:schemeClr val="tx1"/>
          </a:solidFill>
          <a:latin typeface="Expressway Regular Webfon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chemeClr val="tx1"/>
          </a:solidFill>
          <a:latin typeface="Expressway Regular Webfon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alphaModFix amt="40000"/>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3465513" y="6356354"/>
            <a:ext cx="2133600" cy="365125"/>
          </a:xfrm>
          <a:prstGeom prst="rect">
            <a:avLst/>
          </a:prstGeom>
        </p:spPr>
        <p:txBody>
          <a:bodyPr vert="horz" lIns="91440" tIns="45720" rIns="91440" bIns="45720" rtlCol="0" anchor="ctr"/>
          <a:lstStyle>
            <a:lvl1pPr algn="l" defTabSz="457189" eaLnBrk="1" fontAlgn="auto" hangingPunct="1">
              <a:spcBef>
                <a:spcPts val="0"/>
              </a:spcBef>
              <a:spcAft>
                <a:spcPts val="0"/>
              </a:spcAft>
              <a:defRPr sz="1200">
                <a:solidFill>
                  <a:srgbClr val="FFFF00"/>
                </a:solidFill>
                <a:latin typeface="Expressway ExtraLight Webfont"/>
              </a:defRPr>
            </a:lvl1p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srgbClr val="FFFF00"/>
                </a:solidFill>
                <a:effectLst/>
                <a:uLnTx/>
                <a:uFillTx/>
                <a:latin typeface="Expressway ExtraLight Webfont"/>
                <a:ea typeface="+mn-ea"/>
                <a:cs typeface="+mn-cs"/>
              </a:rPr>
              <a:t>Tuesday, October 22, 2013</a:t>
            </a:r>
            <a:endParaRPr kumimoji="0" lang="en-US" sz="1200" b="0" i="0" u="none" strike="noStrike" kern="1200" cap="none" spc="0" normalizeH="0" baseline="0" noProof="0">
              <a:ln>
                <a:noFill/>
              </a:ln>
              <a:solidFill>
                <a:srgbClr val="FFFF00"/>
              </a:solidFill>
              <a:effectLst/>
              <a:uLnTx/>
              <a:uFillTx/>
              <a:latin typeface="Expressway ExtraLight Webfont"/>
              <a:ea typeface="+mn-ea"/>
              <a:cs typeface="+mn-cs"/>
            </a:endParaRPr>
          </a:p>
        </p:txBody>
      </p:sp>
      <p:pic>
        <p:nvPicPr>
          <p:cNvPr id="1029" name="Picture 6" descr="PSC_HorzLogo_KO_noDate.eps"/>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457202" y="6224592"/>
            <a:ext cx="20478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35354"/>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Lst>
  <p:txStyles>
    <p:titleStyle>
      <a:lvl1pPr algn="ctr" defTabSz="457189" rtl="0" eaLnBrk="0" fontAlgn="base" hangingPunct="0">
        <a:spcBef>
          <a:spcPct val="0"/>
        </a:spcBef>
        <a:spcAft>
          <a:spcPct val="0"/>
        </a:spcAft>
        <a:defRPr sz="4000" kern="1200">
          <a:solidFill>
            <a:srgbClr val="008000"/>
          </a:solidFill>
          <a:latin typeface="Museo Slab 900"/>
          <a:ea typeface="+mj-ea"/>
          <a:cs typeface="+mj-cs"/>
        </a:defRPr>
      </a:lvl1pPr>
      <a:lvl2pPr algn="ctr" defTabSz="457189" rtl="0" eaLnBrk="0" fontAlgn="base" hangingPunct="0">
        <a:spcBef>
          <a:spcPct val="0"/>
        </a:spcBef>
        <a:spcAft>
          <a:spcPct val="0"/>
        </a:spcAft>
        <a:defRPr sz="4000">
          <a:solidFill>
            <a:srgbClr val="008000"/>
          </a:solidFill>
          <a:latin typeface="Museo Slab 900"/>
        </a:defRPr>
      </a:lvl2pPr>
      <a:lvl3pPr algn="ctr" defTabSz="457189" rtl="0" eaLnBrk="0" fontAlgn="base" hangingPunct="0">
        <a:spcBef>
          <a:spcPct val="0"/>
        </a:spcBef>
        <a:spcAft>
          <a:spcPct val="0"/>
        </a:spcAft>
        <a:defRPr sz="4000">
          <a:solidFill>
            <a:srgbClr val="008000"/>
          </a:solidFill>
          <a:latin typeface="Museo Slab 900"/>
        </a:defRPr>
      </a:lvl3pPr>
      <a:lvl4pPr algn="ctr" defTabSz="457189" rtl="0" eaLnBrk="0" fontAlgn="base" hangingPunct="0">
        <a:spcBef>
          <a:spcPct val="0"/>
        </a:spcBef>
        <a:spcAft>
          <a:spcPct val="0"/>
        </a:spcAft>
        <a:defRPr sz="4000">
          <a:solidFill>
            <a:srgbClr val="008000"/>
          </a:solidFill>
          <a:latin typeface="Museo Slab 900"/>
        </a:defRPr>
      </a:lvl4pPr>
      <a:lvl5pPr algn="ctr" defTabSz="457189" rtl="0" eaLnBrk="0" fontAlgn="base" hangingPunct="0">
        <a:spcBef>
          <a:spcPct val="0"/>
        </a:spcBef>
        <a:spcAft>
          <a:spcPct val="0"/>
        </a:spcAft>
        <a:defRPr sz="4000">
          <a:solidFill>
            <a:srgbClr val="008000"/>
          </a:solidFill>
          <a:latin typeface="Museo Slab 900"/>
        </a:defRPr>
      </a:lvl5pPr>
      <a:lvl6pPr marL="457189" algn="ctr" defTabSz="457189" rtl="0" fontAlgn="base">
        <a:spcBef>
          <a:spcPct val="0"/>
        </a:spcBef>
        <a:spcAft>
          <a:spcPct val="0"/>
        </a:spcAft>
        <a:defRPr sz="4000">
          <a:solidFill>
            <a:srgbClr val="008000"/>
          </a:solidFill>
          <a:latin typeface="Museo Slab 900"/>
        </a:defRPr>
      </a:lvl6pPr>
      <a:lvl7pPr marL="914377" algn="ctr" defTabSz="457189" rtl="0" fontAlgn="base">
        <a:spcBef>
          <a:spcPct val="0"/>
        </a:spcBef>
        <a:spcAft>
          <a:spcPct val="0"/>
        </a:spcAft>
        <a:defRPr sz="4000">
          <a:solidFill>
            <a:srgbClr val="008000"/>
          </a:solidFill>
          <a:latin typeface="Museo Slab 900"/>
        </a:defRPr>
      </a:lvl7pPr>
      <a:lvl8pPr marL="1371566" algn="ctr" defTabSz="457189" rtl="0" fontAlgn="base">
        <a:spcBef>
          <a:spcPct val="0"/>
        </a:spcBef>
        <a:spcAft>
          <a:spcPct val="0"/>
        </a:spcAft>
        <a:defRPr sz="4000">
          <a:solidFill>
            <a:srgbClr val="008000"/>
          </a:solidFill>
          <a:latin typeface="Museo Slab 900"/>
        </a:defRPr>
      </a:lvl8pPr>
      <a:lvl9pPr marL="1828754" algn="ctr" defTabSz="457189" rtl="0" fontAlgn="base">
        <a:spcBef>
          <a:spcPct val="0"/>
        </a:spcBef>
        <a:spcAft>
          <a:spcPct val="0"/>
        </a:spcAft>
        <a:defRPr sz="4000">
          <a:solidFill>
            <a:srgbClr val="008000"/>
          </a:solidFill>
          <a:latin typeface="Museo Slab 900"/>
        </a:defRPr>
      </a:lvl9pPr>
    </p:titleStyle>
    <p:bodyStyle>
      <a:lvl1pPr marL="342891" indent="-342891" algn="l" defTabSz="457189" rtl="0" eaLnBrk="0" fontAlgn="base" hangingPunct="0">
        <a:spcBef>
          <a:spcPct val="20000"/>
        </a:spcBef>
        <a:spcAft>
          <a:spcPct val="0"/>
        </a:spcAft>
        <a:buFont typeface="Arial" panose="020B0604020202020204" pitchFamily="34" charset="0"/>
        <a:buChar char="•"/>
        <a:defRPr sz="3200" kern="1200">
          <a:solidFill>
            <a:schemeClr val="tx1"/>
          </a:solidFill>
          <a:latin typeface="Museo Slab 500"/>
          <a:ea typeface="+mn-ea"/>
          <a:cs typeface="+mn-cs"/>
        </a:defRPr>
      </a:lvl1pPr>
      <a:lvl2pPr marL="742932" indent="-285744" algn="l" defTabSz="457189" rtl="0" eaLnBrk="0" fontAlgn="base" hangingPunct="0">
        <a:spcBef>
          <a:spcPct val="20000"/>
        </a:spcBef>
        <a:spcAft>
          <a:spcPct val="0"/>
        </a:spcAft>
        <a:buFont typeface="Arial" panose="020B0604020202020204" pitchFamily="34" charset="0"/>
        <a:buChar char="–"/>
        <a:defRPr sz="2400" kern="1200">
          <a:solidFill>
            <a:schemeClr val="tx1"/>
          </a:solidFill>
          <a:latin typeface="Expressway Regular Webfont"/>
          <a:ea typeface="+mn-ea"/>
          <a:cs typeface="+mn-cs"/>
        </a:defRPr>
      </a:lvl2pPr>
      <a:lvl3pPr marL="1142971" indent="-228594" algn="l" defTabSz="457189" rtl="0" eaLnBrk="0" fontAlgn="base" hangingPunct="0">
        <a:spcBef>
          <a:spcPct val="20000"/>
        </a:spcBef>
        <a:spcAft>
          <a:spcPct val="0"/>
        </a:spcAft>
        <a:buFont typeface="Arial" panose="020B0604020202020204" pitchFamily="34" charset="0"/>
        <a:buChar char="•"/>
        <a:defRPr sz="2000" kern="1200">
          <a:solidFill>
            <a:schemeClr val="tx1"/>
          </a:solidFill>
          <a:latin typeface="Expressway Regular Webfont"/>
          <a:ea typeface="+mn-ea"/>
          <a:cs typeface="+mn-cs"/>
        </a:defRPr>
      </a:lvl3pPr>
      <a:lvl4pPr marL="1600160" indent="-228594" algn="l" defTabSz="457189" rtl="0" eaLnBrk="0" fontAlgn="base" hangingPunct="0">
        <a:spcBef>
          <a:spcPct val="20000"/>
        </a:spcBef>
        <a:spcAft>
          <a:spcPct val="0"/>
        </a:spcAft>
        <a:buFont typeface="Arial" panose="020B0604020202020204" pitchFamily="34" charset="0"/>
        <a:buChar char="–"/>
        <a:defRPr kern="1200">
          <a:solidFill>
            <a:schemeClr val="tx1"/>
          </a:solidFill>
          <a:latin typeface="Expressway Regular Webfont"/>
          <a:ea typeface="+mn-ea"/>
          <a:cs typeface="+mn-cs"/>
        </a:defRPr>
      </a:lvl4pPr>
      <a:lvl5pPr marL="2057349" indent="-228594" algn="l" defTabSz="457189" rtl="0" eaLnBrk="0" fontAlgn="base" hangingPunct="0">
        <a:spcBef>
          <a:spcPct val="20000"/>
        </a:spcBef>
        <a:spcAft>
          <a:spcPct val="0"/>
        </a:spcAft>
        <a:buFont typeface="Arial" panose="020B0604020202020204" pitchFamily="34" charset="0"/>
        <a:buChar char="»"/>
        <a:defRPr sz="1600" kern="1200">
          <a:solidFill>
            <a:schemeClr val="tx1"/>
          </a:solidFill>
          <a:latin typeface="Expressway Regular Webfon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CF7776-F94E-4984-8072-A905D0BACBE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19BD50B-A2BE-46C7-AF30-271B003E051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536128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1.xml"/></Relationships>
</file>

<file path=ppt/slides/_rels/slide10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6.xml"/></Relationships>
</file>

<file path=ppt/slides/_rels/slide10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emf"/><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hyperlink" Target="https://youtu.be/IVQsIjBw3d4"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youtu.be/EnZDSPPtNU0" TargetMode="External"/><Relationship Id="rId5" Type="http://schemas.openxmlformats.org/officeDocument/2006/relationships/hyperlink" Target="https://youtu.be/iM3nrSKk-2Q" TargetMode="External"/><Relationship Id="rId4" Type="http://schemas.openxmlformats.org/officeDocument/2006/relationships/hyperlink" Target="https://youtu.be/RZ5GVTefgEI"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emf"/><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hyperlink" Target="https://youtu.be/EnZDSPPtNU0"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6.emf"/><Relationship Id="rId4" Type="http://schemas.openxmlformats.org/officeDocument/2006/relationships/oleObject" Target="../embeddings/oleObject1.bin"/></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7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piratenet.pensacolastate.edu/" TargetMode="External"/><Relationship Id="rId7" Type="http://schemas.openxmlformats.org/officeDocument/2006/relationships/hyperlink" Target="http://www.pensacolastate.edu/helpdesk/" TargetMode="External"/><Relationship Id="rId2" Type="http://schemas.openxmlformats.org/officeDocument/2006/relationships/image" Target="../media/image1.emf"/><Relationship Id="rId1" Type="http://schemas.openxmlformats.org/officeDocument/2006/relationships/slideLayout" Target="../slideLayouts/slideLayout2.xml"/><Relationship Id="rId6" Type="http://schemas.openxmlformats.org/officeDocument/2006/relationships/hyperlink" Target="http://piratenet.pensacolastate.edu/forms/" TargetMode="External"/><Relationship Id="rId5" Type="http://schemas.openxmlformats.org/officeDocument/2006/relationships/hyperlink" Target="http://piratenet.pensacolastate.edu/docs/policies/2017/Manual-of-Procedures-2017.pdf" TargetMode="External"/><Relationship Id="rId4" Type="http://schemas.openxmlformats.org/officeDocument/2006/relationships/hyperlink" Target="http://piratenet.pensacolastate.edu/docs/policies/2017/Board-Policies-Manual-March-2017.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9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8" name="Title 1"/>
          <p:cNvSpPr txBox="1">
            <a:spLocks/>
          </p:cNvSpPr>
          <p:nvPr/>
        </p:nvSpPr>
        <p:spPr bwMode="auto">
          <a:xfrm>
            <a:off x="381000" y="228600"/>
            <a:ext cx="8229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000" kern="1200">
                <a:solidFill>
                  <a:srgbClr val="008000"/>
                </a:solidFill>
                <a:latin typeface="Museo Slab 900"/>
                <a:ea typeface="+mj-ea"/>
                <a:cs typeface="+mj-cs"/>
              </a:defRPr>
            </a:lvl1pPr>
            <a:lvl2pPr algn="ctr" defTabSz="457200" rtl="0" eaLnBrk="0" fontAlgn="base" hangingPunct="0">
              <a:spcBef>
                <a:spcPct val="0"/>
              </a:spcBef>
              <a:spcAft>
                <a:spcPct val="0"/>
              </a:spcAft>
              <a:defRPr sz="4000">
                <a:solidFill>
                  <a:srgbClr val="008000"/>
                </a:solidFill>
                <a:latin typeface="Museo Slab 900"/>
              </a:defRPr>
            </a:lvl2pPr>
            <a:lvl3pPr algn="ctr" defTabSz="457200" rtl="0" eaLnBrk="0" fontAlgn="base" hangingPunct="0">
              <a:spcBef>
                <a:spcPct val="0"/>
              </a:spcBef>
              <a:spcAft>
                <a:spcPct val="0"/>
              </a:spcAft>
              <a:defRPr sz="4000">
                <a:solidFill>
                  <a:srgbClr val="008000"/>
                </a:solidFill>
                <a:latin typeface="Museo Slab 900"/>
              </a:defRPr>
            </a:lvl3pPr>
            <a:lvl4pPr algn="ctr" defTabSz="457200" rtl="0" eaLnBrk="0" fontAlgn="base" hangingPunct="0">
              <a:spcBef>
                <a:spcPct val="0"/>
              </a:spcBef>
              <a:spcAft>
                <a:spcPct val="0"/>
              </a:spcAft>
              <a:defRPr sz="4000">
                <a:solidFill>
                  <a:srgbClr val="008000"/>
                </a:solidFill>
                <a:latin typeface="Museo Slab 900"/>
              </a:defRPr>
            </a:lvl4pPr>
            <a:lvl5pPr algn="ctr" defTabSz="457200" rtl="0" eaLnBrk="0" fontAlgn="base" hangingPunct="0">
              <a:spcBef>
                <a:spcPct val="0"/>
              </a:spcBef>
              <a:spcAft>
                <a:spcPct val="0"/>
              </a:spcAft>
              <a:defRPr sz="4000">
                <a:solidFill>
                  <a:srgbClr val="008000"/>
                </a:solidFill>
                <a:latin typeface="Museo Slab 900"/>
              </a:defRPr>
            </a:lvl5pPr>
            <a:lvl6pPr marL="457200" algn="ctr" defTabSz="457200" rtl="0" fontAlgn="base">
              <a:spcBef>
                <a:spcPct val="0"/>
              </a:spcBef>
              <a:spcAft>
                <a:spcPct val="0"/>
              </a:spcAft>
              <a:defRPr sz="4000">
                <a:solidFill>
                  <a:srgbClr val="008000"/>
                </a:solidFill>
                <a:latin typeface="Museo Slab 900"/>
              </a:defRPr>
            </a:lvl6pPr>
            <a:lvl7pPr marL="914400" algn="ctr" defTabSz="457200" rtl="0" fontAlgn="base">
              <a:spcBef>
                <a:spcPct val="0"/>
              </a:spcBef>
              <a:spcAft>
                <a:spcPct val="0"/>
              </a:spcAft>
              <a:defRPr sz="4000">
                <a:solidFill>
                  <a:srgbClr val="008000"/>
                </a:solidFill>
                <a:latin typeface="Museo Slab 900"/>
              </a:defRPr>
            </a:lvl7pPr>
            <a:lvl8pPr marL="1371600" algn="ctr" defTabSz="457200" rtl="0" fontAlgn="base">
              <a:spcBef>
                <a:spcPct val="0"/>
              </a:spcBef>
              <a:spcAft>
                <a:spcPct val="0"/>
              </a:spcAft>
              <a:defRPr sz="4000">
                <a:solidFill>
                  <a:srgbClr val="008000"/>
                </a:solidFill>
                <a:latin typeface="Museo Slab 900"/>
              </a:defRPr>
            </a:lvl8pPr>
            <a:lvl9pPr marL="1828800" algn="ctr" defTabSz="457200" rtl="0" fontAlgn="base">
              <a:spcBef>
                <a:spcPct val="0"/>
              </a:spcBef>
              <a:spcAft>
                <a:spcPct val="0"/>
              </a:spcAft>
              <a:defRPr sz="4000">
                <a:solidFill>
                  <a:srgbClr val="008000"/>
                </a:solidFill>
                <a:latin typeface="Museo Slab 900"/>
              </a:defRPr>
            </a:lvl9pPr>
          </a:lstStyle>
          <a:p>
            <a:r>
              <a:rPr lang="en-US" sz="4800" b="1" dirty="0" smtClean="0">
                <a:solidFill>
                  <a:srgbClr val="00B050"/>
                </a:solidFill>
              </a:rPr>
              <a:t>PENSACOLA STATE COLLEGE FOUNDATION</a:t>
            </a:r>
          </a:p>
          <a:p>
            <a:r>
              <a:rPr lang="en-US" sz="5400" b="1" dirty="0" smtClean="0">
                <a:solidFill>
                  <a:srgbClr val="0070C0"/>
                </a:solidFill>
              </a:rPr>
              <a:t>Board </a:t>
            </a:r>
            <a:r>
              <a:rPr lang="en-US" sz="6000" b="1" dirty="0" smtClean="0">
                <a:solidFill>
                  <a:srgbClr val="0070C0"/>
                </a:solidFill>
              </a:rPr>
              <a:t>Orientation</a:t>
            </a:r>
            <a:r>
              <a:rPr lang="en-US" sz="5400" b="1" dirty="0" smtClean="0">
                <a:solidFill>
                  <a:srgbClr val="0070C0"/>
                </a:solidFill>
              </a:rPr>
              <a:t> </a:t>
            </a:r>
            <a:endParaRPr lang="en-US" sz="5400" b="1" dirty="0">
              <a:solidFill>
                <a:srgbClr val="0070C0"/>
              </a:solidFill>
            </a:endParaRPr>
          </a:p>
        </p:txBody>
      </p:sp>
    </p:spTree>
    <p:extLst>
      <p:ext uri="{BB962C8B-B14F-4D97-AF65-F5344CB8AC3E}">
        <p14:creationId xmlns:p14="http://schemas.microsoft.com/office/powerpoint/2010/main" val="1549211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b="1" dirty="0" smtClean="0">
                <a:solidFill>
                  <a:srgbClr val="0070C0"/>
                </a:solidFill>
              </a:rPr>
              <a:t>Florida Government Relations</a:t>
            </a:r>
            <a:endParaRPr lang="en-US" b="1" dirty="0">
              <a:solidFill>
                <a:srgbClr val="0070C0"/>
              </a:solidFill>
            </a:endParaRPr>
          </a:p>
        </p:txBody>
      </p:sp>
      <p:sp>
        <p:nvSpPr>
          <p:cNvPr id="6" name="Content Placeholder 2"/>
          <p:cNvSpPr txBox="1">
            <a:spLocks/>
          </p:cNvSpPr>
          <p:nvPr/>
        </p:nvSpPr>
        <p:spPr>
          <a:xfrm>
            <a:off x="457200" y="1524000"/>
            <a:ext cx="8382000" cy="45516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4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THREE </a:t>
            </a:r>
            <a:r>
              <a:rPr kumimoji="0" lang="en-US" sz="3400" b="1" i="0" u="none" strike="noStrike" kern="1200" cap="none" spc="-150" normalizeH="0" baseline="0" noProof="0" dirty="0" smtClean="0">
                <a:ln>
                  <a:noFill/>
                </a:ln>
                <a:solidFill>
                  <a:srgbClr val="00B050"/>
                </a:solidFill>
                <a:effectLst/>
                <a:uLnTx/>
                <a:uFillTx/>
                <a:latin typeface="Museo Slab 500"/>
                <a:ea typeface="+mn-ea"/>
                <a:cs typeface="Times New Roman" panose="02020603050405020304" pitchFamily="18" charset="0"/>
              </a:rPr>
              <a:t>BRANCHES</a:t>
            </a:r>
            <a:r>
              <a:rPr kumimoji="0" lang="en-US" sz="34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 OF GOVERNMENT</a:t>
            </a:r>
          </a:p>
          <a:p>
            <a:pPr marL="91440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1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
            </a:r>
            <a:br>
              <a:rPr kumimoji="0" lang="en-US" sz="21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br>
            <a:r>
              <a:rPr kumimoji="0" lang="en-US" sz="36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Executive</a:t>
            </a:r>
          </a:p>
          <a:p>
            <a:pPr marL="91440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Legislative</a:t>
            </a:r>
          </a:p>
          <a:p>
            <a:pPr marL="91440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Judicial</a:t>
            </a:r>
            <a:endParaRPr kumimoji="0" lang="en-US" sz="3600" b="0" i="0" u="none" strike="noStrike" kern="1200" cap="none" spc="0" normalizeH="0" baseline="0" noProof="0" dirty="0">
              <a:ln>
                <a:noFill/>
              </a:ln>
              <a:solidFill>
                <a:srgbClr val="00B050"/>
              </a:solidFill>
              <a:effectLst/>
              <a:uLnTx/>
              <a:uFillTx/>
              <a:latin typeface="Museo Slab 50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4953000" y="2286000"/>
            <a:ext cx="2743200" cy="2722805"/>
          </a:xfrm>
          <a:prstGeom prst="rect">
            <a:avLst/>
          </a:prstGeom>
        </p:spPr>
      </p:pic>
    </p:spTree>
    <p:extLst>
      <p:ext uri="{BB962C8B-B14F-4D97-AF65-F5344CB8AC3E}">
        <p14:creationId xmlns:p14="http://schemas.microsoft.com/office/powerpoint/2010/main" val="17501134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302102"/>
            <a:ext cx="8991600" cy="2175623"/>
          </a:xfrm>
          <a:prstGeom prst="rect">
            <a:avLst/>
          </a:prstGeom>
        </p:spPr>
      </p:pic>
      <p:sp>
        <p:nvSpPr>
          <p:cNvPr id="4" name="TextBox 3"/>
          <p:cNvSpPr txBox="1"/>
          <p:nvPr/>
        </p:nvSpPr>
        <p:spPr>
          <a:xfrm>
            <a:off x="1" y="3109079"/>
            <a:ext cx="9143999"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00B451"/>
                </a:solidFill>
                <a:effectLst/>
                <a:uLnTx/>
                <a:uFillTx/>
                <a:latin typeface="Rockwell" pitchFamily="18" charset="0"/>
                <a:ea typeface="+mn-ea"/>
                <a:cs typeface="+mn-cs"/>
              </a:rPr>
              <a:t>Providing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004C00"/>
                </a:solidFill>
                <a:effectLst/>
                <a:uLnTx/>
                <a:uFillTx/>
                <a:latin typeface="Rockwell" pitchFamily="18" charset="0"/>
                <a:ea typeface="+mn-ea"/>
                <a:cs typeface="+mn-cs"/>
              </a:rPr>
              <a:t>workforce-ready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00B451"/>
                </a:solidFill>
                <a:effectLst/>
                <a:uLnTx/>
                <a:uFillTx/>
                <a:latin typeface="Rockwell" pitchFamily="18" charset="0"/>
                <a:ea typeface="+mn-ea"/>
                <a:cs typeface="+mn-cs"/>
              </a:rPr>
              <a:t>graduates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B451"/>
                </a:solidFill>
                <a:effectLst/>
                <a:uLnTx/>
                <a:uFillTx/>
                <a:latin typeface="Rockwell" pitchFamily="18" charset="0"/>
                <a:ea typeface="+mn-ea"/>
                <a:cs typeface="+mn-cs"/>
              </a:rPr>
              <a:t>for local business needs</a:t>
            </a:r>
            <a:endParaRPr kumimoji="0" lang="en-US" sz="3600" b="1" i="0" u="none" strike="noStrike" kern="1200" cap="none" spc="0" normalizeH="0" baseline="0" noProof="0" dirty="0">
              <a:ln>
                <a:noFill/>
              </a:ln>
              <a:solidFill>
                <a:srgbClr val="00B451"/>
              </a:solidFill>
              <a:effectLst/>
              <a:uLnTx/>
              <a:uFillTx/>
              <a:latin typeface="Rockwell" pitchFamily="18" charset="0"/>
              <a:ea typeface="+mn-ea"/>
              <a:cs typeface="+mn-cs"/>
            </a:endParaRPr>
          </a:p>
        </p:txBody>
      </p:sp>
    </p:spTree>
    <p:extLst>
      <p:ext uri="{BB962C8B-B14F-4D97-AF65-F5344CB8AC3E}">
        <p14:creationId xmlns:p14="http://schemas.microsoft.com/office/powerpoint/2010/main" val="955545771"/>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869" t="31576" r="7998" b="4387"/>
          <a:stretch/>
        </p:blipFill>
        <p:spPr bwMode="auto">
          <a:xfrm>
            <a:off x="914400" y="2428628"/>
            <a:ext cx="7315200" cy="4353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152400"/>
            <a:ext cx="8991600" cy="2308324"/>
          </a:xfrm>
          <a:prstGeom prst="rect">
            <a:avLst/>
          </a:prstGeom>
        </p:spPr>
        <p:txBody>
          <a:bodyPr wrap="square">
            <a:spAutoFit/>
          </a:bodyPr>
          <a:lstStyle/>
          <a:p>
            <a:pPr lvl="0" algn="ctr">
              <a:defRPr/>
            </a:pPr>
            <a:r>
              <a:rPr lang="en-US" sz="4800" b="1" dirty="0" smtClean="0">
                <a:solidFill>
                  <a:srgbClr val="00B451"/>
                </a:solidFill>
                <a:latin typeface="Rockwell" pitchFamily="18" charset="0"/>
              </a:rPr>
              <a:t>PSC Governors </a:t>
            </a:r>
          </a:p>
          <a:p>
            <a:pPr lvl="0" algn="ctr">
              <a:defRPr/>
            </a:pPr>
            <a:r>
              <a:rPr lang="en-US" sz="4800" b="1" dirty="0" smtClean="0">
                <a:solidFill>
                  <a:srgbClr val="00B451"/>
                </a:solidFill>
                <a:latin typeface="Rockwell" pitchFamily="18" charset="0"/>
              </a:rPr>
              <a:t>ARE</a:t>
            </a:r>
          </a:p>
          <a:p>
            <a:pPr lvl="0" algn="ctr">
              <a:defRPr/>
            </a:pPr>
            <a:r>
              <a:rPr lang="en-US" sz="4800" b="1" dirty="0" smtClean="0">
                <a:solidFill>
                  <a:srgbClr val="004C00"/>
                </a:solidFill>
                <a:latin typeface="Rockwell" pitchFamily="18" charset="0"/>
              </a:rPr>
              <a:t>Passionate Supporters</a:t>
            </a:r>
            <a:endParaRPr lang="en-US" sz="4800" b="1" dirty="0">
              <a:solidFill>
                <a:srgbClr val="004C00"/>
              </a:solidFill>
              <a:latin typeface="Rockwell" pitchFamily="18" charset="0"/>
            </a:endParaRPr>
          </a:p>
        </p:txBody>
      </p:sp>
    </p:spTree>
    <p:extLst>
      <p:ext uri="{BB962C8B-B14F-4D97-AF65-F5344CB8AC3E}">
        <p14:creationId xmlns:p14="http://schemas.microsoft.com/office/powerpoint/2010/main" val="2553215346"/>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8"/>
            <a:ext cx="8229600" cy="715962"/>
          </a:xfrm>
        </p:spPr>
        <p:txBody>
          <a:bodyPr/>
          <a:lstStyle/>
          <a:p>
            <a:r>
              <a:rPr lang="en-US" sz="3200" b="1" dirty="0" smtClean="0">
                <a:solidFill>
                  <a:srgbClr val="0070C0"/>
                </a:solidFill>
              </a:rPr>
              <a:t>Welcome Aboard</a:t>
            </a:r>
            <a:endParaRPr lang="en-US" sz="3200" b="1" dirty="0">
              <a:solidFill>
                <a:srgbClr val="0070C0"/>
              </a:solidFill>
            </a:endParaRPr>
          </a:p>
        </p:txBody>
      </p:sp>
      <p:sp>
        <p:nvSpPr>
          <p:cNvPr id="3" name="Content Placeholder 2"/>
          <p:cNvSpPr>
            <a:spLocks noGrp="1"/>
          </p:cNvSpPr>
          <p:nvPr>
            <p:ph idx="1"/>
          </p:nvPr>
        </p:nvSpPr>
        <p:spPr>
          <a:xfrm>
            <a:off x="533400" y="1447800"/>
            <a:ext cx="8077200" cy="4572000"/>
          </a:xfrm>
        </p:spPr>
        <p:txBody>
          <a:bodyPr>
            <a:normAutofit/>
          </a:bodyPr>
          <a:lstStyle/>
          <a:p>
            <a:pPr marL="0" indent="0">
              <a:buNone/>
            </a:pPr>
            <a:r>
              <a:rPr lang="en-US" sz="1700" b="1" dirty="0"/>
              <a:t>We hope you are excited by your participation on this special team!</a:t>
            </a:r>
          </a:p>
          <a:p>
            <a:pPr marL="0" indent="0">
              <a:buNone/>
            </a:pPr>
            <a:endParaRPr lang="en-US" sz="1700" dirty="0"/>
          </a:p>
          <a:p>
            <a:pPr marL="0" indent="0">
              <a:buNone/>
            </a:pPr>
            <a:endParaRPr lang="en-US" sz="1700" b="1" dirty="0"/>
          </a:p>
          <a:p>
            <a:pPr marL="0" indent="0">
              <a:buNone/>
            </a:pPr>
            <a:r>
              <a:rPr lang="en-US" sz="1700" b="1" dirty="0"/>
              <a:t>Andrea Krieger</a:t>
            </a:r>
          </a:p>
          <a:p>
            <a:pPr marL="0" indent="0">
              <a:buNone/>
            </a:pPr>
            <a:r>
              <a:rPr lang="en-US" sz="1700" b="1" dirty="0"/>
              <a:t>Executive Director of Institutional Development</a:t>
            </a:r>
          </a:p>
          <a:p>
            <a:pPr marL="0" indent="0">
              <a:buNone/>
            </a:pPr>
            <a:r>
              <a:rPr lang="en-US" sz="1700" b="1" dirty="0"/>
              <a:t>Cell:  850-232-2244</a:t>
            </a:r>
          </a:p>
          <a:p>
            <a:pPr marL="0" indent="0">
              <a:buNone/>
            </a:pPr>
            <a:r>
              <a:rPr lang="en-US" sz="1700" b="1" dirty="0"/>
              <a:t>Direct Office Line: 850-484-1477</a:t>
            </a:r>
          </a:p>
          <a:p>
            <a:pPr marL="0" indent="0">
              <a:buNone/>
            </a:pPr>
            <a:r>
              <a:rPr lang="en-US" sz="1700" b="1" dirty="0"/>
              <a:t>akrieger@pensacolastate.edu	</a:t>
            </a:r>
          </a:p>
          <a:p>
            <a:pPr marL="0" indent="0">
              <a:buNone/>
            </a:pPr>
            <a:endParaRPr lang="en-US" sz="1700" dirty="0" smtClean="0"/>
          </a:p>
        </p:txBody>
      </p:sp>
    </p:spTree>
    <p:extLst>
      <p:ext uri="{BB962C8B-B14F-4D97-AF65-F5344CB8AC3E}">
        <p14:creationId xmlns:p14="http://schemas.microsoft.com/office/powerpoint/2010/main" val="18149457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800" b="1" dirty="0" smtClean="0">
                <a:solidFill>
                  <a:srgbClr val="0070C0"/>
                </a:solidFill>
              </a:rPr>
              <a:t>Florida Government Relations</a:t>
            </a:r>
            <a:endParaRPr lang="en-US" sz="3800" b="1" dirty="0">
              <a:solidFill>
                <a:srgbClr val="0070C0"/>
              </a:solidFill>
            </a:endParaRPr>
          </a:p>
        </p:txBody>
      </p:sp>
      <p:sp>
        <p:nvSpPr>
          <p:cNvPr id="6" name="Content Placeholder 2"/>
          <p:cNvSpPr txBox="1">
            <a:spLocks/>
          </p:cNvSpPr>
          <p:nvPr/>
        </p:nvSpPr>
        <p:spPr>
          <a:xfrm>
            <a:off x="457200" y="1143001"/>
            <a:ext cx="8382000" cy="45516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itle 1"/>
          <p:cNvSpPr txBox="1">
            <a:spLocks/>
          </p:cNvSpPr>
          <p:nvPr/>
        </p:nvSpPr>
        <p:spPr>
          <a:xfrm>
            <a:off x="304800" y="990600"/>
            <a:ext cx="4267200" cy="160020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150" normalizeH="0" baseline="0" noProof="0" dirty="0" smtClean="0">
                <a:ln>
                  <a:noFill/>
                </a:ln>
                <a:solidFill>
                  <a:srgbClr val="00B050"/>
                </a:solidFill>
                <a:effectLst/>
                <a:uLnTx/>
                <a:uFillTx/>
                <a:latin typeface="Museo Slab 500"/>
                <a:ea typeface="+mj-ea"/>
                <a:cs typeface="Times New Roman" panose="02020603050405020304" pitchFamily="18" charset="0"/>
              </a:rPr>
              <a:t>EXECUTIVE: FLORIDA CABINET</a:t>
            </a:r>
            <a:endParaRPr kumimoji="0" lang="en-US" sz="3600" b="1" i="0" u="none" strike="noStrike" kern="1200" cap="none" spc="-150" normalizeH="0" baseline="0" noProof="0" dirty="0">
              <a:ln>
                <a:noFill/>
              </a:ln>
              <a:solidFill>
                <a:srgbClr val="00B050"/>
              </a:solidFill>
              <a:effectLst/>
              <a:uLnTx/>
              <a:uFillTx/>
              <a:latin typeface="Museo Slab 500"/>
              <a:ea typeface="+mj-ea"/>
              <a:cs typeface="Times New Roman" panose="02020603050405020304" pitchFamily="18" charset="0"/>
            </a:endParaRPr>
          </a:p>
        </p:txBody>
      </p:sp>
      <p:sp>
        <p:nvSpPr>
          <p:cNvPr id="5" name="Text Placeholder 3"/>
          <p:cNvSpPr txBox="1">
            <a:spLocks/>
          </p:cNvSpPr>
          <p:nvPr/>
        </p:nvSpPr>
        <p:spPr>
          <a:xfrm>
            <a:off x="304800" y="2590800"/>
            <a:ext cx="4267200" cy="2438400"/>
          </a:xfrm>
          <a:prstGeom prst="rect">
            <a:avLst/>
          </a:prstGeom>
        </p:spPr>
        <p:txBody>
          <a:bodyPr vert="horz" lIns="91440" tIns="45720" rIns="91440" bIns="45720" rtlCol="0">
            <a:normAutofit fontScale="92500"/>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Governor </a:t>
            </a:r>
            <a:r>
              <a:rPr kumimoji="0" lang="en-US" sz="20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Rick Scott</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Attorney General </a:t>
            </a:r>
            <a:r>
              <a:rPr kumimoji="0" lang="en-US" sz="20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Pam Bondi</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dirty="0" err="1" smtClean="0">
                <a:ln>
                  <a:noFill/>
                </a:ln>
                <a:solidFill>
                  <a:srgbClr val="00B050"/>
                </a:solidFill>
                <a:effectLst/>
                <a:uLnTx/>
                <a:uFillTx/>
                <a:latin typeface="Museo Slab 500"/>
                <a:ea typeface="+mn-ea"/>
                <a:cs typeface="Times New Roman" panose="02020603050405020304" pitchFamily="18" charset="0"/>
              </a:rPr>
              <a:t>Comm’r</a:t>
            </a:r>
            <a:r>
              <a:rPr kumimoji="0" lang="en-US" sz="2000" b="0"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 of Agriculture </a:t>
            </a:r>
            <a:r>
              <a:rPr kumimoji="0" lang="en-US" sz="20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Adam Putnam</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Chief Financial </a:t>
            </a:r>
            <a:r>
              <a:rPr kumimoji="0" lang="en-US" sz="2000" b="0" i="0" u="none" strike="noStrike" kern="1200" cap="none" spc="0" normalizeH="0" baseline="0" noProof="0" dirty="0" err="1" smtClean="0">
                <a:ln>
                  <a:noFill/>
                </a:ln>
                <a:solidFill>
                  <a:srgbClr val="00B050"/>
                </a:solidFill>
                <a:effectLst/>
                <a:uLnTx/>
                <a:uFillTx/>
                <a:latin typeface="Museo Slab 500"/>
                <a:ea typeface="+mn-ea"/>
                <a:cs typeface="Times New Roman" panose="02020603050405020304" pitchFamily="18" charset="0"/>
              </a:rPr>
              <a:t>Ofc</a:t>
            </a:r>
            <a:r>
              <a:rPr kumimoji="0" lang="en-US" sz="2000" b="0"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 </a:t>
            </a:r>
            <a:r>
              <a:rPr kumimoji="0" lang="en-US" sz="20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Jimmy </a:t>
            </a:r>
            <a:r>
              <a:rPr kumimoji="0" lang="en-US" sz="2000" b="1" i="0" u="none" strike="noStrike" kern="1200" cap="none" spc="0" normalizeH="0" baseline="0" noProof="0" dirty="0" err="1" smtClean="0">
                <a:ln>
                  <a:noFill/>
                </a:ln>
                <a:solidFill>
                  <a:srgbClr val="00B050"/>
                </a:solidFill>
                <a:effectLst/>
                <a:uLnTx/>
                <a:uFillTx/>
                <a:latin typeface="Museo Slab 500"/>
                <a:ea typeface="+mn-ea"/>
                <a:cs typeface="Times New Roman" panose="02020603050405020304" pitchFamily="18" charset="0"/>
              </a:rPr>
              <a:t>Patronis</a:t>
            </a:r>
            <a:endParaRPr kumimoji="0" lang="en-US" sz="20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smtClean="0">
              <a:ln>
                <a:noFill/>
              </a:ln>
              <a:solidFill>
                <a:srgbClr val="00B050"/>
              </a:solidFill>
              <a:effectLst/>
              <a:uLnTx/>
              <a:uFillTx/>
              <a:latin typeface="Museo Slab 500"/>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rgbClr val="00B050"/>
                </a:solidFill>
                <a:effectLst/>
                <a:uLnTx/>
                <a:uFillTx/>
                <a:latin typeface="Museo Slab 500"/>
                <a:ea typeface="+mn-ea"/>
                <a:cs typeface="+mn-cs"/>
              </a:rPr>
              <a:t>http://cabinet.myflorida.com/</a:t>
            </a:r>
            <a:endParaRPr kumimoji="0" lang="en-US" sz="1200" b="0" i="0" u="none" strike="noStrike" kern="1200" cap="none" spc="0" normalizeH="0" baseline="0" noProof="0" dirty="0">
              <a:ln>
                <a:noFill/>
              </a:ln>
              <a:solidFill>
                <a:srgbClr val="00B050"/>
              </a:solidFill>
              <a:effectLst/>
              <a:uLnTx/>
              <a:uFillTx/>
              <a:latin typeface="Museo Slab 500"/>
              <a:ea typeface="+mn-ea"/>
              <a:cs typeface="+mn-cs"/>
            </a:endParaRPr>
          </a:p>
        </p:txBody>
      </p:sp>
      <p:pic>
        <p:nvPicPr>
          <p:cNvPr id="7" name="Picture Placeholder 7"/>
          <p:cNvPicPr>
            <a:picLocks noChangeAspect="1"/>
          </p:cNvPicPr>
          <p:nvPr/>
        </p:nvPicPr>
        <p:blipFill>
          <a:blip r:embed="rId4"/>
          <a:srcRect l="12043" r="12043"/>
          <a:stretch>
            <a:fillRect/>
          </a:stretch>
        </p:blipFill>
        <p:spPr>
          <a:xfrm>
            <a:off x="4677515" y="1520827"/>
            <a:ext cx="3839026" cy="4041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7812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800" b="1" dirty="0" smtClean="0">
                <a:solidFill>
                  <a:srgbClr val="0070C0"/>
                </a:solidFill>
              </a:rPr>
              <a:t>Florida Government Relations</a:t>
            </a:r>
            <a:endParaRPr lang="en-US" sz="3800" b="1" dirty="0">
              <a:solidFill>
                <a:srgbClr val="0070C0"/>
              </a:solidFill>
            </a:endParaRPr>
          </a:p>
        </p:txBody>
      </p:sp>
      <p:sp>
        <p:nvSpPr>
          <p:cNvPr id="6" name="Content Placeholder 2"/>
          <p:cNvSpPr txBox="1">
            <a:spLocks/>
          </p:cNvSpPr>
          <p:nvPr/>
        </p:nvSpPr>
        <p:spPr>
          <a:xfrm>
            <a:off x="457200" y="1143001"/>
            <a:ext cx="8382000" cy="45516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700371" y="935942"/>
            <a:ext cx="3776185" cy="2518243"/>
          </a:xfrm>
          <a:prstGeom prst="rect">
            <a:avLst/>
          </a:prstGeom>
          <a:ln>
            <a:noFill/>
          </a:ln>
          <a:effectLst>
            <a:softEdge rad="112500"/>
          </a:effectLst>
        </p:spPr>
      </p:pic>
      <p:pic>
        <p:nvPicPr>
          <p:cNvPr id="9" name="Picture 8"/>
          <p:cNvPicPr>
            <a:picLocks noChangeAspect="1"/>
          </p:cNvPicPr>
          <p:nvPr/>
        </p:nvPicPr>
        <p:blipFill>
          <a:blip r:embed="rId5"/>
          <a:stretch>
            <a:fillRect/>
          </a:stretch>
        </p:blipFill>
        <p:spPr>
          <a:xfrm>
            <a:off x="4977953" y="914400"/>
            <a:ext cx="3891922" cy="2509403"/>
          </a:xfrm>
          <a:prstGeom prst="rect">
            <a:avLst/>
          </a:prstGeom>
          <a:ln>
            <a:noFill/>
          </a:ln>
          <a:effectLst>
            <a:softEdge rad="112500"/>
          </a:effectLst>
        </p:spPr>
      </p:pic>
      <p:pic>
        <p:nvPicPr>
          <p:cNvPr id="10" name="Picture 2" descr="President Joe Negr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4437192"/>
            <a:ext cx="1371933" cy="18168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7"/>
          <a:srcRect r="5575"/>
          <a:stretch/>
        </p:blipFill>
        <p:spPr>
          <a:xfrm>
            <a:off x="2819400" y="4733814"/>
            <a:ext cx="2144996" cy="1520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Content Placeholder 3"/>
          <p:cNvSpPr txBox="1">
            <a:spLocks/>
          </p:cNvSpPr>
          <p:nvPr/>
        </p:nvSpPr>
        <p:spPr>
          <a:xfrm>
            <a:off x="533399" y="3395884"/>
            <a:ext cx="3848019" cy="1913307"/>
          </a:xfrm>
          <a:prstGeom prst="rect">
            <a:avLst/>
          </a:prstGeom>
          <a:solidFill>
            <a:sysClr val="window" lastClr="FFFFFF">
              <a:alpha val="65000"/>
            </a:sysClr>
          </a:solidFill>
          <a:effectLst>
            <a:softEdge rad="381000"/>
          </a:effectLst>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120 </a:t>
            </a:r>
            <a:r>
              <a:rPr kumimoji="0" lang="en-US" sz="18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Members of the House</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Elected to 2 year terms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Speaker of the House:</a:t>
            </a:r>
            <a:br>
              <a:rPr kumimoji="0" lang="en-US" sz="1800" b="0"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br>
            <a:r>
              <a:rPr kumimoji="0" lang="en-US" sz="1800" b="1"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Richard Corcoran</a:t>
            </a:r>
            <a:r>
              <a:rPr kumimoji="0" lang="en-US" sz="1800" b="0"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
            </a:r>
            <a:br>
              <a:rPr kumimoji="0" lang="en-US" sz="1800" b="0"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br>
            <a:r>
              <a:rPr kumimoji="0" lang="en-US" sz="1800" b="0" i="0" u="none" strike="noStrike" kern="1200" cap="none" spc="0" normalizeH="0" baseline="0" noProof="0" dirty="0" smtClean="0">
                <a:ln>
                  <a:noFill/>
                </a:ln>
                <a:solidFill>
                  <a:srgbClr val="00B050"/>
                </a:solidFill>
                <a:effectLst/>
                <a:uLnTx/>
                <a:uFillTx/>
                <a:latin typeface="Museo Slab 500"/>
                <a:ea typeface="+mn-ea"/>
                <a:cs typeface="Times New Roman" panose="02020603050405020304" pitchFamily="18" charset="0"/>
              </a:rPr>
              <a:t>(R- Land O' Lakes)</a:t>
            </a: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9855" y="915191"/>
            <a:ext cx="1476277" cy="1490472"/>
          </a:xfrm>
          <a:prstGeom prst="rect">
            <a:avLst/>
          </a:prstGeom>
        </p:spPr>
      </p:pic>
      <p:sp>
        <p:nvSpPr>
          <p:cNvPr id="14" name="Content Placeholder 5"/>
          <p:cNvSpPr txBox="1">
            <a:spLocks/>
          </p:cNvSpPr>
          <p:nvPr/>
        </p:nvSpPr>
        <p:spPr>
          <a:xfrm>
            <a:off x="4856311" y="3395884"/>
            <a:ext cx="3200400" cy="1913916"/>
          </a:xfrm>
          <a:prstGeom prst="rect">
            <a:avLst/>
          </a:prstGeom>
          <a:solidFill>
            <a:sysClr val="window" lastClr="FFFFFF">
              <a:alpha val="65000"/>
            </a:sysClr>
          </a:solidFill>
          <a:effectLst>
            <a:softEdge rad="444500"/>
          </a:effectLst>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smtClean="0">
                <a:ln>
                  <a:noFill/>
                </a:ln>
                <a:solidFill>
                  <a:srgbClr val="00B050"/>
                </a:solidFill>
                <a:effectLst/>
                <a:uLnTx/>
                <a:uFillTx/>
                <a:latin typeface="Museo Slab 500"/>
                <a:ea typeface="+mn-ea"/>
                <a:cs typeface="Times New Roman" panose="02020603050405020304" pitchFamily="18" charset="0"/>
              </a:rPr>
              <a:t>40 </a:t>
            </a:r>
            <a:r>
              <a:rPr kumimoji="0" lang="en-US" sz="1800" b="1" i="0" u="none" strike="noStrike" kern="1200" cap="none" spc="0" normalizeH="0" baseline="0" noProof="0" smtClean="0">
                <a:ln>
                  <a:noFill/>
                </a:ln>
                <a:solidFill>
                  <a:srgbClr val="00B050"/>
                </a:solidFill>
                <a:effectLst/>
                <a:uLnTx/>
                <a:uFillTx/>
                <a:latin typeface="Museo Slab 500"/>
                <a:ea typeface="+mn-ea"/>
                <a:cs typeface="Times New Roman" panose="02020603050405020304" pitchFamily="18" charset="0"/>
              </a:rPr>
              <a:t>Senators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smtClean="0">
                <a:ln>
                  <a:noFill/>
                </a:ln>
                <a:solidFill>
                  <a:srgbClr val="00B050"/>
                </a:solidFill>
                <a:effectLst/>
                <a:uLnTx/>
                <a:uFillTx/>
                <a:latin typeface="Museo Slab 500"/>
                <a:ea typeface="+mn-ea"/>
                <a:cs typeface="Times New Roman" panose="02020603050405020304" pitchFamily="18" charset="0"/>
              </a:rPr>
              <a:t>Elected to 4 year terms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1800" b="0" i="0" u="none" strike="noStrike" kern="1200" cap="none" spc="0" normalizeH="0" baseline="0" noProof="0" smtClean="0">
                <a:ln>
                  <a:noFill/>
                </a:ln>
                <a:solidFill>
                  <a:srgbClr val="00B050"/>
                </a:solidFill>
                <a:effectLst/>
                <a:uLnTx/>
                <a:uFillTx/>
                <a:latin typeface="Museo Slab 500"/>
                <a:ea typeface="+mn-ea"/>
                <a:cs typeface="Times New Roman" panose="02020603050405020304" pitchFamily="18" charset="0"/>
              </a:rPr>
              <a:t>Senate President: </a:t>
            </a:r>
            <a:br>
              <a:rPr kumimoji="0" lang="en-US" sz="1800" b="0" i="0" u="none" strike="noStrike" kern="1200" cap="none" spc="0" normalizeH="0" baseline="0" noProof="0" smtClean="0">
                <a:ln>
                  <a:noFill/>
                </a:ln>
                <a:solidFill>
                  <a:srgbClr val="00B050"/>
                </a:solidFill>
                <a:effectLst/>
                <a:uLnTx/>
                <a:uFillTx/>
                <a:latin typeface="Museo Slab 500"/>
                <a:ea typeface="+mn-ea"/>
                <a:cs typeface="Times New Roman" panose="02020603050405020304" pitchFamily="18" charset="0"/>
              </a:rPr>
            </a:br>
            <a:r>
              <a:rPr kumimoji="0" lang="en-US" sz="1800" b="1" i="0" u="none" strike="noStrike" kern="1200" cap="none" spc="0" normalizeH="0" baseline="0" noProof="0" smtClean="0">
                <a:ln>
                  <a:noFill/>
                </a:ln>
                <a:solidFill>
                  <a:srgbClr val="00B050"/>
                </a:solidFill>
                <a:effectLst/>
                <a:uLnTx/>
                <a:uFillTx/>
                <a:latin typeface="Museo Slab 500"/>
                <a:ea typeface="+mn-ea"/>
                <a:cs typeface="Times New Roman" panose="02020603050405020304" pitchFamily="18" charset="0"/>
              </a:rPr>
              <a:t>Joe Negron </a:t>
            </a:r>
            <a:br>
              <a:rPr kumimoji="0" lang="en-US" sz="1800" b="1" i="0" u="none" strike="noStrike" kern="1200" cap="none" spc="0" normalizeH="0" baseline="0" noProof="0" smtClean="0">
                <a:ln>
                  <a:noFill/>
                </a:ln>
                <a:solidFill>
                  <a:srgbClr val="00B050"/>
                </a:solidFill>
                <a:effectLst/>
                <a:uLnTx/>
                <a:uFillTx/>
                <a:latin typeface="Museo Slab 500"/>
                <a:ea typeface="+mn-ea"/>
                <a:cs typeface="Times New Roman" panose="02020603050405020304" pitchFamily="18" charset="0"/>
              </a:rPr>
            </a:br>
            <a:r>
              <a:rPr kumimoji="0" lang="en-US" sz="1800" b="0" i="0" u="none" strike="noStrike" kern="1200" cap="none" spc="0" normalizeH="0" baseline="0" noProof="0" smtClean="0">
                <a:ln>
                  <a:noFill/>
                </a:ln>
                <a:solidFill>
                  <a:srgbClr val="00B050"/>
                </a:solidFill>
                <a:effectLst/>
                <a:uLnTx/>
                <a:uFillTx/>
                <a:latin typeface="Museo Slab 500"/>
                <a:ea typeface="+mn-ea"/>
                <a:cs typeface="Times New Roman" panose="02020603050405020304" pitchFamily="18" charset="0"/>
              </a:rPr>
              <a:t>(R- Palm City)</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B050"/>
              </a:solidFill>
              <a:effectLst/>
              <a:uLnTx/>
              <a:uFillTx/>
              <a:latin typeface="Museo Slab 500"/>
              <a:ea typeface="+mn-ea"/>
              <a:cs typeface="+mn-cs"/>
            </a:endParaRPr>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350" y="914400"/>
            <a:ext cx="1489385" cy="1489385"/>
          </a:xfrm>
          <a:prstGeom prst="rect">
            <a:avLst/>
          </a:prstGeom>
        </p:spPr>
      </p:pic>
    </p:spTree>
    <p:extLst>
      <p:ext uri="{BB962C8B-B14F-4D97-AF65-F5344CB8AC3E}">
        <p14:creationId xmlns:p14="http://schemas.microsoft.com/office/powerpoint/2010/main" val="20390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bldP spid="14"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800" b="1" dirty="0" smtClean="0">
                <a:solidFill>
                  <a:srgbClr val="0070C0"/>
                </a:solidFill>
              </a:rPr>
              <a:t>Florida Government Relations</a:t>
            </a:r>
            <a:endParaRPr lang="en-US" sz="3800" b="1" dirty="0">
              <a:solidFill>
                <a:srgbClr val="0070C0"/>
              </a:solidFill>
            </a:endParaRPr>
          </a:p>
        </p:txBody>
      </p:sp>
      <p:sp>
        <p:nvSpPr>
          <p:cNvPr id="6" name="Content Placeholder 2"/>
          <p:cNvSpPr txBox="1">
            <a:spLocks/>
          </p:cNvSpPr>
          <p:nvPr/>
        </p:nvSpPr>
        <p:spPr>
          <a:xfrm>
            <a:off x="457200" y="1143001"/>
            <a:ext cx="8382000" cy="45516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9855" y="915191"/>
            <a:ext cx="1476277" cy="149047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350" y="914400"/>
            <a:ext cx="1489385" cy="1489385"/>
          </a:xfrm>
          <a:prstGeom prst="rect">
            <a:avLst/>
          </a:prstGeom>
        </p:spPr>
      </p:pic>
      <p:sp>
        <p:nvSpPr>
          <p:cNvPr id="16" name="Text Placeholder 5"/>
          <p:cNvSpPr txBox="1">
            <a:spLocks/>
          </p:cNvSpPr>
          <p:nvPr/>
        </p:nvSpPr>
        <p:spPr>
          <a:xfrm>
            <a:off x="446434" y="2404861"/>
            <a:ext cx="3868340" cy="1306226"/>
          </a:xfrm>
          <a:prstGeom prst="rect">
            <a:avLst/>
          </a:prstGeom>
        </p:spPr>
        <p:txBody>
          <a:bodyPr vert="horz" lIns="91440" tIns="45720" rIns="91440" bIns="45720" rtlCol="0" anchor="b">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t>House District Map</a:t>
            </a:r>
            <a: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t/>
            </a:r>
            <a:b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br>
            <a: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t>District 1: Rep. Clay Ingram</a:t>
            </a:r>
            <a:b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br>
            <a: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t>District 2: Rep. Frank White</a:t>
            </a:r>
            <a:b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br>
            <a: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t>District 3: Rep. </a:t>
            </a:r>
            <a:r>
              <a:rPr kumimoji="0" lang="en-US" sz="1800" b="1" i="0" u="none" strike="noStrike" kern="1200" cap="none" spc="0" normalizeH="0" baseline="0" noProof="0" dirty="0" err="1" smtClean="0">
                <a:ln>
                  <a:noFill/>
                </a:ln>
                <a:solidFill>
                  <a:srgbClr val="4F81BD"/>
                </a:solidFill>
                <a:effectLst/>
                <a:uLnTx/>
                <a:uFillTx/>
                <a:latin typeface="Times New Roman" panose="02020603050405020304" pitchFamily="18" charset="0"/>
                <a:ea typeface="+mn-ea"/>
                <a:cs typeface="Times New Roman" panose="02020603050405020304" pitchFamily="18" charset="0"/>
              </a:rPr>
              <a:t>Jayer</a:t>
            </a:r>
            <a: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t> Williamson</a:t>
            </a:r>
            <a:b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br>
            <a: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t>District 4: Rep. Mel Ponder</a:t>
            </a:r>
            <a:endParaRPr kumimoji="0" lang="en-US" sz="1800" b="1"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endParaRPr>
          </a:p>
        </p:txBody>
      </p:sp>
      <p:sp>
        <p:nvSpPr>
          <p:cNvPr id="17" name="Text Placeholder 7"/>
          <p:cNvSpPr txBox="1">
            <a:spLocks/>
          </p:cNvSpPr>
          <p:nvPr/>
        </p:nvSpPr>
        <p:spPr>
          <a:xfrm>
            <a:off x="4400550" y="2404861"/>
            <a:ext cx="3887391" cy="1306226"/>
          </a:xfrm>
          <a:prstGeom prst="rect">
            <a:avLst/>
          </a:prstGeom>
        </p:spPr>
        <p:txBody>
          <a:bodyPr vert="horz" lIns="91440" tIns="45720" rIns="91440" bIns="45720" rtlCol="0" anchor="b">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800" b="1"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500" b="1"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350" b="1"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t>Senate District Map</a:t>
            </a:r>
            <a:br>
              <a:rPr kumimoji="0" lang="en-US" sz="24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br>
            <a: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t>District 1: Senator Doug </a:t>
            </a:r>
            <a:r>
              <a:rPr kumimoji="0" lang="en-US" sz="1800" b="1" i="0" u="none" strike="noStrike" kern="1200" cap="none" spc="0" normalizeH="0" baseline="0" noProof="0" dirty="0" err="1" smtClean="0">
                <a:ln>
                  <a:noFill/>
                </a:ln>
                <a:solidFill>
                  <a:srgbClr val="4F81BD"/>
                </a:solidFill>
                <a:effectLst/>
                <a:uLnTx/>
                <a:uFillTx/>
                <a:latin typeface="Times New Roman" panose="02020603050405020304" pitchFamily="18" charset="0"/>
                <a:ea typeface="+mn-ea"/>
                <a:cs typeface="Times New Roman" panose="02020603050405020304" pitchFamily="18" charset="0"/>
              </a:rPr>
              <a:t>Broxson</a:t>
            </a:r>
            <a: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t/>
            </a:r>
            <a:b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br>
            <a: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t>District 2: Senator George Gainer</a:t>
            </a:r>
            <a:b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br>
            <a: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t/>
            </a:r>
            <a:br>
              <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rPr>
            </a:br>
            <a:endParaRPr kumimoji="0" lang="en-US" sz="1800" b="1" i="0" u="none" strike="noStrike" kern="1200" cap="none" spc="0" normalizeH="0" baseline="0" noProof="0" dirty="0" smtClean="0">
              <a:ln>
                <a:noFill/>
              </a:ln>
              <a:solidFill>
                <a:srgbClr val="4F81BD"/>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t="25022" r="44420" b="28769"/>
          <a:stretch/>
        </p:blipFill>
        <p:spPr>
          <a:xfrm>
            <a:off x="609600" y="3870403"/>
            <a:ext cx="3001103" cy="1664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p:cNvSpPr txBox="1"/>
          <p:nvPr/>
        </p:nvSpPr>
        <p:spPr>
          <a:xfrm>
            <a:off x="3355747" y="6173024"/>
            <a:ext cx="56207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Calibri"/>
                <a:ea typeface="+mn-ea"/>
                <a:cs typeface="+mn-cs"/>
              </a:rPr>
              <a:t>Watch </a:t>
            </a:r>
            <a:r>
              <a:rPr kumimoji="0" lang="en-US" sz="1800" b="0" i="1" u="none" strike="noStrike" kern="0" cap="none" spc="0" normalizeH="0" baseline="0" noProof="0" dirty="0" smtClean="0">
                <a:ln>
                  <a:noFill/>
                </a:ln>
                <a:solidFill>
                  <a:prstClr val="black"/>
                </a:solidFill>
                <a:effectLst/>
                <a:uLnTx/>
                <a:uFillTx/>
                <a:latin typeface="Calibri"/>
                <a:ea typeface="+mn-ea"/>
                <a:cs typeface="+mn-cs"/>
              </a:rPr>
              <a:t>Legislative Review </a:t>
            </a:r>
            <a:r>
              <a:rPr kumimoji="0" lang="en-US" sz="1800" b="0" i="0" u="none" strike="noStrike" kern="0" cap="none" spc="0" normalizeH="0" baseline="0" noProof="0" dirty="0" smtClean="0">
                <a:ln>
                  <a:noFill/>
                </a:ln>
                <a:solidFill>
                  <a:prstClr val="black"/>
                </a:solidFill>
                <a:effectLst/>
                <a:uLnTx/>
                <a:uFillTx/>
                <a:latin typeface="Calibri"/>
                <a:ea typeface="+mn-ea"/>
                <a:cs typeface="+mn-cs"/>
              </a:rPr>
              <a:t>on WSRE December 12 at 7pm</a:t>
            </a:r>
          </a:p>
        </p:txBody>
      </p:sp>
    </p:spTree>
    <p:extLst>
      <p:ext uri="{BB962C8B-B14F-4D97-AF65-F5344CB8AC3E}">
        <p14:creationId xmlns:p14="http://schemas.microsoft.com/office/powerpoint/2010/main" val="39582026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200" b="1" dirty="0" smtClean="0">
                <a:solidFill>
                  <a:srgbClr val="0070C0"/>
                </a:solidFill>
              </a:rPr>
              <a:t>Division of Florida Colleges: Mission</a:t>
            </a:r>
            <a:endParaRPr lang="en-US" sz="3200" b="1" dirty="0">
              <a:solidFill>
                <a:srgbClr val="0070C0"/>
              </a:solidFill>
            </a:endParaRPr>
          </a:p>
        </p:txBody>
      </p:sp>
      <p:sp>
        <p:nvSpPr>
          <p:cNvPr id="3" name="Content Placeholder 2"/>
          <p:cNvSpPr>
            <a:spLocks noGrp="1"/>
          </p:cNvSpPr>
          <p:nvPr>
            <p:ph idx="1"/>
          </p:nvPr>
        </p:nvSpPr>
        <p:spPr>
          <a:xfrm>
            <a:off x="457200" y="838200"/>
            <a:ext cx="8229600" cy="5715000"/>
          </a:xfrm>
        </p:spPr>
        <p:txBody>
          <a:bodyPr>
            <a:noAutofit/>
          </a:bodyPr>
          <a:lstStyle/>
          <a:p>
            <a:r>
              <a:rPr lang="en-US" sz="2000" dirty="0"/>
              <a:t>a dynamic and responsive Department of Education team </a:t>
            </a:r>
          </a:p>
          <a:p>
            <a:r>
              <a:rPr lang="en-US" sz="2000" dirty="0"/>
              <a:t>provides leadership and advocacy </a:t>
            </a:r>
          </a:p>
          <a:p>
            <a:r>
              <a:rPr lang="en-US" sz="2000" dirty="0"/>
              <a:t>promotes education innovation and continuous improvement within The Florida College System</a:t>
            </a:r>
          </a:p>
          <a:p>
            <a:r>
              <a:rPr lang="en-US" sz="2000" dirty="0"/>
              <a:t>fueling economic development for the state and its citizens</a:t>
            </a:r>
            <a:r>
              <a:rPr lang="en-US" sz="2000" dirty="0" smtClean="0"/>
              <a:t>.</a:t>
            </a:r>
          </a:p>
          <a:p>
            <a:pPr marL="0" indent="0" algn="ctr">
              <a:buNone/>
            </a:pPr>
            <a:endParaRPr lang="en-US" sz="2400" b="1" dirty="0" smtClean="0">
              <a:solidFill>
                <a:srgbClr val="0070C0"/>
              </a:solidFill>
              <a:latin typeface="Museo Slab 900"/>
              <a:ea typeface="+mj-ea"/>
              <a:cs typeface="+mj-cs"/>
            </a:endParaRPr>
          </a:p>
          <a:p>
            <a:pPr marL="0" indent="0" algn="ctr">
              <a:buNone/>
            </a:pPr>
            <a:r>
              <a:rPr lang="en-US" sz="2400" b="1" dirty="0" smtClean="0">
                <a:solidFill>
                  <a:srgbClr val="0070C0"/>
                </a:solidFill>
                <a:latin typeface="Museo Slab 900"/>
                <a:ea typeface="+mj-ea"/>
                <a:cs typeface="+mj-cs"/>
              </a:rPr>
              <a:t>Florida's </a:t>
            </a:r>
            <a:r>
              <a:rPr lang="en-US" sz="2400" b="1" dirty="0">
                <a:solidFill>
                  <a:srgbClr val="0070C0"/>
                </a:solidFill>
                <a:latin typeface="Museo Slab 900"/>
                <a:ea typeface="+mj-ea"/>
                <a:cs typeface="+mj-cs"/>
              </a:rPr>
              <a:t>colleges remain the primary point of access to higher education in Florida</a:t>
            </a:r>
          </a:p>
          <a:p>
            <a:r>
              <a:rPr lang="en-US" sz="2000" dirty="0"/>
              <a:t>65% of high school graduates pursue postsecondary education at a Florida college</a:t>
            </a:r>
          </a:p>
          <a:p>
            <a:r>
              <a:rPr lang="en-US" sz="2000" dirty="0"/>
              <a:t>82% of freshman and sophomore minority students in public higher education attend one of Florida's colleges.</a:t>
            </a:r>
          </a:p>
          <a:p>
            <a:pPr marL="0" indent="0">
              <a:buNone/>
            </a:pPr>
            <a:endParaRPr lang="en-US" sz="2400" dirty="0"/>
          </a:p>
        </p:txBody>
      </p:sp>
    </p:spTree>
    <p:extLst>
      <p:ext uri="{BB962C8B-B14F-4D97-AF65-F5344CB8AC3E}">
        <p14:creationId xmlns:p14="http://schemas.microsoft.com/office/powerpoint/2010/main" val="10588134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74638"/>
            <a:ext cx="6400800" cy="563562"/>
          </a:xfrm>
        </p:spPr>
        <p:txBody>
          <a:bodyPr>
            <a:noAutofit/>
          </a:bodyPr>
          <a:lstStyle/>
          <a:p>
            <a:r>
              <a:rPr lang="en-US" sz="2400" b="1" dirty="0">
                <a:solidFill>
                  <a:srgbClr val="0070C0"/>
                </a:solidFill>
              </a:rPr>
              <a:t>Chancellor of the Florida College System:</a:t>
            </a:r>
            <a:br>
              <a:rPr lang="en-US" sz="2400" b="1" dirty="0">
                <a:solidFill>
                  <a:srgbClr val="0070C0"/>
                </a:solidFill>
              </a:rPr>
            </a:br>
            <a:r>
              <a:rPr lang="en-US" sz="2400" b="1" dirty="0">
                <a:solidFill>
                  <a:srgbClr val="0070C0"/>
                </a:solidFill>
              </a:rPr>
              <a:t>Madeline M. </a:t>
            </a:r>
            <a:r>
              <a:rPr lang="en-US" sz="2400" b="1" dirty="0" err="1">
                <a:solidFill>
                  <a:srgbClr val="0070C0"/>
                </a:solidFill>
              </a:rPr>
              <a:t>Pumariega</a:t>
            </a:r>
            <a:endParaRPr lang="en-US" sz="2400" b="1" dirty="0">
              <a:solidFill>
                <a:srgbClr val="0070C0"/>
              </a:solidFill>
            </a:endParaRPr>
          </a:p>
        </p:txBody>
      </p:sp>
      <p:sp>
        <p:nvSpPr>
          <p:cNvPr id="3" name="Content Placeholder 2"/>
          <p:cNvSpPr>
            <a:spLocks noGrp="1"/>
          </p:cNvSpPr>
          <p:nvPr>
            <p:ph idx="1"/>
          </p:nvPr>
        </p:nvSpPr>
        <p:spPr>
          <a:xfrm>
            <a:off x="1994210" y="1181100"/>
            <a:ext cx="6705600" cy="5105400"/>
          </a:xfrm>
        </p:spPr>
        <p:txBody>
          <a:bodyPr>
            <a:noAutofit/>
          </a:bodyPr>
          <a:lstStyle/>
          <a:p>
            <a:r>
              <a:rPr lang="en-US" sz="2000" dirty="0"/>
              <a:t>Chancellor since 2015</a:t>
            </a:r>
          </a:p>
          <a:p>
            <a:r>
              <a:rPr lang="en-US" sz="2000" dirty="0"/>
              <a:t>Prior President and Chief Executive Officer of Take Stock in Children </a:t>
            </a:r>
          </a:p>
          <a:p>
            <a:r>
              <a:rPr lang="en-US" sz="2000" dirty="0"/>
              <a:t>Prior leadership roles at Miami Dade College for more than two decades</a:t>
            </a:r>
          </a:p>
          <a:p>
            <a:pPr marL="0" indent="0" algn="ctr">
              <a:buNone/>
            </a:pPr>
            <a:endParaRPr lang="en-US" sz="2400" b="1" dirty="0" smtClean="0">
              <a:solidFill>
                <a:srgbClr val="0070C0"/>
              </a:solidFill>
              <a:latin typeface="Museo Slab 900"/>
              <a:ea typeface="+mj-ea"/>
              <a:cs typeface="+mj-cs"/>
            </a:endParaRPr>
          </a:p>
          <a:p>
            <a:pPr marL="0" indent="0">
              <a:buNone/>
            </a:pPr>
            <a:r>
              <a:rPr lang="en-US" sz="2400" b="1" dirty="0" smtClean="0">
                <a:solidFill>
                  <a:srgbClr val="0070C0"/>
                </a:solidFill>
                <a:latin typeface="Museo Slab 900"/>
                <a:ea typeface="+mj-ea"/>
                <a:cs typeface="+mj-cs"/>
              </a:rPr>
              <a:t>Mission</a:t>
            </a:r>
            <a:endParaRPr lang="en-US" sz="2400" b="1" dirty="0">
              <a:solidFill>
                <a:srgbClr val="0070C0"/>
              </a:solidFill>
              <a:latin typeface="Museo Slab 900"/>
              <a:ea typeface="+mj-ea"/>
              <a:cs typeface="+mj-cs"/>
            </a:endParaRPr>
          </a:p>
          <a:p>
            <a:r>
              <a:rPr lang="en-US" sz="2000" dirty="0"/>
              <a:t>Provide access to quality higher education</a:t>
            </a:r>
          </a:p>
          <a:p>
            <a:r>
              <a:rPr lang="en-US" sz="2000" dirty="0"/>
              <a:t>Affordable academic and career programs</a:t>
            </a:r>
          </a:p>
          <a:p>
            <a:r>
              <a:rPr lang="en-US" sz="2000" dirty="0"/>
              <a:t>Develop a globally competitive workforce</a:t>
            </a:r>
          </a:p>
          <a:p>
            <a:r>
              <a:rPr lang="en-US" sz="2000" dirty="0"/>
              <a:t>Respond rapidly to diverse state and community needs</a:t>
            </a:r>
          </a:p>
          <a:p>
            <a:pPr marL="0" indent="0">
              <a:buNone/>
            </a:pPr>
            <a:endParaRPr lang="en-US" sz="2400" b="1" dirty="0" smtClean="0">
              <a:solidFill>
                <a:srgbClr val="0070C0"/>
              </a:solidFill>
              <a:latin typeface="Museo Slab 900"/>
            </a:endParaRPr>
          </a:p>
          <a:p>
            <a:pPr marL="0" indent="0">
              <a:buNone/>
            </a:pPr>
            <a:r>
              <a:rPr lang="en-US" sz="2400" b="1" dirty="0" smtClean="0">
                <a:solidFill>
                  <a:srgbClr val="0070C0"/>
                </a:solidFill>
                <a:latin typeface="Museo Slab 900"/>
              </a:rPr>
              <a:t>28 </a:t>
            </a:r>
            <a:r>
              <a:rPr lang="en-US" sz="2400" b="1" dirty="0">
                <a:solidFill>
                  <a:srgbClr val="0070C0"/>
                </a:solidFill>
                <a:latin typeface="Museo Slab 900"/>
              </a:rPr>
              <a:t>colleges serving nearly 800,000 students</a:t>
            </a:r>
            <a:r>
              <a:rPr lang="en-US" sz="2400" b="1" dirty="0" smtClean="0">
                <a:solidFill>
                  <a:srgbClr val="0070C0"/>
                </a:solidFill>
                <a:latin typeface="Museo Slab 900"/>
              </a:rPr>
              <a:t>!</a:t>
            </a:r>
            <a:endParaRPr lang="en-US" sz="2400" b="1" dirty="0">
              <a:solidFill>
                <a:srgbClr val="0070C0"/>
              </a:solidFill>
              <a:latin typeface="Museo Slab 900"/>
            </a:endParaRPr>
          </a:p>
        </p:txBody>
      </p:sp>
      <p:pic>
        <p:nvPicPr>
          <p:cNvPr id="4" name="Picture 3"/>
          <p:cNvPicPr>
            <a:picLocks noChangeAspect="1"/>
          </p:cNvPicPr>
          <p:nvPr/>
        </p:nvPicPr>
        <p:blipFill>
          <a:blip r:embed="rId4"/>
          <a:stretch>
            <a:fillRect/>
          </a:stretch>
        </p:blipFill>
        <p:spPr>
          <a:xfrm>
            <a:off x="457200" y="200909"/>
            <a:ext cx="1339205" cy="1390061"/>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3276600"/>
            <a:ext cx="1416712" cy="1143000"/>
          </a:xfrm>
          <a:prstGeom prst="rect">
            <a:avLst/>
          </a:prstGeom>
        </p:spPr>
      </p:pic>
    </p:spTree>
    <p:extLst>
      <p:ext uri="{BB962C8B-B14F-4D97-AF65-F5344CB8AC3E}">
        <p14:creationId xmlns:p14="http://schemas.microsoft.com/office/powerpoint/2010/main" val="22678459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2400" b="1" dirty="0" smtClean="0">
                <a:solidFill>
                  <a:srgbClr val="0070C0"/>
                </a:solidFill>
              </a:rPr>
              <a:t>Front of the Graduation Line</a:t>
            </a:r>
            <a:endParaRPr lang="en-US" sz="2400" b="1" dirty="0">
              <a:solidFill>
                <a:srgbClr val="0070C0"/>
              </a:solidFill>
            </a:endParaRPr>
          </a:p>
        </p:txBody>
      </p:sp>
      <p:pic>
        <p:nvPicPr>
          <p:cNvPr id="4" name="Picture 3"/>
          <p:cNvPicPr>
            <a:picLocks noChangeAspect="1"/>
          </p:cNvPicPr>
          <p:nvPr/>
        </p:nvPicPr>
        <p:blipFill>
          <a:blip r:embed="rId4"/>
          <a:stretch>
            <a:fillRect/>
          </a:stretch>
        </p:blipFill>
        <p:spPr>
          <a:xfrm>
            <a:off x="0" y="-28423"/>
            <a:ext cx="9144000" cy="6941951"/>
          </a:xfrm>
          <a:prstGeom prst="rect">
            <a:avLst/>
          </a:prstGeom>
        </p:spPr>
      </p:pic>
    </p:spTree>
    <p:extLst>
      <p:ext uri="{BB962C8B-B14F-4D97-AF65-F5344CB8AC3E}">
        <p14:creationId xmlns:p14="http://schemas.microsoft.com/office/powerpoint/2010/main" val="2155053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2400" b="1" dirty="0" smtClean="0">
                <a:solidFill>
                  <a:srgbClr val="0070C0"/>
                </a:solidFill>
              </a:rPr>
              <a:t>Contributions to Florida’s Economy</a:t>
            </a:r>
            <a:endParaRPr lang="en-US" sz="2400" b="1" dirty="0">
              <a:solidFill>
                <a:srgbClr val="0070C0"/>
              </a:solidFill>
            </a:endParaRPr>
          </a:p>
        </p:txBody>
      </p:sp>
      <p:pic>
        <p:nvPicPr>
          <p:cNvPr id="4" name="Picture 3"/>
          <p:cNvPicPr>
            <a:picLocks noChangeAspect="1"/>
          </p:cNvPicPr>
          <p:nvPr/>
        </p:nvPicPr>
        <p:blipFill>
          <a:blip r:embed="rId4"/>
          <a:stretch>
            <a:fillRect/>
          </a:stretch>
        </p:blipFill>
        <p:spPr>
          <a:xfrm>
            <a:off x="762000" y="838200"/>
            <a:ext cx="7935956" cy="4495800"/>
          </a:xfrm>
          <a:prstGeom prst="rect">
            <a:avLst/>
          </a:prstGeom>
        </p:spPr>
      </p:pic>
    </p:spTree>
    <p:extLst>
      <p:ext uri="{BB962C8B-B14F-4D97-AF65-F5344CB8AC3E}">
        <p14:creationId xmlns:p14="http://schemas.microsoft.com/office/powerpoint/2010/main" val="3962019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7065818"/>
          </a:xfrm>
        </p:spPr>
      </p:pic>
    </p:spTree>
    <p:extLst>
      <p:ext uri="{BB962C8B-B14F-4D97-AF65-F5344CB8AC3E}">
        <p14:creationId xmlns:p14="http://schemas.microsoft.com/office/powerpoint/2010/main" val="1219986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0" y="0"/>
            <a:ext cx="9144000" cy="5919216"/>
          </a:xfrm>
          <a:prstGeom prst="rect">
            <a:avLst/>
          </a:prstGeom>
        </p:spPr>
      </p:pic>
    </p:spTree>
    <p:extLst>
      <p:ext uri="{BB962C8B-B14F-4D97-AF65-F5344CB8AC3E}">
        <p14:creationId xmlns:p14="http://schemas.microsoft.com/office/powerpoint/2010/main" val="2792313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840162"/>
          </a:xfrm>
        </p:spPr>
        <p:txBody>
          <a:bodyPr>
            <a:normAutofit/>
          </a:bodyPr>
          <a:lstStyle/>
          <a:p>
            <a:r>
              <a:rPr lang="en-US" sz="3600" dirty="0" smtClean="0"/>
              <a:t/>
            </a:r>
            <a:br>
              <a:rPr lang="en-US" sz="3600" dirty="0" smtClean="0"/>
            </a:br>
            <a:r>
              <a:rPr lang="en-US" sz="5300" b="1" dirty="0" smtClean="0">
                <a:solidFill>
                  <a:srgbClr val="0070C0"/>
                </a:solidFill>
              </a:rPr>
              <a:t>Welcome</a:t>
            </a:r>
            <a:br>
              <a:rPr lang="en-US" sz="5300" b="1" dirty="0" smtClean="0">
                <a:solidFill>
                  <a:srgbClr val="0070C0"/>
                </a:solidFill>
              </a:rPr>
            </a:br>
            <a:r>
              <a:rPr lang="en-US" sz="5300" b="1" dirty="0" smtClean="0">
                <a:solidFill>
                  <a:srgbClr val="0070C0"/>
                </a:solidFill>
              </a:rPr>
              <a:t>and </a:t>
            </a:r>
            <a:br>
              <a:rPr lang="en-US" sz="5300" b="1" dirty="0" smtClean="0">
                <a:solidFill>
                  <a:srgbClr val="0070C0"/>
                </a:solidFill>
              </a:rPr>
            </a:br>
            <a:r>
              <a:rPr lang="en-US" sz="5300" b="1" dirty="0" smtClean="0">
                <a:solidFill>
                  <a:srgbClr val="0070C0"/>
                </a:solidFill>
              </a:rPr>
              <a:t>Introductions</a:t>
            </a:r>
            <a:r>
              <a:rPr lang="en-US" dirty="0" smtClean="0">
                <a:solidFill>
                  <a:srgbClr val="0070C0"/>
                </a:solidFill>
              </a:rPr>
              <a:t/>
            </a:r>
            <a:br>
              <a:rPr lang="en-US" dirty="0" smtClean="0">
                <a:solidFill>
                  <a:srgbClr val="0070C0"/>
                </a:solidFill>
              </a:rPr>
            </a:br>
            <a:r>
              <a:rPr lang="en-US" dirty="0" smtClean="0"/>
              <a:t>	</a:t>
            </a:r>
            <a:endParaRPr lang="en-US" dirty="0"/>
          </a:p>
        </p:txBody>
      </p:sp>
    </p:spTree>
    <p:extLst>
      <p:ext uri="{BB962C8B-B14F-4D97-AF65-F5344CB8AC3E}">
        <p14:creationId xmlns:p14="http://schemas.microsoft.com/office/powerpoint/2010/main" val="1904690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5902" r="2212"/>
          <a:stretch/>
        </p:blipFill>
        <p:spPr bwMode="auto">
          <a:xfrm>
            <a:off x="11575" y="0"/>
            <a:ext cx="9132425" cy="559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921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200" b="1" dirty="0" smtClean="0">
                <a:solidFill>
                  <a:srgbClr val="0070C0"/>
                </a:solidFill>
              </a:rPr>
              <a:t>Florida/Pensacola State College Milestones</a:t>
            </a:r>
            <a:endParaRPr lang="en-US" sz="3200" b="1" dirty="0">
              <a:solidFill>
                <a:srgbClr val="0070C0"/>
              </a:solidFill>
            </a:endParaRPr>
          </a:p>
        </p:txBody>
      </p:sp>
      <p:sp>
        <p:nvSpPr>
          <p:cNvPr id="3" name="Content Placeholder 2"/>
          <p:cNvSpPr>
            <a:spLocks noGrp="1"/>
          </p:cNvSpPr>
          <p:nvPr>
            <p:ph idx="1"/>
          </p:nvPr>
        </p:nvSpPr>
        <p:spPr>
          <a:xfrm>
            <a:off x="457200" y="838200"/>
            <a:ext cx="8229600" cy="5715000"/>
          </a:xfrm>
        </p:spPr>
        <p:txBody>
          <a:bodyPr>
            <a:noAutofit/>
          </a:bodyPr>
          <a:lstStyle/>
          <a:p>
            <a:pPr>
              <a:buNone/>
            </a:pPr>
            <a:r>
              <a:rPr lang="en-US" sz="2400" b="1" dirty="0" smtClean="0"/>
              <a:t>1947:  </a:t>
            </a:r>
            <a:r>
              <a:rPr lang="en-US" sz="2400" dirty="0" smtClean="0"/>
              <a:t>Florida junior college enabling act, Minimum Foundation Program law, recommended that junior colleges become part of local school systems supported by government funding. </a:t>
            </a:r>
          </a:p>
          <a:p>
            <a:pPr>
              <a:buNone/>
            </a:pPr>
            <a:r>
              <a:rPr lang="en-US" sz="2400" b="1" dirty="0" smtClean="0"/>
              <a:t>1948: </a:t>
            </a:r>
            <a:r>
              <a:rPr lang="en-US" sz="2400" dirty="0" smtClean="0"/>
              <a:t>Pensacola High School leaders – Principal James L. McCord, Dean Jesse Barfield, and teacher Margaret Andrus – completed necessary documents for a new junior college and wrote PJC’s first college catalog</a:t>
            </a:r>
          </a:p>
          <a:p>
            <a:pPr>
              <a:buNone/>
            </a:pPr>
            <a:r>
              <a:rPr lang="en-US" sz="2400" b="1" dirty="0" smtClean="0"/>
              <a:t>September 13, 1948: PJC held its first day of classes in a boarding house on the southeast corner of Palafox and Cervantes streets.</a:t>
            </a:r>
          </a:p>
          <a:p>
            <a:pPr>
              <a:buNone/>
            </a:pPr>
            <a:r>
              <a:rPr lang="en-US" sz="2400" b="1" dirty="0" smtClean="0"/>
              <a:t>1948-1949: </a:t>
            </a:r>
            <a:r>
              <a:rPr lang="en-US" sz="2400" dirty="0" smtClean="0"/>
              <a:t>136 students enrolled; 7 graduate</a:t>
            </a:r>
          </a:p>
          <a:p>
            <a:pPr>
              <a:buNone/>
            </a:pPr>
            <a:r>
              <a:rPr lang="en-US" sz="2400" b="1" dirty="0" smtClean="0"/>
              <a:t>1949:  </a:t>
            </a:r>
            <a:r>
              <a:rPr lang="en-US" sz="2400" dirty="0" smtClean="0"/>
              <a:t>PJC Firsts – basketball team, student newspaper (</a:t>
            </a:r>
            <a:r>
              <a:rPr lang="en-US" sz="2400" i="1" dirty="0" smtClean="0"/>
              <a:t>The Beachcomber</a:t>
            </a:r>
            <a:r>
              <a:rPr lang="en-US" sz="2400" dirty="0" smtClean="0"/>
              <a:t>) and yearbook (</a:t>
            </a:r>
            <a:r>
              <a:rPr lang="en-US" sz="2400" i="1" dirty="0" smtClean="0"/>
              <a:t>The Tide</a:t>
            </a:r>
            <a:r>
              <a:rPr lang="en-US" sz="2400" dirty="0" smtClean="0"/>
              <a:t>)</a:t>
            </a:r>
          </a:p>
          <a:p>
            <a:pPr>
              <a:buNone/>
            </a:pPr>
            <a:endParaRPr lang="en-US" sz="2400" dirty="0"/>
          </a:p>
        </p:txBody>
      </p:sp>
    </p:spTree>
    <p:extLst>
      <p:ext uri="{BB962C8B-B14F-4D97-AF65-F5344CB8AC3E}">
        <p14:creationId xmlns:p14="http://schemas.microsoft.com/office/powerpoint/2010/main" val="1242967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Content Placeholder 2"/>
          <p:cNvPicPr>
            <a:picLocks noGrp="1" noChangeAspect="1"/>
          </p:cNvPicPr>
          <p:nvPr>
            <p:ph idx="1"/>
          </p:nvPr>
        </p:nvPicPr>
        <p:blipFill>
          <a:blip r:embed="rId3"/>
          <a:stretch>
            <a:fillRect/>
          </a:stretch>
        </p:blipFill>
        <p:spPr>
          <a:xfrm>
            <a:off x="1681614" y="1143000"/>
            <a:ext cx="5780771" cy="4525963"/>
          </a:xfrm>
          <a:prstGeom prst="rect">
            <a:avLst/>
          </a:prstGeom>
        </p:spPr>
      </p:pic>
    </p:spTree>
    <p:extLst>
      <p:ext uri="{BB962C8B-B14F-4D97-AF65-F5344CB8AC3E}">
        <p14:creationId xmlns:p14="http://schemas.microsoft.com/office/powerpoint/2010/main" val="37072975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fontScale="85000" lnSpcReduction="20000"/>
          </a:bodyPr>
          <a:lstStyle/>
          <a:p>
            <a:pPr>
              <a:buNone/>
            </a:pPr>
            <a:r>
              <a:rPr lang="en-US" b="1" dirty="0" smtClean="0"/>
              <a:t>1955:  </a:t>
            </a:r>
            <a:r>
              <a:rPr lang="en-US" dirty="0" smtClean="0"/>
              <a:t>Community College Council of Florida established by Legislature</a:t>
            </a:r>
          </a:p>
          <a:p>
            <a:pPr>
              <a:buNone/>
            </a:pPr>
            <a:r>
              <a:rPr lang="en-US" b="1" dirty="0" smtClean="0"/>
              <a:t>1957: </a:t>
            </a:r>
            <a:r>
              <a:rPr lang="en-US" dirty="0" smtClean="0"/>
              <a:t>The Community Junior College in Florida’s Future, The Report to the State Board of Education by the Community College Council</a:t>
            </a:r>
          </a:p>
          <a:p>
            <a:pPr>
              <a:buNone/>
            </a:pPr>
            <a:r>
              <a:rPr lang="en-US" b="1" dirty="0" smtClean="0"/>
              <a:t>1965:  </a:t>
            </a:r>
            <a:r>
              <a:rPr lang="en-US" dirty="0" smtClean="0"/>
              <a:t>Merger of PJC with Booker T. Washington Junior College, the first black junior college built in Florida and serving the black community since 1949</a:t>
            </a:r>
          </a:p>
          <a:p>
            <a:pPr>
              <a:buNone/>
            </a:pPr>
            <a:r>
              <a:rPr lang="en-US" b="1" dirty="0" smtClean="0"/>
              <a:t>1968: </a:t>
            </a:r>
            <a:r>
              <a:rPr lang="en-US" dirty="0" smtClean="0"/>
              <a:t>Florida legislature passed a bill changing authority over community colleges from local boards of advisors who reported to county school boards to local boards of trustees who reported to the State Board of Education</a:t>
            </a:r>
          </a:p>
          <a:p>
            <a:pPr>
              <a:buNone/>
            </a:pPr>
            <a:r>
              <a:rPr lang="en-US" b="1" dirty="0" smtClean="0"/>
              <a:t>1970:  </a:t>
            </a:r>
            <a:r>
              <a:rPr lang="en-US" dirty="0" smtClean="0"/>
              <a:t>All Florida colleges – “junior colleges”</a:t>
            </a:r>
          </a:p>
          <a:p>
            <a:pPr>
              <a:buNone/>
            </a:pPr>
            <a:endParaRPr lang="en-US" dirty="0" smtClean="0"/>
          </a:p>
          <a:p>
            <a:pPr>
              <a:buNone/>
            </a:pPr>
            <a:endParaRPr lang="en-US" dirty="0" smtClean="0"/>
          </a:p>
          <a:p>
            <a:pPr>
              <a:buNone/>
            </a:pPr>
            <a:endParaRPr lang="en-US" dirty="0" smtClean="0"/>
          </a:p>
        </p:txBody>
      </p:sp>
    </p:spTree>
    <p:extLst>
      <p:ext uri="{BB962C8B-B14F-4D97-AF65-F5344CB8AC3E}">
        <p14:creationId xmlns:p14="http://schemas.microsoft.com/office/powerpoint/2010/main" val="32280009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1"/>
            <a:ext cx="8229600" cy="4876800"/>
          </a:xfrm>
        </p:spPr>
        <p:txBody>
          <a:bodyPr>
            <a:normAutofit fontScale="92500" lnSpcReduction="10000"/>
          </a:bodyPr>
          <a:lstStyle/>
          <a:p>
            <a:pPr>
              <a:buNone/>
            </a:pPr>
            <a:r>
              <a:rPr lang="en-US" b="1" dirty="0"/>
              <a:t>1998:  </a:t>
            </a:r>
            <a:r>
              <a:rPr lang="en-US" dirty="0"/>
              <a:t>PJC - 50</a:t>
            </a:r>
            <a:r>
              <a:rPr lang="en-US" baseline="30000" dirty="0"/>
              <a:t>th</a:t>
            </a:r>
            <a:r>
              <a:rPr lang="en-US" dirty="0"/>
              <a:t> Anniversary</a:t>
            </a:r>
          </a:p>
          <a:p>
            <a:pPr>
              <a:buNone/>
            </a:pPr>
            <a:r>
              <a:rPr lang="en-US" b="1" dirty="0"/>
              <a:t>2002</a:t>
            </a:r>
            <a:r>
              <a:rPr lang="en-US" dirty="0"/>
              <a:t>: One Florida college – “junior college”</a:t>
            </a:r>
          </a:p>
          <a:p>
            <a:pPr>
              <a:buNone/>
            </a:pPr>
            <a:r>
              <a:rPr lang="en-US" b="1" dirty="0" smtClean="0"/>
              <a:t>2008:</a:t>
            </a:r>
            <a:r>
              <a:rPr lang="en-US" dirty="0" smtClean="0"/>
              <a:t> PJC - 60</a:t>
            </a:r>
            <a:r>
              <a:rPr lang="en-US" baseline="30000" dirty="0" smtClean="0"/>
              <a:t>th</a:t>
            </a:r>
            <a:r>
              <a:rPr lang="en-US" dirty="0" smtClean="0"/>
              <a:t> Anniversary</a:t>
            </a:r>
          </a:p>
          <a:p>
            <a:pPr>
              <a:buNone/>
            </a:pPr>
            <a:r>
              <a:rPr lang="en-US" b="1" dirty="0" smtClean="0"/>
              <a:t>July 2010:  </a:t>
            </a:r>
            <a:r>
              <a:rPr lang="en-US" dirty="0" smtClean="0"/>
              <a:t>Pensacola State College</a:t>
            </a:r>
          </a:p>
          <a:p>
            <a:pPr>
              <a:buNone/>
            </a:pPr>
            <a:r>
              <a:rPr lang="en-US" b="1" dirty="0" smtClean="0"/>
              <a:t>January 2011: </a:t>
            </a:r>
            <a:r>
              <a:rPr lang="en-US" dirty="0" smtClean="0"/>
              <a:t>Implementation of Pensacola State College’s first two baccalaureate programs:  BSN and BAS in Administration &amp; Supervision</a:t>
            </a:r>
          </a:p>
          <a:p>
            <a:pPr>
              <a:buNone/>
            </a:pPr>
            <a:r>
              <a:rPr lang="en-US" b="1" dirty="0" smtClean="0"/>
              <a:t>2013:  </a:t>
            </a:r>
            <a:r>
              <a:rPr lang="en-US" dirty="0" smtClean="0"/>
              <a:t>PSC – 65</a:t>
            </a:r>
            <a:r>
              <a:rPr lang="en-US" baseline="30000" dirty="0" smtClean="0"/>
              <a:t>th</a:t>
            </a:r>
            <a:r>
              <a:rPr lang="en-US" dirty="0" smtClean="0"/>
              <a:t> Anniversary</a:t>
            </a:r>
          </a:p>
          <a:p>
            <a:pPr marL="0" indent="0">
              <a:buNone/>
            </a:pPr>
            <a:r>
              <a:rPr lang="en-US" b="1" dirty="0" smtClean="0"/>
              <a:t>2017-2018:</a:t>
            </a:r>
            <a:r>
              <a:rPr lang="en-US" dirty="0" smtClean="0"/>
              <a:t> SACSCOC 10-year Reaffirmation</a:t>
            </a:r>
            <a:endParaRPr lang="en-US" dirty="0"/>
          </a:p>
        </p:txBody>
      </p:sp>
    </p:spTree>
    <p:extLst>
      <p:ext uri="{BB962C8B-B14F-4D97-AF65-F5344CB8AC3E}">
        <p14:creationId xmlns:p14="http://schemas.microsoft.com/office/powerpoint/2010/main" val="5720180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1"/>
            <a:ext cx="8229600" cy="4876800"/>
          </a:xfrm>
        </p:spPr>
        <p:txBody>
          <a:bodyPr>
            <a:normAutofit fontScale="92500" lnSpcReduction="20000"/>
          </a:bodyPr>
          <a:lstStyle/>
          <a:p>
            <a:pPr marL="171450" lvl="0" indent="-171450" defTabSz="685800" eaLnBrk="1" fontAlgn="auto" hangingPunct="1">
              <a:lnSpc>
                <a:spcPct val="90000"/>
              </a:lnSpc>
              <a:spcBef>
                <a:spcPts val="750"/>
              </a:spcBef>
              <a:spcAft>
                <a:spcPts val="0"/>
              </a:spcAft>
            </a:pPr>
            <a:r>
              <a:rPr lang="en-US" sz="2800" b="1" dirty="0">
                <a:solidFill>
                  <a:prstClr val="black"/>
                </a:solidFill>
                <a:latin typeface="Times New Roman" panose="02020603050405020304" pitchFamily="18" charset="0"/>
                <a:cs typeface="Times New Roman" panose="02020603050405020304" pitchFamily="18" charset="0"/>
              </a:rPr>
              <a:t>Provide access to quality higher education</a:t>
            </a:r>
          </a:p>
          <a:p>
            <a:pPr marL="514350" lvl="1" indent="-171450" defTabSz="685800" eaLnBrk="1" fontAlgn="auto" hangingPunct="1">
              <a:lnSpc>
                <a:spcPct val="90000"/>
              </a:lnSpc>
              <a:spcBef>
                <a:spcPts val="375"/>
              </a:spcBef>
              <a:spcAft>
                <a:spcPts val="0"/>
              </a:spcAft>
              <a:buFont typeface="Arial" panose="020B0604020202020204" pitchFamily="34" charset="0"/>
              <a:buChar char="•"/>
            </a:pPr>
            <a:r>
              <a:rPr lang="en-US" sz="2200" b="1" dirty="0">
                <a:solidFill>
                  <a:prstClr val="black"/>
                </a:solidFill>
                <a:latin typeface="Times New Roman" panose="02020603050405020304" pitchFamily="18" charset="0"/>
                <a:cs typeface="Times New Roman" panose="02020603050405020304" pitchFamily="18" charset="0"/>
              </a:rPr>
              <a:t>FCS First Generation Scholarship: </a:t>
            </a:r>
            <a:r>
              <a:rPr lang="en-US" sz="2200" u="sng" dirty="0">
                <a:solidFill>
                  <a:prstClr val="black"/>
                </a:solidFill>
                <a:latin typeface="Times New Roman" panose="02020603050405020304" pitchFamily="18" charset="0"/>
                <a:cs typeface="Times New Roman" panose="02020603050405020304" pitchFamily="18" charset="0"/>
              </a:rPr>
              <a:t>&gt;40% of PSC students</a:t>
            </a:r>
            <a:r>
              <a:rPr lang="en-US" sz="2200" dirty="0">
                <a:solidFill>
                  <a:prstClr val="black"/>
                </a:solidFill>
                <a:latin typeface="Times New Roman" panose="02020603050405020304" pitchFamily="18" charset="0"/>
                <a:cs typeface="Times New Roman" panose="02020603050405020304" pitchFamily="18" charset="0"/>
              </a:rPr>
              <a:t> enrolled in Fall 2016 were the </a:t>
            </a:r>
            <a:r>
              <a:rPr lang="en-US" sz="2200" b="1" dirty="0">
                <a:solidFill>
                  <a:prstClr val="black"/>
                </a:solidFill>
                <a:latin typeface="Times New Roman" panose="02020603050405020304" pitchFamily="18" charset="0"/>
                <a:cs typeface="Times New Roman" panose="02020603050405020304" pitchFamily="18" charset="0"/>
              </a:rPr>
              <a:t>first in their family to attend college</a:t>
            </a:r>
            <a:r>
              <a:rPr lang="en-US" sz="2200" dirty="0">
                <a:solidFill>
                  <a:prstClr val="black"/>
                </a:solidFill>
                <a:latin typeface="Times New Roman" panose="02020603050405020304" pitchFamily="18" charset="0"/>
                <a:cs typeface="Times New Roman" panose="02020603050405020304" pitchFamily="18" charset="0"/>
              </a:rPr>
              <a:t>.</a:t>
            </a:r>
          </a:p>
          <a:p>
            <a:pPr marL="514350" lvl="1" indent="-171450" defTabSz="685800" eaLnBrk="1" fontAlgn="auto" hangingPunct="1">
              <a:lnSpc>
                <a:spcPct val="90000"/>
              </a:lnSpc>
              <a:spcBef>
                <a:spcPts val="375"/>
              </a:spcBef>
              <a:spcAft>
                <a:spcPts val="0"/>
              </a:spcAft>
              <a:buFont typeface="Arial" panose="020B0604020202020204" pitchFamily="34" charset="0"/>
              <a:buChar char="•"/>
            </a:pPr>
            <a:r>
              <a:rPr lang="en-US" sz="2200" dirty="0">
                <a:solidFill>
                  <a:prstClr val="black"/>
                </a:solidFill>
                <a:latin typeface="Times New Roman" panose="02020603050405020304" pitchFamily="18" charset="0"/>
                <a:cs typeface="Times New Roman" panose="02020603050405020304" pitchFamily="18" charset="0"/>
              </a:rPr>
              <a:t>Victory Media – Military Friendly, Silver Award Level, </a:t>
            </a:r>
            <a:r>
              <a:rPr lang="en-US" sz="2200" dirty="0" smtClean="0">
                <a:solidFill>
                  <a:prstClr val="black"/>
                </a:solidFill>
                <a:latin typeface="Times New Roman" panose="02020603050405020304" pitchFamily="18" charset="0"/>
                <a:cs typeface="Times New Roman" panose="02020603050405020304" pitchFamily="18" charset="0"/>
              </a:rPr>
              <a:t>2012-2017</a:t>
            </a:r>
          </a:p>
          <a:p>
            <a:pPr marL="514350" lvl="1" indent="-171450" defTabSz="685800" eaLnBrk="1" fontAlgn="auto" hangingPunct="1">
              <a:lnSpc>
                <a:spcPct val="90000"/>
              </a:lnSpc>
              <a:spcBef>
                <a:spcPts val="375"/>
              </a:spcBef>
              <a:spcAft>
                <a:spcPts val="0"/>
              </a:spcAft>
              <a:buFont typeface="Arial" panose="020B0604020202020204" pitchFamily="34" charset="0"/>
              <a:buChar char="•"/>
            </a:pPr>
            <a:r>
              <a:rPr lang="en-US" sz="2200" dirty="0" smtClean="0">
                <a:solidFill>
                  <a:prstClr val="black"/>
                </a:solidFill>
                <a:latin typeface="Times New Roman" panose="02020603050405020304" pitchFamily="18" charset="0"/>
                <a:cs typeface="Times New Roman" panose="02020603050405020304" pitchFamily="18" charset="0"/>
              </a:rPr>
              <a:t>2017 won the National Bellwether Award from a field of 2500 entries</a:t>
            </a:r>
          </a:p>
          <a:p>
            <a:pPr marL="514350" lvl="1" indent="-171450" defTabSz="685800" eaLnBrk="1" fontAlgn="auto" hangingPunct="1">
              <a:lnSpc>
                <a:spcPct val="90000"/>
              </a:lnSpc>
              <a:spcBef>
                <a:spcPts val="375"/>
              </a:spcBef>
              <a:spcAft>
                <a:spcPts val="0"/>
              </a:spcAft>
              <a:buFont typeface="Arial" panose="020B0604020202020204" pitchFamily="34" charset="0"/>
              <a:buChar char="•"/>
            </a:pPr>
            <a:r>
              <a:rPr lang="en-US" sz="2200" dirty="0" smtClean="0">
                <a:solidFill>
                  <a:prstClr val="black"/>
                </a:solidFill>
                <a:latin typeface="Times New Roman" panose="02020603050405020304" pitchFamily="18" charset="0"/>
                <a:cs typeface="Times New Roman" panose="02020603050405020304" pitchFamily="18" charset="0"/>
              </a:rPr>
              <a:t>2018 placed in Top 10 for the National Bellwether Award</a:t>
            </a:r>
            <a:endParaRPr lang="en-US" sz="2200" dirty="0">
              <a:solidFill>
                <a:prstClr val="black"/>
              </a:solidFill>
              <a:latin typeface="Times New Roman" panose="02020603050405020304" pitchFamily="18" charset="0"/>
              <a:cs typeface="Times New Roman" panose="02020603050405020304" pitchFamily="18" charset="0"/>
            </a:endParaRPr>
          </a:p>
          <a:p>
            <a:pPr marL="171450" lvl="0" indent="-171450" defTabSz="685800" eaLnBrk="1" fontAlgn="auto" hangingPunct="1">
              <a:lnSpc>
                <a:spcPct val="90000"/>
              </a:lnSpc>
              <a:spcBef>
                <a:spcPts val="750"/>
              </a:spcBef>
              <a:spcAft>
                <a:spcPts val="0"/>
              </a:spcAft>
            </a:pPr>
            <a:r>
              <a:rPr lang="en-US" sz="2800" b="1" dirty="0">
                <a:solidFill>
                  <a:prstClr val="black"/>
                </a:solidFill>
                <a:latin typeface="Times New Roman" panose="02020603050405020304" pitchFamily="18" charset="0"/>
                <a:cs typeface="Times New Roman" panose="02020603050405020304" pitchFamily="18" charset="0"/>
              </a:rPr>
              <a:t>Affordable academic and career programs</a:t>
            </a:r>
          </a:p>
          <a:p>
            <a:pPr marL="514350" lvl="1" indent="-171450" defTabSz="685800" eaLnBrk="1" fontAlgn="auto" hangingPunct="1">
              <a:lnSpc>
                <a:spcPct val="90000"/>
              </a:lnSpc>
              <a:spcBef>
                <a:spcPts val="375"/>
              </a:spcBef>
              <a:spcAft>
                <a:spcPts val="0"/>
              </a:spcAft>
              <a:buFont typeface="Arial" panose="020B0604020202020204" pitchFamily="34" charset="0"/>
              <a:buChar char="•"/>
            </a:pPr>
            <a:r>
              <a:rPr lang="en-US" sz="2200" dirty="0">
                <a:solidFill>
                  <a:prstClr val="black"/>
                </a:solidFill>
                <a:latin typeface="Times New Roman" panose="02020603050405020304" pitchFamily="18" charset="0"/>
                <a:cs typeface="Times New Roman" panose="02020603050405020304" pitchFamily="18" charset="0"/>
              </a:rPr>
              <a:t>US Dept. of Ed.  22</a:t>
            </a:r>
            <a:r>
              <a:rPr lang="en-US" sz="2200" baseline="30000" dirty="0">
                <a:solidFill>
                  <a:prstClr val="black"/>
                </a:solidFill>
                <a:latin typeface="Times New Roman" panose="02020603050405020304" pitchFamily="18" charset="0"/>
                <a:cs typeface="Times New Roman" panose="02020603050405020304" pitchFamily="18" charset="0"/>
              </a:rPr>
              <a:t>nd</a:t>
            </a:r>
            <a:r>
              <a:rPr lang="en-US" sz="2200" dirty="0">
                <a:solidFill>
                  <a:prstClr val="black"/>
                </a:solidFill>
                <a:latin typeface="Times New Roman" panose="02020603050405020304" pitchFamily="18" charset="0"/>
                <a:cs typeface="Times New Roman" panose="02020603050405020304" pitchFamily="18" charset="0"/>
              </a:rPr>
              <a:t> Most Affordable College in the Nation</a:t>
            </a:r>
          </a:p>
          <a:p>
            <a:pPr marL="514350" lvl="1" indent="-171450" defTabSz="685800" eaLnBrk="1" fontAlgn="auto" hangingPunct="1">
              <a:lnSpc>
                <a:spcPct val="90000"/>
              </a:lnSpc>
              <a:spcBef>
                <a:spcPts val="375"/>
              </a:spcBef>
              <a:spcAft>
                <a:spcPts val="0"/>
              </a:spcAft>
              <a:buFont typeface="Arial" panose="020B0604020202020204" pitchFamily="34" charset="0"/>
              <a:buChar char="•"/>
            </a:pPr>
            <a:r>
              <a:rPr lang="en-US" sz="2200" dirty="0">
                <a:solidFill>
                  <a:prstClr val="black"/>
                </a:solidFill>
                <a:latin typeface="Times New Roman" panose="02020603050405020304" pitchFamily="18" charset="0"/>
                <a:cs typeface="Times New Roman" panose="02020603050405020304" pitchFamily="18" charset="0"/>
              </a:rPr>
              <a:t>US Dept. of Ed. 69</a:t>
            </a:r>
            <a:r>
              <a:rPr lang="en-US" sz="2200" baseline="30000" dirty="0">
                <a:solidFill>
                  <a:prstClr val="black"/>
                </a:solidFill>
                <a:latin typeface="Times New Roman" panose="02020603050405020304" pitchFamily="18" charset="0"/>
                <a:cs typeface="Times New Roman" panose="02020603050405020304" pitchFamily="18" charset="0"/>
              </a:rPr>
              <a:t>th</a:t>
            </a:r>
            <a:r>
              <a:rPr lang="en-US" sz="2200" dirty="0">
                <a:solidFill>
                  <a:prstClr val="black"/>
                </a:solidFill>
                <a:latin typeface="Times New Roman" panose="02020603050405020304" pitchFamily="18" charset="0"/>
                <a:cs typeface="Times New Roman" panose="02020603050405020304" pitchFamily="18" charset="0"/>
              </a:rPr>
              <a:t> Lowest Net Cost in the Nation</a:t>
            </a:r>
          </a:p>
          <a:p>
            <a:pPr marL="171450" lvl="0" indent="-171450" defTabSz="685800" eaLnBrk="1" fontAlgn="auto" hangingPunct="1">
              <a:lnSpc>
                <a:spcPct val="90000"/>
              </a:lnSpc>
              <a:spcBef>
                <a:spcPts val="750"/>
              </a:spcBef>
              <a:spcAft>
                <a:spcPts val="0"/>
              </a:spcAft>
            </a:pPr>
            <a:r>
              <a:rPr lang="en-US" sz="2800" b="1" dirty="0">
                <a:solidFill>
                  <a:prstClr val="black"/>
                </a:solidFill>
                <a:latin typeface="Times New Roman" panose="02020603050405020304" pitchFamily="18" charset="0"/>
                <a:cs typeface="Times New Roman" panose="02020603050405020304" pitchFamily="18" charset="0"/>
              </a:rPr>
              <a:t>Develop a globally competitive workforce</a:t>
            </a:r>
          </a:p>
          <a:p>
            <a:pPr marL="514350" lvl="1" indent="-171450" defTabSz="685800" eaLnBrk="1" fontAlgn="auto" hangingPunct="1">
              <a:lnSpc>
                <a:spcPct val="90000"/>
              </a:lnSpc>
              <a:spcBef>
                <a:spcPts val="375"/>
              </a:spcBef>
              <a:spcAft>
                <a:spcPts val="0"/>
              </a:spcAft>
              <a:buFont typeface="Arial" panose="020B0604020202020204" pitchFamily="34" charset="0"/>
              <a:buChar char="•"/>
            </a:pPr>
            <a:r>
              <a:rPr lang="en-US" sz="2200" dirty="0">
                <a:solidFill>
                  <a:prstClr val="black"/>
                </a:solidFill>
                <a:latin typeface="Times New Roman" panose="02020603050405020304" pitchFamily="18" charset="0"/>
                <a:cs typeface="Times New Roman" panose="02020603050405020304" pitchFamily="18" charset="0"/>
              </a:rPr>
              <a:t>Community College Week No.79 in Top 100 Degree Producers 2016</a:t>
            </a:r>
          </a:p>
          <a:p>
            <a:pPr marL="514350" lvl="1" indent="-171450" defTabSz="685800" eaLnBrk="1" fontAlgn="auto" hangingPunct="1">
              <a:lnSpc>
                <a:spcPct val="90000"/>
              </a:lnSpc>
              <a:spcBef>
                <a:spcPts val="375"/>
              </a:spcBef>
              <a:spcAft>
                <a:spcPts val="0"/>
              </a:spcAft>
              <a:buFont typeface="Arial" panose="020B0604020202020204" pitchFamily="34" charset="0"/>
              <a:buChar char="•"/>
            </a:pPr>
            <a:r>
              <a:rPr lang="en-US" sz="2200" dirty="0" smtClean="0">
                <a:solidFill>
                  <a:prstClr val="black"/>
                </a:solidFill>
                <a:latin typeface="Times New Roman" panose="02020603050405020304" pitchFamily="18" charset="0"/>
                <a:cs typeface="Times New Roman" panose="02020603050405020304" pitchFamily="18" charset="0"/>
              </a:rPr>
              <a:t>2018 students win 74 Addy Awards (up from 52 in 2017)</a:t>
            </a:r>
            <a:endParaRPr lang="en-US" sz="2200" dirty="0">
              <a:solidFill>
                <a:prstClr val="black"/>
              </a:solidFill>
              <a:latin typeface="Times New Roman" panose="02020603050405020304" pitchFamily="18" charset="0"/>
              <a:cs typeface="Times New Roman" panose="02020603050405020304" pitchFamily="18" charset="0"/>
            </a:endParaRPr>
          </a:p>
          <a:p>
            <a:pPr marL="171450" lvl="0" indent="-171450" defTabSz="685800" eaLnBrk="1" fontAlgn="auto" hangingPunct="1">
              <a:lnSpc>
                <a:spcPct val="90000"/>
              </a:lnSpc>
              <a:spcBef>
                <a:spcPts val="750"/>
              </a:spcBef>
              <a:spcAft>
                <a:spcPts val="0"/>
              </a:spcAft>
            </a:pPr>
            <a:r>
              <a:rPr lang="en-US" sz="2800" b="1" dirty="0">
                <a:solidFill>
                  <a:prstClr val="black"/>
                </a:solidFill>
                <a:latin typeface="Times New Roman" panose="02020603050405020304" pitchFamily="18" charset="0"/>
                <a:cs typeface="Times New Roman" panose="02020603050405020304" pitchFamily="18" charset="0"/>
              </a:rPr>
              <a:t>Respond to state and community needs</a:t>
            </a:r>
          </a:p>
          <a:p>
            <a:pPr marL="514350" lvl="1" indent="-171450" defTabSz="685800" eaLnBrk="1" fontAlgn="auto" hangingPunct="1">
              <a:lnSpc>
                <a:spcPct val="90000"/>
              </a:lnSpc>
              <a:spcBef>
                <a:spcPts val="375"/>
              </a:spcBef>
              <a:spcAft>
                <a:spcPts val="0"/>
              </a:spcAft>
              <a:buFont typeface="Arial" panose="020B0604020202020204" pitchFamily="34" charset="0"/>
              <a:buChar char="•"/>
            </a:pPr>
            <a:r>
              <a:rPr lang="en-US" sz="2200" dirty="0" err="1">
                <a:solidFill>
                  <a:prstClr val="black"/>
                </a:solidFill>
                <a:latin typeface="Times New Roman" panose="02020603050405020304" pitchFamily="18" charset="0"/>
                <a:cs typeface="Times New Roman" panose="02020603050405020304" pitchFamily="18" charset="0"/>
              </a:rPr>
              <a:t>SkillsUSA</a:t>
            </a:r>
            <a:r>
              <a:rPr lang="en-US" sz="2200" dirty="0">
                <a:solidFill>
                  <a:prstClr val="black"/>
                </a:solidFill>
                <a:latin typeface="Times New Roman" panose="02020603050405020304" pitchFamily="18" charset="0"/>
                <a:cs typeface="Times New Roman" panose="02020603050405020304" pitchFamily="18" charset="0"/>
              </a:rPr>
              <a:t> Model of Excellence – Nat’l Recognition 2016</a:t>
            </a:r>
          </a:p>
          <a:p>
            <a:pPr marL="514350" lvl="1" indent="-171450" defTabSz="685800" eaLnBrk="1" fontAlgn="auto" hangingPunct="1">
              <a:lnSpc>
                <a:spcPct val="90000"/>
              </a:lnSpc>
              <a:spcBef>
                <a:spcPts val="375"/>
              </a:spcBef>
              <a:spcAft>
                <a:spcPts val="0"/>
              </a:spcAft>
              <a:buFont typeface="Arial" panose="020B0604020202020204" pitchFamily="34" charset="0"/>
              <a:buChar char="•"/>
            </a:pPr>
            <a:r>
              <a:rPr lang="en-US" sz="2200" dirty="0">
                <a:solidFill>
                  <a:prstClr val="black"/>
                </a:solidFill>
                <a:latin typeface="Times New Roman" panose="02020603050405020304" pitchFamily="18" charset="0"/>
                <a:cs typeface="Times New Roman" panose="02020603050405020304" pitchFamily="18" charset="0"/>
              </a:rPr>
              <a:t>US News and World Report  - Best Colleges 2018 Ranked No. 4 in Public Colleges in the Southern Region (</a:t>
            </a:r>
            <a:r>
              <a:rPr lang="en-US" sz="2200" b="1" dirty="0">
                <a:solidFill>
                  <a:prstClr val="black"/>
                </a:solidFill>
                <a:latin typeface="Times New Roman" panose="02020603050405020304" pitchFamily="18" charset="0"/>
                <a:cs typeface="Times New Roman" panose="02020603050405020304" pitchFamily="18" charset="0"/>
              </a:rPr>
              <a:t>ranked highest in Florida</a:t>
            </a:r>
            <a:r>
              <a:rPr lang="en-US" sz="2200" dirty="0" smtClean="0">
                <a:solidFill>
                  <a:prstClr val="black"/>
                </a:solidFill>
                <a:latin typeface="Times New Roman" panose="02020603050405020304" pitchFamily="18" charset="0"/>
                <a:cs typeface="Times New Roman" panose="02020603050405020304" pitchFamily="18" charset="0"/>
              </a:rPr>
              <a:t>)</a:t>
            </a:r>
          </a:p>
          <a:p>
            <a:pPr marL="514350" lvl="1" indent="-171450" defTabSz="685800" eaLnBrk="1" fontAlgn="auto" hangingPunct="1">
              <a:lnSpc>
                <a:spcPct val="90000"/>
              </a:lnSpc>
              <a:spcBef>
                <a:spcPts val="375"/>
              </a:spcBef>
              <a:spcAft>
                <a:spcPts val="0"/>
              </a:spcAft>
              <a:buFont typeface="Arial" panose="020B0604020202020204" pitchFamily="34" charset="0"/>
              <a:buChar char="•"/>
            </a:pP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4" name="Title 1"/>
          <p:cNvSpPr>
            <a:spLocks noGrp="1"/>
          </p:cNvSpPr>
          <p:nvPr>
            <p:ph type="title"/>
          </p:nvPr>
        </p:nvSpPr>
        <p:spPr>
          <a:xfrm>
            <a:off x="457200" y="0"/>
            <a:ext cx="8229600" cy="563562"/>
          </a:xfrm>
        </p:spPr>
        <p:txBody>
          <a:bodyPr>
            <a:normAutofit fontScale="90000"/>
          </a:bodyPr>
          <a:lstStyle/>
          <a:p>
            <a:r>
              <a:rPr lang="en-US" sz="3200" b="1" dirty="0" smtClean="0">
                <a:solidFill>
                  <a:srgbClr val="0070C0"/>
                </a:solidFill>
              </a:rPr>
              <a:t>PSC Points of Pride</a:t>
            </a:r>
            <a:endParaRPr lang="en-US" sz="3200" b="1" dirty="0">
              <a:solidFill>
                <a:srgbClr val="0070C0"/>
              </a:solidFill>
            </a:endParaRPr>
          </a:p>
        </p:txBody>
      </p:sp>
    </p:spTree>
    <p:extLst>
      <p:ext uri="{BB962C8B-B14F-4D97-AF65-F5344CB8AC3E}">
        <p14:creationId xmlns:p14="http://schemas.microsoft.com/office/powerpoint/2010/main" val="32019273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28600"/>
            <a:ext cx="8229600" cy="4876800"/>
          </a:xfrm>
        </p:spPr>
        <p:txBody>
          <a:bodyPr>
            <a:noAutofit/>
          </a:bodyPr>
          <a:lstStyle/>
          <a:p>
            <a:pPr marL="0" lvl="0" indent="0" defTabSz="914400" eaLnBrk="1" fontAlgn="auto" hangingPunct="1">
              <a:lnSpc>
                <a:spcPct val="80000"/>
              </a:lnSpc>
              <a:spcBef>
                <a:spcPts val="0"/>
              </a:spcBef>
              <a:spcAft>
                <a:spcPts val="0"/>
              </a:spcAft>
              <a:buNone/>
              <a:defRPr/>
            </a:pPr>
            <a:r>
              <a:rPr lang="en-US" sz="2000" b="1" kern="0" dirty="0">
                <a:solidFill>
                  <a:srgbClr val="002060"/>
                </a:solidFill>
                <a:latin typeface="TradeGothic CondEighteen"/>
              </a:rPr>
              <a:t>Six Convenient </a:t>
            </a:r>
            <a:r>
              <a:rPr lang="en-US" sz="2000" b="1" kern="0" dirty="0" smtClean="0">
                <a:solidFill>
                  <a:srgbClr val="002060"/>
                </a:solidFill>
                <a:latin typeface="TradeGothic CondEighteen"/>
              </a:rPr>
              <a:t>Locations:  </a:t>
            </a:r>
            <a:r>
              <a:rPr lang="en-US" sz="2000" dirty="0" smtClean="0">
                <a:hlinkClick r:id="rId4"/>
              </a:rPr>
              <a:t>https</a:t>
            </a:r>
            <a:r>
              <a:rPr lang="en-US" sz="2000" dirty="0">
                <a:hlinkClick r:id="rId4"/>
              </a:rPr>
              <a:t>://youtu.be/RZ5GVTefgEI</a:t>
            </a:r>
            <a:endParaRPr lang="en-US" sz="2000" dirty="0"/>
          </a:p>
          <a:p>
            <a:pPr marL="0" lvl="0" indent="0" defTabSz="914400" eaLnBrk="1" fontAlgn="auto" hangingPunct="1">
              <a:lnSpc>
                <a:spcPct val="80000"/>
              </a:lnSpc>
              <a:spcBef>
                <a:spcPts val="0"/>
              </a:spcBef>
              <a:spcAft>
                <a:spcPts val="0"/>
              </a:spcAft>
              <a:buNone/>
              <a:defRPr/>
            </a:pPr>
            <a:endParaRPr lang="en-US" sz="2000" b="1" kern="0" dirty="0" smtClean="0">
              <a:solidFill>
                <a:srgbClr val="002060"/>
              </a:solidFill>
              <a:latin typeface="TradeGothic CondEighteen"/>
            </a:endParaRPr>
          </a:p>
          <a:p>
            <a:pPr marL="0" lvl="0" indent="0" defTabSz="914400" eaLnBrk="1" fontAlgn="auto" hangingPunct="1">
              <a:lnSpc>
                <a:spcPct val="80000"/>
              </a:lnSpc>
              <a:spcBef>
                <a:spcPts val="0"/>
              </a:spcBef>
              <a:spcAft>
                <a:spcPts val="0"/>
              </a:spcAft>
              <a:buNone/>
              <a:defRPr/>
            </a:pPr>
            <a:endParaRPr lang="en-US" sz="2000" kern="0" dirty="0">
              <a:solidFill>
                <a:srgbClr val="002060"/>
              </a:solidFill>
              <a:latin typeface="TradeGothic CondEighteen"/>
            </a:endParaRPr>
          </a:p>
          <a:p>
            <a:pPr marL="0" lvl="0" indent="0" defTabSz="914400" eaLnBrk="1" fontAlgn="auto" hangingPunct="1">
              <a:lnSpc>
                <a:spcPct val="80000"/>
              </a:lnSpc>
              <a:spcBef>
                <a:spcPts val="0"/>
              </a:spcBef>
              <a:spcAft>
                <a:spcPts val="0"/>
              </a:spcAft>
              <a:buNone/>
              <a:defRPr/>
            </a:pPr>
            <a:r>
              <a:rPr lang="en-US" sz="2000" b="1" i="1" kern="0" dirty="0" smtClean="0">
                <a:solidFill>
                  <a:sysClr val="windowText" lastClr="000000"/>
                </a:solidFill>
                <a:latin typeface="TradeGothic CondEighteen"/>
              </a:rPr>
              <a:t>Pensacola </a:t>
            </a:r>
            <a:r>
              <a:rPr lang="en-US" sz="2000" b="1" i="1" kern="0" dirty="0">
                <a:solidFill>
                  <a:sysClr val="windowText" lastClr="000000"/>
                </a:solidFill>
                <a:latin typeface="TradeGothic CondEighteen"/>
              </a:rPr>
              <a:t>Campus </a:t>
            </a:r>
            <a:r>
              <a:rPr lang="en-US" sz="2000" i="1" kern="0" dirty="0">
                <a:solidFill>
                  <a:sysClr val="windowText" lastClr="000000"/>
                </a:solidFill>
                <a:latin typeface="TradeGothic CondEighteen"/>
                <a:hlinkClick r:id="rId5"/>
              </a:rPr>
              <a:t>https://</a:t>
            </a:r>
            <a:r>
              <a:rPr lang="en-US" sz="2000" i="1" kern="0" dirty="0" smtClean="0">
                <a:solidFill>
                  <a:sysClr val="windowText" lastClr="000000"/>
                </a:solidFill>
                <a:latin typeface="TradeGothic CondEighteen"/>
                <a:hlinkClick r:id="rId5"/>
              </a:rPr>
              <a:t>youtu.be/iM3nrSKk-2Q</a:t>
            </a:r>
            <a:r>
              <a:rPr lang="en-US" sz="2000" i="1" kern="0" dirty="0" smtClean="0">
                <a:solidFill>
                  <a:sysClr val="windowText" lastClr="000000"/>
                </a:solidFill>
                <a:latin typeface="TradeGothic CondEighteen"/>
              </a:rPr>
              <a:t> </a:t>
            </a:r>
            <a:endParaRPr lang="en-US" sz="2000" b="1" i="1"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Cybersecurity, </a:t>
            </a:r>
          </a:p>
          <a:p>
            <a:pPr lvl="0" defTabSz="914400" eaLnBrk="1" fontAlgn="auto" hangingPunct="1">
              <a:lnSpc>
                <a:spcPct val="80000"/>
              </a:lnSpc>
              <a:spcBef>
                <a:spcPts val="0"/>
              </a:spcBef>
              <a:spcAft>
                <a:spcPts val="0"/>
              </a:spcAft>
              <a:defRPr/>
            </a:pPr>
            <a:r>
              <a:rPr lang="en-US" sz="2000" kern="0" dirty="0" smtClean="0">
                <a:solidFill>
                  <a:sysClr val="windowText" lastClr="000000"/>
                </a:solidFill>
                <a:latin typeface="TradeGothic CondEighteen"/>
              </a:rPr>
              <a:t>Bachelor </a:t>
            </a:r>
            <a:r>
              <a:rPr lang="en-US" sz="2000" kern="0" dirty="0">
                <a:solidFill>
                  <a:sysClr val="windowText" lastClr="000000"/>
                </a:solidFill>
                <a:latin typeface="TradeGothic CondEighteen"/>
              </a:rPr>
              <a:t>of Applied Science in Administration and Supervision</a:t>
            </a:r>
            <a:endParaRPr lang="en-US" sz="2000" i="1" kern="0" dirty="0">
              <a:solidFill>
                <a:sysClr val="windowText" lastClr="000000"/>
              </a:solidFill>
              <a:latin typeface="TradeGothic CondEighteen"/>
            </a:endParaRPr>
          </a:p>
          <a:p>
            <a:pPr marL="0" lvl="0" indent="0" defTabSz="914400" eaLnBrk="1" fontAlgn="auto" hangingPunct="1">
              <a:lnSpc>
                <a:spcPct val="80000"/>
              </a:lnSpc>
              <a:spcBef>
                <a:spcPts val="0"/>
              </a:spcBef>
              <a:spcAft>
                <a:spcPts val="0"/>
              </a:spcAft>
              <a:buNone/>
              <a:defRPr/>
            </a:pPr>
            <a:r>
              <a:rPr lang="en-US" sz="2000" b="1" i="1" kern="0" dirty="0" smtClean="0">
                <a:solidFill>
                  <a:sysClr val="windowText" lastClr="000000"/>
                </a:solidFill>
                <a:latin typeface="TradeGothic CondEighteen"/>
              </a:rPr>
              <a:t>Warrington Campus </a:t>
            </a:r>
            <a:r>
              <a:rPr lang="en-US" sz="2000" i="1" kern="0" dirty="0">
                <a:solidFill>
                  <a:sysClr val="windowText" lastClr="000000"/>
                </a:solidFill>
                <a:latin typeface="TradeGothic CondEighteen"/>
                <a:hlinkClick r:id="rId6"/>
              </a:rPr>
              <a:t>https://</a:t>
            </a:r>
            <a:r>
              <a:rPr lang="en-US" sz="2000" i="1" kern="0" dirty="0" smtClean="0">
                <a:solidFill>
                  <a:sysClr val="windowText" lastClr="000000"/>
                </a:solidFill>
                <a:latin typeface="TradeGothic CondEighteen"/>
                <a:hlinkClick r:id="rId6"/>
              </a:rPr>
              <a:t>youtu.be/EnZDSPPtNU0</a:t>
            </a:r>
            <a:r>
              <a:rPr lang="en-US" sz="2000" i="1" kern="0" dirty="0" smtClean="0">
                <a:solidFill>
                  <a:sysClr val="windowText" lastClr="000000"/>
                </a:solidFill>
                <a:latin typeface="TradeGothic CondEighteen"/>
              </a:rPr>
              <a:t> </a:t>
            </a:r>
            <a:endParaRPr lang="en-US" sz="2000" b="1" i="1"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Health (Mary Smart Simulation Center) </a:t>
            </a: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Bachelor of Science in Nursing</a:t>
            </a:r>
            <a:endParaRPr lang="en-US" sz="2000" i="1" kern="0" dirty="0">
              <a:solidFill>
                <a:sysClr val="windowText" lastClr="000000"/>
              </a:solidFill>
              <a:latin typeface="TradeGothic CondEighteen"/>
            </a:endParaRPr>
          </a:p>
          <a:p>
            <a:pPr marL="0" lvl="0" indent="0" defTabSz="914400" eaLnBrk="1" fontAlgn="auto" hangingPunct="1">
              <a:lnSpc>
                <a:spcPct val="80000"/>
              </a:lnSpc>
              <a:spcBef>
                <a:spcPts val="0"/>
              </a:spcBef>
              <a:spcAft>
                <a:spcPts val="0"/>
              </a:spcAft>
              <a:buNone/>
              <a:defRPr/>
            </a:pPr>
            <a:r>
              <a:rPr lang="en-US" sz="2000" b="1" i="1" kern="0" dirty="0" smtClean="0">
                <a:solidFill>
                  <a:sysClr val="windowText" lastClr="000000"/>
                </a:solidFill>
                <a:latin typeface="TradeGothic CondEighteen"/>
              </a:rPr>
              <a:t>Milton Campus </a:t>
            </a:r>
            <a:r>
              <a:rPr lang="en-US" sz="2000" i="1" kern="0" dirty="0">
                <a:solidFill>
                  <a:sysClr val="windowText" lastClr="000000"/>
                </a:solidFill>
                <a:latin typeface="TradeGothic CondEighteen"/>
                <a:hlinkClick r:id="rId7"/>
              </a:rPr>
              <a:t>https://</a:t>
            </a:r>
            <a:r>
              <a:rPr lang="en-US" sz="2000" i="1" kern="0" dirty="0" smtClean="0">
                <a:solidFill>
                  <a:sysClr val="windowText" lastClr="000000"/>
                </a:solidFill>
                <a:latin typeface="TradeGothic CondEighteen"/>
                <a:hlinkClick r:id="rId7"/>
              </a:rPr>
              <a:t>youtu.be/IVQsIjBw3d4</a:t>
            </a:r>
            <a:r>
              <a:rPr lang="en-US" sz="2000" i="1" kern="0" dirty="0" smtClean="0">
                <a:solidFill>
                  <a:sysClr val="windowText" lastClr="000000"/>
                </a:solidFill>
                <a:latin typeface="TradeGothic CondEighteen"/>
              </a:rPr>
              <a:t> </a:t>
            </a:r>
            <a:endParaRPr lang="en-US" sz="2000" b="1" i="1"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Welding Program</a:t>
            </a: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Cosmetology Program</a:t>
            </a: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Joint Campus with UF-Horticulture</a:t>
            </a:r>
          </a:p>
          <a:p>
            <a:pPr marL="0" lvl="0" indent="0" defTabSz="914400" eaLnBrk="1" fontAlgn="auto" hangingPunct="1">
              <a:lnSpc>
                <a:spcPct val="80000"/>
              </a:lnSpc>
              <a:spcBef>
                <a:spcPts val="0"/>
              </a:spcBef>
              <a:spcAft>
                <a:spcPts val="0"/>
              </a:spcAft>
              <a:buNone/>
              <a:defRPr/>
            </a:pPr>
            <a:r>
              <a:rPr lang="en-US" sz="2000" b="1" i="1" kern="0" dirty="0" smtClean="0">
                <a:solidFill>
                  <a:sysClr val="windowText" lastClr="000000"/>
                </a:solidFill>
                <a:latin typeface="TradeGothic CondEighteen"/>
              </a:rPr>
              <a:t>South </a:t>
            </a:r>
            <a:r>
              <a:rPr lang="en-US" sz="2000" b="1" i="1" kern="0" dirty="0">
                <a:solidFill>
                  <a:sysClr val="windowText" lastClr="000000"/>
                </a:solidFill>
                <a:latin typeface="TradeGothic CondEighteen"/>
              </a:rPr>
              <a:t>Santa Rosa </a:t>
            </a:r>
            <a:r>
              <a:rPr lang="en-US" sz="2000" b="1" i="1" kern="0" dirty="0" smtClean="0">
                <a:solidFill>
                  <a:sysClr val="windowText" lastClr="000000"/>
                </a:solidFill>
                <a:latin typeface="TradeGothic CondEighteen"/>
              </a:rPr>
              <a:t>Center</a:t>
            </a:r>
            <a:endParaRPr lang="en-US" sz="2000" b="1" i="1"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Dual Enrollment</a:t>
            </a: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GED</a:t>
            </a: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LEED Certified Building</a:t>
            </a:r>
          </a:p>
          <a:p>
            <a:pPr marL="0" lvl="0" indent="0" defTabSz="914400" eaLnBrk="1" fontAlgn="auto" hangingPunct="1">
              <a:lnSpc>
                <a:spcPct val="80000"/>
              </a:lnSpc>
              <a:spcBef>
                <a:spcPts val="0"/>
              </a:spcBef>
              <a:spcAft>
                <a:spcPts val="0"/>
              </a:spcAft>
              <a:buNone/>
              <a:defRPr/>
            </a:pPr>
            <a:r>
              <a:rPr lang="en-US" sz="2000" b="1" i="1" kern="0" dirty="0" smtClean="0">
                <a:solidFill>
                  <a:sysClr val="windowText" lastClr="000000"/>
                </a:solidFill>
                <a:latin typeface="TradeGothic CondEighteen"/>
              </a:rPr>
              <a:t>Century Center</a:t>
            </a:r>
            <a:endParaRPr lang="en-US" sz="2000" b="1" i="1"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Welding</a:t>
            </a: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GED</a:t>
            </a:r>
            <a:endParaRPr lang="en-US" sz="2000" i="1" kern="0" dirty="0">
              <a:solidFill>
                <a:sysClr val="windowText" lastClr="000000"/>
              </a:solidFill>
              <a:latin typeface="TradeGothic CondEighteen"/>
            </a:endParaRPr>
          </a:p>
          <a:p>
            <a:pPr marL="0" lvl="0" indent="0" defTabSz="914400" eaLnBrk="1" fontAlgn="auto" hangingPunct="1">
              <a:lnSpc>
                <a:spcPct val="80000"/>
              </a:lnSpc>
              <a:spcBef>
                <a:spcPts val="0"/>
              </a:spcBef>
              <a:spcAft>
                <a:spcPts val="0"/>
              </a:spcAft>
              <a:buNone/>
              <a:defRPr/>
            </a:pPr>
            <a:r>
              <a:rPr lang="en-US" sz="2000" b="1" i="1" kern="0" dirty="0" smtClean="0">
                <a:solidFill>
                  <a:sysClr val="windowText" lastClr="000000"/>
                </a:solidFill>
                <a:latin typeface="TradeGothic CondEighteen"/>
              </a:rPr>
              <a:t>Downtown Center</a:t>
            </a:r>
            <a:endParaRPr lang="en-US" sz="2000" b="1" i="1"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Corporate Training </a:t>
            </a:r>
            <a:r>
              <a:rPr lang="en-US" sz="2000" kern="0" dirty="0" smtClean="0">
                <a:solidFill>
                  <a:sysClr val="windowText" lastClr="000000"/>
                </a:solidFill>
                <a:latin typeface="TradeGothic CondEighteen"/>
              </a:rPr>
              <a:t>Programs</a:t>
            </a:r>
          </a:p>
          <a:p>
            <a:pPr lvl="0" defTabSz="914400" eaLnBrk="1" fontAlgn="auto" hangingPunct="1">
              <a:lnSpc>
                <a:spcPct val="80000"/>
              </a:lnSpc>
              <a:spcBef>
                <a:spcPts val="0"/>
              </a:spcBef>
              <a:spcAft>
                <a:spcPts val="0"/>
              </a:spcAft>
              <a:defRPr/>
            </a:pPr>
            <a:r>
              <a:rPr lang="en-US" sz="2000" i="1" kern="0" dirty="0" smtClean="0">
                <a:solidFill>
                  <a:sysClr val="windowText" lastClr="000000"/>
                </a:solidFill>
                <a:latin typeface="TradeGothic CondEighteen"/>
              </a:rPr>
              <a:t>Florida West </a:t>
            </a:r>
            <a:r>
              <a:rPr lang="en-US" sz="2000" i="1" kern="0" dirty="0">
                <a:solidFill>
                  <a:sysClr val="windowText" lastClr="000000"/>
                </a:solidFill>
                <a:latin typeface="TradeGothic CondEighteen"/>
              </a:rPr>
              <a:t>and </a:t>
            </a:r>
            <a:r>
              <a:rPr lang="en-US" sz="2000" i="1" kern="0" dirty="0" smtClean="0">
                <a:solidFill>
                  <a:sysClr val="windowText" lastClr="000000"/>
                </a:solidFill>
                <a:latin typeface="TradeGothic CondEighteen"/>
              </a:rPr>
              <a:t>Co-Lab</a:t>
            </a:r>
            <a:endParaRPr lang="en-US" sz="2000" i="1" kern="0" dirty="0">
              <a:solidFill>
                <a:sysClr val="windowText" lastClr="000000"/>
              </a:solidFill>
              <a:latin typeface="TradeGothic CondEighteen"/>
            </a:endParaRPr>
          </a:p>
        </p:txBody>
      </p:sp>
    </p:spTree>
    <p:extLst>
      <p:ext uri="{BB962C8B-B14F-4D97-AF65-F5344CB8AC3E}">
        <p14:creationId xmlns:p14="http://schemas.microsoft.com/office/powerpoint/2010/main" val="30351656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33600" y="0"/>
            <a:ext cx="7010400" cy="4953000"/>
          </a:xfrm>
        </p:spPr>
        <p:txBody>
          <a:bodyPr>
            <a:noAutofit/>
          </a:bodyPr>
          <a:lstStyle/>
          <a:p>
            <a:pPr marL="0" lvl="0" indent="0" defTabSz="914400" eaLnBrk="1" fontAlgn="auto" hangingPunct="1">
              <a:lnSpc>
                <a:spcPct val="80000"/>
              </a:lnSpc>
              <a:spcBef>
                <a:spcPts val="0"/>
              </a:spcBef>
              <a:spcAft>
                <a:spcPts val="0"/>
              </a:spcAft>
              <a:buNone/>
              <a:defRPr/>
            </a:pPr>
            <a:r>
              <a:rPr lang="en-US" sz="1800" b="1" i="1" kern="0" dirty="0" smtClean="0">
                <a:solidFill>
                  <a:sysClr val="windowText" lastClr="000000"/>
                </a:solidFill>
                <a:latin typeface="TradeGothic CondEighteen"/>
              </a:rPr>
              <a:t>Pensacola Campus</a:t>
            </a:r>
            <a:endParaRPr lang="en-US" sz="1800" i="1" kern="0" dirty="0" smtClean="0">
              <a:solidFill>
                <a:sysClr val="windowText" lastClr="000000"/>
              </a:solidFill>
              <a:latin typeface="TradeGothic CondEighteen"/>
            </a:endParaRPr>
          </a:p>
          <a:p>
            <a:pPr marL="0" lvl="0" indent="0" defTabSz="914400" eaLnBrk="1" fontAlgn="auto" hangingPunct="1">
              <a:lnSpc>
                <a:spcPct val="80000"/>
              </a:lnSpc>
              <a:spcBef>
                <a:spcPts val="0"/>
              </a:spcBef>
              <a:spcAft>
                <a:spcPts val="0"/>
              </a:spcAft>
              <a:buNone/>
              <a:defRPr/>
            </a:pPr>
            <a:r>
              <a:rPr lang="en-US" sz="1800" b="1" i="1" kern="0" dirty="0" smtClean="0">
                <a:solidFill>
                  <a:sysClr val="windowText" lastClr="000000"/>
                </a:solidFill>
                <a:latin typeface="TradeGothic CondEighteen"/>
              </a:rPr>
              <a:t>President-Dr. Ed Meadows</a:t>
            </a:r>
          </a:p>
          <a:p>
            <a:pPr marL="0" lvl="0" indent="0" defTabSz="914400" eaLnBrk="1" fontAlgn="auto" hangingPunct="1">
              <a:lnSpc>
                <a:spcPct val="80000"/>
              </a:lnSpc>
              <a:spcBef>
                <a:spcPts val="0"/>
              </a:spcBef>
              <a:spcAft>
                <a:spcPts val="0"/>
              </a:spcAft>
              <a:buNone/>
              <a:defRPr/>
            </a:pPr>
            <a:r>
              <a:rPr lang="en-US" sz="1700" b="1" i="1" kern="0" dirty="0" smtClean="0">
                <a:solidFill>
                  <a:sysClr val="windowText" lastClr="000000"/>
                </a:solidFill>
                <a:latin typeface="TradeGothic CondEighteen"/>
              </a:rPr>
              <a:t>VPs=Dr. Erin Spicer &amp; Tom Gilliam; AVP= Sandy </a:t>
            </a:r>
            <a:r>
              <a:rPr lang="en-US" sz="1700" b="1" i="1" kern="0" dirty="0" err="1" smtClean="0">
                <a:solidFill>
                  <a:sysClr val="windowText" lastClr="000000"/>
                </a:solidFill>
                <a:latin typeface="TradeGothic CondEighteen"/>
              </a:rPr>
              <a:t>Cessaretti</a:t>
            </a:r>
            <a:r>
              <a:rPr lang="en-US" sz="1700" b="1" i="1" kern="0" dirty="0" smtClean="0">
                <a:solidFill>
                  <a:sysClr val="windowText" lastClr="000000"/>
                </a:solidFill>
                <a:latin typeface="TradeGothic CondEighteen"/>
              </a:rPr>
              <a:t> Ray </a:t>
            </a:r>
          </a:p>
          <a:p>
            <a:pPr lvl="0" defTabSz="914400" eaLnBrk="1" fontAlgn="auto" hangingPunct="1">
              <a:lnSpc>
                <a:spcPct val="80000"/>
              </a:lnSpc>
              <a:spcBef>
                <a:spcPts val="0"/>
              </a:spcBef>
              <a:spcAft>
                <a:spcPts val="0"/>
              </a:spcAft>
              <a:defRPr/>
            </a:pPr>
            <a:r>
              <a:rPr lang="en-US" sz="1800" kern="0" dirty="0" smtClean="0">
                <a:solidFill>
                  <a:sysClr val="windowText" lastClr="000000"/>
                </a:solidFill>
                <a:latin typeface="TradeGothic CondEighteen"/>
              </a:rPr>
              <a:t>Cybersecurity</a:t>
            </a:r>
            <a:r>
              <a:rPr lang="en-US" sz="1800" kern="0" dirty="0">
                <a:solidFill>
                  <a:sysClr val="windowText" lastClr="000000"/>
                </a:solidFill>
                <a:latin typeface="TradeGothic CondEighteen"/>
              </a:rPr>
              <a:t>, </a:t>
            </a:r>
            <a:r>
              <a:rPr lang="en-US" sz="1800" kern="0" dirty="0" err="1" smtClean="0">
                <a:solidFill>
                  <a:sysClr val="windowText" lastClr="000000"/>
                </a:solidFill>
                <a:latin typeface="TradeGothic CondEighteen"/>
              </a:rPr>
              <a:t>Baars</a:t>
            </a:r>
            <a:r>
              <a:rPr lang="en-US" sz="1800" kern="0" dirty="0" smtClean="0">
                <a:solidFill>
                  <a:sysClr val="windowText" lastClr="000000"/>
                </a:solidFill>
                <a:latin typeface="TradeGothic CondEighteen"/>
              </a:rPr>
              <a:t> Building Rebuild- Building 1</a:t>
            </a:r>
            <a:endParaRPr lang="en-US" sz="1800"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1800" kern="0" dirty="0" smtClean="0">
                <a:solidFill>
                  <a:sysClr val="windowText" lastClr="000000"/>
                </a:solidFill>
                <a:latin typeface="TradeGothic CondEighteen"/>
              </a:rPr>
              <a:t>BS in </a:t>
            </a:r>
            <a:r>
              <a:rPr lang="en-US" sz="1800" kern="0" dirty="0">
                <a:solidFill>
                  <a:sysClr val="windowText" lastClr="000000"/>
                </a:solidFill>
                <a:latin typeface="TradeGothic CondEighteen"/>
              </a:rPr>
              <a:t>Administration and </a:t>
            </a:r>
            <a:r>
              <a:rPr lang="en-US" sz="1800" kern="0" dirty="0" smtClean="0">
                <a:solidFill>
                  <a:sysClr val="windowText" lastClr="000000"/>
                </a:solidFill>
                <a:latin typeface="TradeGothic CondEighteen"/>
              </a:rPr>
              <a:t>Supervision</a:t>
            </a:r>
          </a:p>
          <a:p>
            <a:pPr lvl="0" defTabSz="914400" eaLnBrk="1" fontAlgn="auto" hangingPunct="1">
              <a:lnSpc>
                <a:spcPct val="80000"/>
              </a:lnSpc>
              <a:spcBef>
                <a:spcPts val="0"/>
              </a:spcBef>
              <a:spcAft>
                <a:spcPts val="0"/>
              </a:spcAft>
              <a:defRPr/>
            </a:pPr>
            <a:r>
              <a:rPr lang="en-US" sz="1800" i="1" kern="0" dirty="0" smtClean="0">
                <a:solidFill>
                  <a:sysClr val="windowText" lastClr="000000"/>
                </a:solidFill>
                <a:latin typeface="TradeGothic CondEighteen"/>
              </a:rPr>
              <a:t>Anna Lamar Switzer Center- </a:t>
            </a:r>
            <a:r>
              <a:rPr lang="en-US" sz="1800" kern="0" dirty="0" smtClean="0">
                <a:solidFill>
                  <a:sysClr val="windowText" lastClr="000000"/>
                </a:solidFill>
                <a:latin typeface="TradeGothic CondEighteen"/>
              </a:rPr>
              <a:t>Charles Lamar Studio Rebuild</a:t>
            </a:r>
          </a:p>
          <a:p>
            <a:pPr lvl="0" defTabSz="914400" eaLnBrk="1" fontAlgn="auto" hangingPunct="1">
              <a:lnSpc>
                <a:spcPct val="80000"/>
              </a:lnSpc>
              <a:spcBef>
                <a:spcPts val="0"/>
              </a:spcBef>
              <a:spcAft>
                <a:spcPts val="0"/>
              </a:spcAft>
              <a:defRPr/>
            </a:pPr>
            <a:r>
              <a:rPr lang="en-US" sz="1800" i="1" kern="0" dirty="0" smtClean="0">
                <a:solidFill>
                  <a:sysClr val="windowText" lastClr="000000"/>
                </a:solidFill>
                <a:latin typeface="TradeGothic CondEighteen"/>
              </a:rPr>
              <a:t>Foundation Offices</a:t>
            </a:r>
            <a:endParaRPr lang="en-US" sz="1800" i="1" kern="0" dirty="0">
              <a:solidFill>
                <a:sysClr val="windowText" lastClr="000000"/>
              </a:solidFill>
              <a:latin typeface="TradeGothic CondEighteen"/>
            </a:endParaRPr>
          </a:p>
          <a:p>
            <a:pPr marL="0" lvl="0" indent="0" defTabSz="914400" eaLnBrk="1" fontAlgn="auto" hangingPunct="1">
              <a:lnSpc>
                <a:spcPct val="80000"/>
              </a:lnSpc>
              <a:spcBef>
                <a:spcPts val="0"/>
              </a:spcBef>
              <a:spcAft>
                <a:spcPts val="0"/>
              </a:spcAft>
              <a:buNone/>
              <a:defRPr/>
            </a:pPr>
            <a:r>
              <a:rPr lang="en-US" sz="1800" b="1" i="1" kern="0" dirty="0" smtClean="0">
                <a:solidFill>
                  <a:sysClr val="windowText" lastClr="000000"/>
                </a:solidFill>
                <a:latin typeface="TradeGothic CondEighteen"/>
              </a:rPr>
              <a:t>Warrington Campus- Dean: Dr. </a:t>
            </a:r>
            <a:r>
              <a:rPr lang="en-US" sz="1800" b="1" i="1" kern="0" dirty="0" err="1" smtClean="0">
                <a:solidFill>
                  <a:sysClr val="windowText" lastClr="000000"/>
                </a:solidFill>
                <a:latin typeface="TradeGothic CondEighteen"/>
              </a:rPr>
              <a:t>Dusti</a:t>
            </a:r>
            <a:r>
              <a:rPr lang="en-US" sz="1800" b="1" i="1" kern="0" dirty="0" smtClean="0">
                <a:solidFill>
                  <a:sysClr val="windowText" lastClr="000000"/>
                </a:solidFill>
                <a:latin typeface="TradeGothic CondEighteen"/>
              </a:rPr>
              <a:t> </a:t>
            </a:r>
            <a:r>
              <a:rPr lang="en-US" sz="1800" b="1" i="1" kern="0" dirty="0" err="1" smtClean="0">
                <a:solidFill>
                  <a:sysClr val="windowText" lastClr="000000"/>
                </a:solidFill>
                <a:latin typeface="TradeGothic CondEighteen"/>
              </a:rPr>
              <a:t>Sluder</a:t>
            </a:r>
            <a:endParaRPr lang="en-US" sz="1800" b="1" i="1"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1800" kern="0" dirty="0">
                <a:solidFill>
                  <a:sysClr val="windowText" lastClr="000000"/>
                </a:solidFill>
                <a:latin typeface="TradeGothic CondEighteen"/>
              </a:rPr>
              <a:t>Health (Mary Smart Simulation Center) </a:t>
            </a:r>
          </a:p>
          <a:p>
            <a:pPr lvl="0" defTabSz="914400" eaLnBrk="1" fontAlgn="auto" hangingPunct="1">
              <a:lnSpc>
                <a:spcPct val="80000"/>
              </a:lnSpc>
              <a:spcBef>
                <a:spcPts val="0"/>
              </a:spcBef>
              <a:spcAft>
                <a:spcPts val="0"/>
              </a:spcAft>
              <a:defRPr/>
            </a:pPr>
            <a:r>
              <a:rPr lang="en-US" sz="1800" kern="0" dirty="0">
                <a:solidFill>
                  <a:sysClr val="windowText" lastClr="000000"/>
                </a:solidFill>
                <a:latin typeface="TradeGothic CondEighteen"/>
              </a:rPr>
              <a:t>Bachelor of Science in Nursing</a:t>
            </a:r>
            <a:endParaRPr lang="en-US" sz="1800" i="1" kern="0" dirty="0">
              <a:solidFill>
                <a:sysClr val="windowText" lastClr="000000"/>
              </a:solidFill>
              <a:latin typeface="TradeGothic CondEighteen"/>
            </a:endParaRPr>
          </a:p>
          <a:p>
            <a:pPr marL="0" lvl="0" indent="0" defTabSz="914400" eaLnBrk="1" fontAlgn="auto" hangingPunct="1">
              <a:lnSpc>
                <a:spcPct val="80000"/>
              </a:lnSpc>
              <a:spcBef>
                <a:spcPts val="0"/>
              </a:spcBef>
              <a:spcAft>
                <a:spcPts val="0"/>
              </a:spcAft>
              <a:buNone/>
              <a:defRPr/>
            </a:pPr>
            <a:r>
              <a:rPr lang="en-US" sz="1800" b="1" i="1" kern="0" dirty="0" smtClean="0">
                <a:solidFill>
                  <a:sysClr val="windowText" lastClr="000000"/>
                </a:solidFill>
                <a:latin typeface="TradeGothic CondEighteen"/>
              </a:rPr>
              <a:t>Milton Campus: Dean- Dr. </a:t>
            </a:r>
            <a:r>
              <a:rPr lang="en-US" sz="1800" b="1" i="1" kern="0" dirty="0" err="1" smtClean="0">
                <a:solidFill>
                  <a:sysClr val="windowText" lastClr="000000"/>
                </a:solidFill>
                <a:latin typeface="TradeGothic CondEighteen"/>
              </a:rPr>
              <a:t>Anthea</a:t>
            </a:r>
            <a:r>
              <a:rPr lang="en-US" sz="1800" b="1" i="1" kern="0" dirty="0" smtClean="0">
                <a:solidFill>
                  <a:sysClr val="windowText" lastClr="000000"/>
                </a:solidFill>
                <a:latin typeface="TradeGothic CondEighteen"/>
              </a:rPr>
              <a:t> Amos</a:t>
            </a:r>
            <a:endParaRPr lang="en-US" sz="1800" b="1" i="1"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1800" kern="0" dirty="0">
                <a:solidFill>
                  <a:sysClr val="windowText" lastClr="000000"/>
                </a:solidFill>
                <a:latin typeface="TradeGothic CondEighteen"/>
              </a:rPr>
              <a:t>Welding Program</a:t>
            </a:r>
          </a:p>
          <a:p>
            <a:pPr lvl="0" defTabSz="914400" eaLnBrk="1" fontAlgn="auto" hangingPunct="1">
              <a:lnSpc>
                <a:spcPct val="80000"/>
              </a:lnSpc>
              <a:spcBef>
                <a:spcPts val="0"/>
              </a:spcBef>
              <a:spcAft>
                <a:spcPts val="0"/>
              </a:spcAft>
              <a:defRPr/>
            </a:pPr>
            <a:r>
              <a:rPr lang="en-US" sz="1800" kern="0" dirty="0">
                <a:solidFill>
                  <a:sysClr val="windowText" lastClr="000000"/>
                </a:solidFill>
                <a:latin typeface="TradeGothic CondEighteen"/>
              </a:rPr>
              <a:t>Cosmetology </a:t>
            </a:r>
            <a:r>
              <a:rPr lang="en-US" sz="1800" kern="0" dirty="0" smtClean="0">
                <a:solidFill>
                  <a:sysClr val="windowText" lastClr="000000"/>
                </a:solidFill>
                <a:latin typeface="TradeGothic CondEighteen"/>
              </a:rPr>
              <a:t>Program</a:t>
            </a:r>
          </a:p>
          <a:p>
            <a:pPr lvl="0" defTabSz="914400" eaLnBrk="1" fontAlgn="auto" hangingPunct="1">
              <a:lnSpc>
                <a:spcPct val="80000"/>
              </a:lnSpc>
              <a:spcBef>
                <a:spcPts val="0"/>
              </a:spcBef>
              <a:spcAft>
                <a:spcPts val="0"/>
              </a:spcAft>
              <a:defRPr/>
            </a:pPr>
            <a:r>
              <a:rPr lang="en-US" sz="1800" kern="0" dirty="0" smtClean="0">
                <a:solidFill>
                  <a:sysClr val="windowText" lastClr="000000"/>
                </a:solidFill>
                <a:latin typeface="TradeGothic CondEighteen"/>
              </a:rPr>
              <a:t>Festival of Flowers and Lumberjack Festival</a:t>
            </a:r>
            <a:endParaRPr lang="en-US" sz="1800"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1800" kern="0" dirty="0">
                <a:solidFill>
                  <a:sysClr val="windowText" lastClr="000000"/>
                </a:solidFill>
                <a:latin typeface="TradeGothic CondEighteen"/>
              </a:rPr>
              <a:t>Joint Campus with UF-Horticulture</a:t>
            </a:r>
          </a:p>
          <a:p>
            <a:pPr marL="0" lvl="0" indent="0" defTabSz="914400" eaLnBrk="1" fontAlgn="auto" hangingPunct="1">
              <a:lnSpc>
                <a:spcPct val="80000"/>
              </a:lnSpc>
              <a:spcBef>
                <a:spcPts val="0"/>
              </a:spcBef>
              <a:spcAft>
                <a:spcPts val="0"/>
              </a:spcAft>
              <a:buNone/>
              <a:defRPr/>
            </a:pPr>
            <a:r>
              <a:rPr lang="en-US" sz="1800" b="1" i="1" kern="0" dirty="0" smtClean="0">
                <a:solidFill>
                  <a:sysClr val="windowText" lastClr="000000"/>
                </a:solidFill>
                <a:latin typeface="TradeGothic CondEighteen"/>
              </a:rPr>
              <a:t>South </a:t>
            </a:r>
            <a:r>
              <a:rPr lang="en-US" sz="1800" b="1" i="1" kern="0" dirty="0">
                <a:solidFill>
                  <a:sysClr val="windowText" lastClr="000000"/>
                </a:solidFill>
                <a:latin typeface="TradeGothic CondEighteen"/>
              </a:rPr>
              <a:t>Santa Rosa </a:t>
            </a:r>
            <a:r>
              <a:rPr lang="en-US" sz="1800" b="1" i="1" kern="0" dirty="0" smtClean="0">
                <a:solidFill>
                  <a:sysClr val="windowText" lastClr="000000"/>
                </a:solidFill>
                <a:latin typeface="TradeGothic CondEighteen"/>
              </a:rPr>
              <a:t>Campus: Director=Ms. Karen McCabe</a:t>
            </a:r>
            <a:endParaRPr lang="en-US" sz="1800" b="1" i="1"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1800" kern="0" dirty="0">
                <a:solidFill>
                  <a:sysClr val="windowText" lastClr="000000"/>
                </a:solidFill>
                <a:latin typeface="TradeGothic CondEighteen"/>
              </a:rPr>
              <a:t>Dual Enrollment</a:t>
            </a:r>
          </a:p>
          <a:p>
            <a:pPr lvl="0" defTabSz="914400" eaLnBrk="1" fontAlgn="auto" hangingPunct="1">
              <a:lnSpc>
                <a:spcPct val="80000"/>
              </a:lnSpc>
              <a:spcBef>
                <a:spcPts val="0"/>
              </a:spcBef>
              <a:spcAft>
                <a:spcPts val="0"/>
              </a:spcAft>
              <a:defRPr/>
            </a:pPr>
            <a:r>
              <a:rPr lang="en-US" sz="1800" kern="0" dirty="0">
                <a:solidFill>
                  <a:sysClr val="windowText" lastClr="000000"/>
                </a:solidFill>
                <a:latin typeface="TradeGothic CondEighteen"/>
              </a:rPr>
              <a:t>GED</a:t>
            </a:r>
          </a:p>
          <a:p>
            <a:pPr lvl="0" defTabSz="914400" eaLnBrk="1" fontAlgn="auto" hangingPunct="1">
              <a:lnSpc>
                <a:spcPct val="80000"/>
              </a:lnSpc>
              <a:spcBef>
                <a:spcPts val="0"/>
              </a:spcBef>
              <a:spcAft>
                <a:spcPts val="0"/>
              </a:spcAft>
              <a:defRPr/>
            </a:pPr>
            <a:r>
              <a:rPr lang="en-US" sz="1800" kern="0" dirty="0">
                <a:solidFill>
                  <a:sysClr val="windowText" lastClr="000000"/>
                </a:solidFill>
                <a:latin typeface="TradeGothic CondEighteen"/>
              </a:rPr>
              <a:t>LEED Certified Building</a:t>
            </a:r>
          </a:p>
          <a:p>
            <a:pPr marL="0" lvl="0" indent="0" defTabSz="914400" eaLnBrk="1" fontAlgn="auto" hangingPunct="1">
              <a:lnSpc>
                <a:spcPct val="80000"/>
              </a:lnSpc>
              <a:spcBef>
                <a:spcPts val="0"/>
              </a:spcBef>
              <a:spcAft>
                <a:spcPts val="0"/>
              </a:spcAft>
              <a:buNone/>
              <a:defRPr/>
            </a:pPr>
            <a:r>
              <a:rPr lang="en-US" sz="1800" b="1" i="1" kern="0" dirty="0" smtClean="0">
                <a:solidFill>
                  <a:sysClr val="windowText" lastClr="000000"/>
                </a:solidFill>
                <a:latin typeface="TradeGothic CondEighteen"/>
              </a:rPr>
              <a:t>Century Center: Director=Ms. Paula Byrd</a:t>
            </a:r>
            <a:endParaRPr lang="en-US" sz="1800" b="1" i="1"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1800" kern="0" dirty="0" smtClean="0">
                <a:solidFill>
                  <a:sysClr val="windowText" lastClr="000000"/>
                </a:solidFill>
                <a:latin typeface="TradeGothic CondEighteen"/>
              </a:rPr>
              <a:t>GED</a:t>
            </a:r>
            <a:endParaRPr lang="en-US" sz="1800" i="1" kern="0" dirty="0">
              <a:solidFill>
                <a:sysClr val="windowText" lastClr="000000"/>
              </a:solidFill>
              <a:latin typeface="TradeGothic CondEighteen"/>
            </a:endParaRPr>
          </a:p>
          <a:p>
            <a:pPr marL="0" lvl="0" indent="0" defTabSz="914400" eaLnBrk="1" fontAlgn="auto" hangingPunct="1">
              <a:lnSpc>
                <a:spcPct val="80000"/>
              </a:lnSpc>
              <a:spcBef>
                <a:spcPts val="0"/>
              </a:spcBef>
              <a:spcAft>
                <a:spcPts val="0"/>
              </a:spcAft>
              <a:buNone/>
              <a:defRPr/>
            </a:pPr>
            <a:r>
              <a:rPr lang="en-US" sz="1800" b="1" i="1" kern="0" dirty="0" smtClean="0">
                <a:solidFill>
                  <a:sysClr val="windowText" lastClr="000000"/>
                </a:solidFill>
                <a:latin typeface="TradeGothic CondEighteen"/>
              </a:rPr>
              <a:t>Downtown Center: Director= Ms. Ruth McKinnon</a:t>
            </a:r>
            <a:endParaRPr lang="en-US" sz="1800" b="1" i="1"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1800" kern="0" dirty="0">
                <a:solidFill>
                  <a:sysClr val="windowText" lastClr="000000"/>
                </a:solidFill>
                <a:latin typeface="TradeGothic CondEighteen"/>
              </a:rPr>
              <a:t>Corporate Training Programs</a:t>
            </a:r>
            <a:endParaRPr lang="en-US" sz="1800" i="1" kern="0" dirty="0">
              <a:solidFill>
                <a:sysClr val="windowText" lastClr="000000"/>
              </a:solidFill>
              <a:latin typeface="TradeGothic CondEighteen"/>
            </a:endParaRPr>
          </a:p>
        </p:txBody>
      </p:sp>
      <p:pic>
        <p:nvPicPr>
          <p:cNvPr id="2" name="Picture 1"/>
          <p:cNvPicPr>
            <a:picLocks noChangeAspect="1"/>
          </p:cNvPicPr>
          <p:nvPr/>
        </p:nvPicPr>
        <p:blipFill>
          <a:blip r:embed="rId4"/>
          <a:stretch>
            <a:fillRect/>
          </a:stretch>
        </p:blipFill>
        <p:spPr>
          <a:xfrm>
            <a:off x="0" y="0"/>
            <a:ext cx="2042864" cy="1752600"/>
          </a:xfrm>
          <a:prstGeom prst="rect">
            <a:avLst/>
          </a:prstGeom>
        </p:spPr>
      </p:pic>
      <p:pic>
        <p:nvPicPr>
          <p:cNvPr id="4" name="Picture 3"/>
          <p:cNvPicPr>
            <a:picLocks noChangeAspect="1"/>
          </p:cNvPicPr>
          <p:nvPr/>
        </p:nvPicPr>
        <p:blipFill>
          <a:blip r:embed="rId5"/>
          <a:stretch>
            <a:fillRect/>
          </a:stretch>
        </p:blipFill>
        <p:spPr>
          <a:xfrm>
            <a:off x="0" y="1723745"/>
            <a:ext cx="2042864" cy="1760695"/>
          </a:xfrm>
          <a:prstGeom prst="rect">
            <a:avLst/>
          </a:prstGeom>
        </p:spPr>
      </p:pic>
      <p:pic>
        <p:nvPicPr>
          <p:cNvPr id="5" name="Picture 4"/>
          <p:cNvPicPr>
            <a:picLocks noChangeAspect="1"/>
          </p:cNvPicPr>
          <p:nvPr/>
        </p:nvPicPr>
        <p:blipFill>
          <a:blip r:embed="rId6"/>
          <a:stretch>
            <a:fillRect/>
          </a:stretch>
        </p:blipFill>
        <p:spPr>
          <a:xfrm>
            <a:off x="0" y="3450849"/>
            <a:ext cx="2042864" cy="1730751"/>
          </a:xfrm>
          <a:prstGeom prst="rect">
            <a:avLst/>
          </a:prstGeom>
        </p:spPr>
      </p:pic>
      <p:pic>
        <p:nvPicPr>
          <p:cNvPr id="6" name="Picture 5"/>
          <p:cNvPicPr>
            <a:picLocks noChangeAspect="1"/>
          </p:cNvPicPr>
          <p:nvPr/>
        </p:nvPicPr>
        <p:blipFill>
          <a:blip r:embed="rId7"/>
          <a:stretch>
            <a:fillRect/>
          </a:stretch>
        </p:blipFill>
        <p:spPr>
          <a:xfrm>
            <a:off x="0" y="5153758"/>
            <a:ext cx="2036187" cy="1698919"/>
          </a:xfrm>
          <a:prstGeom prst="rect">
            <a:avLst/>
          </a:prstGeom>
        </p:spPr>
      </p:pic>
      <p:pic>
        <p:nvPicPr>
          <p:cNvPr id="7" name="Picture 6"/>
          <p:cNvPicPr>
            <a:picLocks noChangeAspect="1"/>
          </p:cNvPicPr>
          <p:nvPr/>
        </p:nvPicPr>
        <p:blipFill>
          <a:blip r:embed="rId8"/>
          <a:stretch>
            <a:fillRect/>
          </a:stretch>
        </p:blipFill>
        <p:spPr>
          <a:xfrm>
            <a:off x="2038350" y="5153891"/>
            <a:ext cx="2033710" cy="1704109"/>
          </a:xfrm>
          <a:prstGeom prst="rect">
            <a:avLst/>
          </a:prstGeom>
        </p:spPr>
      </p:pic>
      <p:pic>
        <p:nvPicPr>
          <p:cNvPr id="8" name="Picture 7"/>
          <p:cNvPicPr>
            <a:picLocks noChangeAspect="1"/>
          </p:cNvPicPr>
          <p:nvPr/>
        </p:nvPicPr>
        <p:blipFill>
          <a:blip r:embed="rId9"/>
          <a:stretch>
            <a:fillRect/>
          </a:stretch>
        </p:blipFill>
        <p:spPr>
          <a:xfrm>
            <a:off x="4072060" y="5153758"/>
            <a:ext cx="2069437" cy="1704242"/>
          </a:xfrm>
          <a:prstGeom prst="rect">
            <a:avLst/>
          </a:prstGeom>
        </p:spPr>
      </p:pic>
      <p:pic>
        <p:nvPicPr>
          <p:cNvPr id="9" name="Picture 8"/>
          <p:cNvPicPr>
            <a:picLocks noChangeAspect="1"/>
          </p:cNvPicPr>
          <p:nvPr/>
        </p:nvPicPr>
        <p:blipFill>
          <a:blip r:embed="rId10"/>
          <a:stretch>
            <a:fillRect/>
          </a:stretch>
        </p:blipFill>
        <p:spPr>
          <a:xfrm>
            <a:off x="6019801" y="5153759"/>
            <a:ext cx="151924" cy="1698918"/>
          </a:xfrm>
          <a:prstGeom prst="rect">
            <a:avLst/>
          </a:prstGeom>
        </p:spPr>
      </p:pic>
      <p:pic>
        <p:nvPicPr>
          <p:cNvPr id="10" name="Picture 9"/>
          <p:cNvPicPr>
            <a:picLocks noChangeAspect="1"/>
          </p:cNvPicPr>
          <p:nvPr/>
        </p:nvPicPr>
        <p:blipFill rotWithShape="1">
          <a:blip r:embed="rId11"/>
          <a:srcRect l="5013" r="2763"/>
          <a:stretch/>
        </p:blipFill>
        <p:spPr>
          <a:xfrm>
            <a:off x="6096000" y="5153757"/>
            <a:ext cx="3048000" cy="1698920"/>
          </a:xfrm>
          <a:prstGeom prst="rect">
            <a:avLst/>
          </a:prstGeom>
        </p:spPr>
      </p:pic>
    </p:spTree>
    <p:extLst>
      <p:ext uri="{BB962C8B-B14F-4D97-AF65-F5344CB8AC3E}">
        <p14:creationId xmlns:p14="http://schemas.microsoft.com/office/powerpoint/2010/main" val="14015195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
            <a:ext cx="8839200" cy="5029200"/>
          </a:xfrm>
        </p:spPr>
        <p:txBody>
          <a:bodyPr>
            <a:noAutofit/>
          </a:bodyPr>
          <a:lstStyle/>
          <a:p>
            <a:pPr marL="0" lvl="0" indent="0" defTabSz="914400" eaLnBrk="1" fontAlgn="auto" hangingPunct="1">
              <a:lnSpc>
                <a:spcPct val="80000"/>
              </a:lnSpc>
              <a:spcBef>
                <a:spcPts val="0"/>
              </a:spcBef>
              <a:spcAft>
                <a:spcPts val="0"/>
              </a:spcAft>
              <a:buNone/>
              <a:defRPr/>
            </a:pPr>
            <a:r>
              <a:rPr lang="en-US" sz="3600" b="1" i="1" kern="0" dirty="0" smtClean="0">
                <a:solidFill>
                  <a:sysClr val="windowText" lastClr="000000"/>
                </a:solidFill>
                <a:latin typeface="TradeGothic CondEighteen"/>
              </a:rPr>
              <a:t>Warrington </a:t>
            </a:r>
            <a:r>
              <a:rPr lang="en-US" sz="3600" b="1" i="1" kern="0" dirty="0">
                <a:solidFill>
                  <a:sysClr val="windowText" lastClr="000000"/>
                </a:solidFill>
                <a:latin typeface="TradeGothic CondEighteen"/>
              </a:rPr>
              <a:t>Campus</a:t>
            </a: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Health (Mary Smart Simulation Center</a:t>
            </a:r>
            <a:r>
              <a:rPr lang="en-US" sz="2000" kern="0" dirty="0" smtClean="0">
                <a:solidFill>
                  <a:sysClr val="windowText" lastClr="000000"/>
                </a:solidFill>
                <a:latin typeface="TradeGothic CondEighteen"/>
              </a:rPr>
              <a:t>) - $456,000 for 11 simulators </a:t>
            </a:r>
            <a:endParaRPr lang="en-US" sz="2000" kern="0" dirty="0">
              <a:solidFill>
                <a:sysClr val="windowText" lastClr="000000"/>
              </a:solidFill>
              <a:latin typeface="TradeGothic CondEighteen"/>
            </a:endParaRPr>
          </a:p>
          <a:p>
            <a:pPr lvl="0" defTabSz="914400" eaLnBrk="1" fontAlgn="auto" hangingPunct="1">
              <a:lnSpc>
                <a:spcPct val="80000"/>
              </a:lnSpc>
              <a:spcBef>
                <a:spcPts val="0"/>
              </a:spcBef>
              <a:spcAft>
                <a:spcPts val="0"/>
              </a:spcAft>
              <a:defRPr/>
            </a:pPr>
            <a:r>
              <a:rPr lang="en-US" sz="2000" kern="0" dirty="0" smtClean="0">
                <a:solidFill>
                  <a:sysClr val="windowText" lastClr="000000"/>
                </a:solidFill>
                <a:latin typeface="TradeGothic CondEighteen"/>
              </a:rPr>
              <a:t>RN and BSN Programs </a:t>
            </a:r>
          </a:p>
          <a:p>
            <a:pPr lvl="0" defTabSz="914400" eaLnBrk="1" fontAlgn="auto" hangingPunct="1">
              <a:lnSpc>
                <a:spcPct val="80000"/>
              </a:lnSpc>
              <a:spcBef>
                <a:spcPts val="0"/>
              </a:spcBef>
              <a:spcAft>
                <a:spcPts val="0"/>
              </a:spcAft>
              <a:defRPr/>
            </a:pPr>
            <a:r>
              <a:rPr lang="en-US" sz="2000" kern="0" dirty="0" smtClean="0">
                <a:solidFill>
                  <a:sysClr val="windowText" lastClr="000000"/>
                </a:solidFill>
                <a:latin typeface="TradeGothic CondEighteen"/>
              </a:rPr>
              <a:t>Veterinary Science – Vet Tech Program</a:t>
            </a:r>
            <a:endParaRPr lang="en-US" sz="2000" kern="0" dirty="0">
              <a:solidFill>
                <a:sysClr val="windowText" lastClr="000000"/>
              </a:solidFill>
              <a:latin typeface="TradeGothic CondEighteen"/>
            </a:endParaRPr>
          </a:p>
        </p:txBody>
      </p:sp>
      <p:pic>
        <p:nvPicPr>
          <p:cNvPr id="2" name="Picture 1"/>
          <p:cNvPicPr>
            <a:picLocks noChangeAspect="1"/>
          </p:cNvPicPr>
          <p:nvPr/>
        </p:nvPicPr>
        <p:blipFill>
          <a:blip r:embed="rId4"/>
          <a:stretch>
            <a:fillRect/>
          </a:stretch>
        </p:blipFill>
        <p:spPr>
          <a:xfrm>
            <a:off x="304800" y="1371600"/>
            <a:ext cx="8305801" cy="4686732"/>
          </a:xfrm>
          <a:prstGeom prst="rect">
            <a:avLst/>
          </a:prstGeom>
        </p:spPr>
      </p:pic>
      <p:pic>
        <p:nvPicPr>
          <p:cNvPr id="4" name="Picture 3"/>
          <p:cNvPicPr>
            <a:picLocks noChangeAspect="1"/>
          </p:cNvPicPr>
          <p:nvPr/>
        </p:nvPicPr>
        <p:blipFill rotWithShape="1">
          <a:blip r:embed="rId5"/>
          <a:srcRect r="3001" b="10315"/>
          <a:stretch/>
        </p:blipFill>
        <p:spPr>
          <a:xfrm>
            <a:off x="3505200" y="1371601"/>
            <a:ext cx="5105401" cy="384502"/>
          </a:xfrm>
          <a:prstGeom prst="rect">
            <a:avLst/>
          </a:prstGeom>
        </p:spPr>
      </p:pic>
      <p:sp>
        <p:nvSpPr>
          <p:cNvPr id="5" name="Rectangle 4"/>
          <p:cNvSpPr/>
          <p:nvPr/>
        </p:nvSpPr>
        <p:spPr>
          <a:xfrm>
            <a:off x="5742508" y="1048434"/>
            <a:ext cx="2868093" cy="323165"/>
          </a:xfrm>
          <a:prstGeom prst="rect">
            <a:avLst/>
          </a:prstGeom>
        </p:spPr>
        <p:txBody>
          <a:bodyPr wrap="none">
            <a:spAutoFit/>
          </a:bodyPr>
          <a:lstStyle/>
          <a:p>
            <a:pPr marL="0" marR="0" lvl="0" indent="0" algn="l" defTabSz="914400" rtl="0" eaLnBrk="1" fontAlgn="auto" latinLnBrk="0" hangingPunct="1">
              <a:lnSpc>
                <a:spcPct val="100000"/>
              </a:lnSpc>
              <a:spcBef>
                <a:spcPts val="770"/>
              </a:spcBef>
              <a:spcAft>
                <a:spcPts val="0"/>
              </a:spcAft>
              <a:buClrTx/>
              <a:buSzTx/>
              <a:buFontTx/>
              <a:buNone/>
              <a:tabLst/>
              <a:defRPr/>
            </a:pPr>
            <a:r>
              <a:rPr kumimoji="0" lang="en-US" sz="1500" b="0" i="0" u="sng" strike="noStrike" kern="1200" cap="none" spc="0" normalizeH="0" baseline="0" noProof="0" dirty="0">
                <a:ln>
                  <a:noFill/>
                </a:ln>
                <a:solidFill>
                  <a:srgbClr val="000000"/>
                </a:solidFill>
                <a:effectLst/>
                <a:uLnTx/>
                <a:uFillTx/>
                <a:latin typeface="Museo Slab 500"/>
                <a:ea typeface="Calibri" panose="020F0502020204030204" pitchFamily="34" charset="0"/>
                <a:cs typeface="Times New Roman" panose="02020603050405020304" pitchFamily="18" charset="0"/>
                <a:hlinkClick r:id="rId6"/>
              </a:rPr>
              <a:t>https://youtu.be/EnZDSPPtNU0</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7"/>
          <a:stretch>
            <a:fillRect/>
          </a:stretch>
        </p:blipFill>
        <p:spPr>
          <a:xfrm>
            <a:off x="7239000" y="5029200"/>
            <a:ext cx="1371601" cy="990600"/>
          </a:xfrm>
          <a:prstGeom prst="rect">
            <a:avLst/>
          </a:prstGeom>
        </p:spPr>
      </p:pic>
    </p:spTree>
    <p:extLst>
      <p:ext uri="{BB962C8B-B14F-4D97-AF65-F5344CB8AC3E}">
        <p14:creationId xmlns:p14="http://schemas.microsoft.com/office/powerpoint/2010/main" val="6102301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
            <a:ext cx="8839200" cy="5029200"/>
          </a:xfrm>
        </p:spPr>
        <p:txBody>
          <a:bodyPr>
            <a:noAutofit/>
          </a:bodyPr>
          <a:lstStyle/>
          <a:p>
            <a:pPr marL="0" lvl="0" indent="0" defTabSz="914400" eaLnBrk="1" fontAlgn="auto" hangingPunct="1">
              <a:lnSpc>
                <a:spcPct val="80000"/>
              </a:lnSpc>
              <a:spcBef>
                <a:spcPts val="0"/>
              </a:spcBef>
              <a:spcAft>
                <a:spcPts val="0"/>
              </a:spcAft>
              <a:buNone/>
              <a:defRPr/>
            </a:pPr>
            <a:r>
              <a:rPr lang="en-US" sz="3600" b="1" i="1" kern="0" dirty="0" smtClean="0">
                <a:solidFill>
                  <a:sysClr val="windowText" lastClr="000000"/>
                </a:solidFill>
                <a:latin typeface="TradeGothic CondEighteen"/>
              </a:rPr>
              <a:t>Warrington </a:t>
            </a:r>
            <a:r>
              <a:rPr lang="en-US" sz="3600" b="1" i="1" kern="0" dirty="0">
                <a:solidFill>
                  <a:sysClr val="windowText" lastClr="000000"/>
                </a:solidFill>
                <a:latin typeface="TradeGothic CondEighteen"/>
              </a:rPr>
              <a:t>Campus</a:t>
            </a: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Health (Mary Smart Simulation Center) </a:t>
            </a:r>
          </a:p>
          <a:p>
            <a:pPr lvl="0" defTabSz="914400" eaLnBrk="1" fontAlgn="auto" hangingPunct="1">
              <a:lnSpc>
                <a:spcPct val="80000"/>
              </a:lnSpc>
              <a:spcBef>
                <a:spcPts val="0"/>
              </a:spcBef>
              <a:spcAft>
                <a:spcPts val="0"/>
              </a:spcAft>
              <a:defRPr/>
            </a:pPr>
            <a:r>
              <a:rPr lang="en-US" sz="2000" kern="0" dirty="0" smtClean="0">
                <a:solidFill>
                  <a:sysClr val="windowText" lastClr="000000"/>
                </a:solidFill>
                <a:latin typeface="TradeGothic CondEighteen"/>
              </a:rPr>
              <a:t>RN and BSN Programs </a:t>
            </a:r>
          </a:p>
          <a:p>
            <a:pPr lvl="0" defTabSz="914400" eaLnBrk="1" fontAlgn="auto" hangingPunct="1">
              <a:lnSpc>
                <a:spcPct val="80000"/>
              </a:lnSpc>
              <a:spcBef>
                <a:spcPts val="0"/>
              </a:spcBef>
              <a:spcAft>
                <a:spcPts val="0"/>
              </a:spcAft>
              <a:defRPr/>
            </a:pPr>
            <a:r>
              <a:rPr lang="en-US" sz="2000" kern="0" dirty="0" smtClean="0">
                <a:solidFill>
                  <a:sysClr val="windowText" lastClr="000000"/>
                </a:solidFill>
                <a:latin typeface="TradeGothic CondEighteen"/>
              </a:rPr>
              <a:t>Veterinary Science – Vet Tech Program</a:t>
            </a:r>
            <a:endParaRPr lang="en-US" sz="2000" kern="0" dirty="0">
              <a:solidFill>
                <a:sysClr val="windowText" lastClr="000000"/>
              </a:solidFill>
              <a:latin typeface="TradeGothic CondEighteen"/>
            </a:endParaRPr>
          </a:p>
        </p:txBody>
      </p:sp>
      <p:pic>
        <p:nvPicPr>
          <p:cNvPr id="4" name="Picture 3"/>
          <p:cNvPicPr>
            <a:picLocks noChangeAspect="1"/>
          </p:cNvPicPr>
          <p:nvPr/>
        </p:nvPicPr>
        <p:blipFill>
          <a:blip r:embed="rId4"/>
          <a:stretch>
            <a:fillRect/>
          </a:stretch>
        </p:blipFill>
        <p:spPr>
          <a:xfrm>
            <a:off x="380999" y="1371600"/>
            <a:ext cx="8458201" cy="3717464"/>
          </a:xfrm>
          <a:prstGeom prst="rect">
            <a:avLst/>
          </a:prstGeom>
        </p:spPr>
      </p:pic>
      <p:pic>
        <p:nvPicPr>
          <p:cNvPr id="5" name="Picture 4"/>
          <p:cNvPicPr>
            <a:picLocks noChangeAspect="1"/>
          </p:cNvPicPr>
          <p:nvPr/>
        </p:nvPicPr>
        <p:blipFill>
          <a:blip r:embed="rId5"/>
          <a:stretch>
            <a:fillRect/>
          </a:stretch>
        </p:blipFill>
        <p:spPr>
          <a:xfrm>
            <a:off x="2157413" y="4419600"/>
            <a:ext cx="6681787" cy="1776761"/>
          </a:xfrm>
          <a:prstGeom prst="rect">
            <a:avLst/>
          </a:prstGeom>
        </p:spPr>
      </p:pic>
    </p:spTree>
    <p:extLst>
      <p:ext uri="{BB962C8B-B14F-4D97-AF65-F5344CB8AC3E}">
        <p14:creationId xmlns:p14="http://schemas.microsoft.com/office/powerpoint/2010/main" val="13248013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
            </a:r>
            <a:br>
              <a:rPr lang="en-US" sz="3600" dirty="0" smtClean="0"/>
            </a:br>
            <a:r>
              <a:rPr lang="en-US" sz="3600" b="1" dirty="0" smtClean="0">
                <a:solidFill>
                  <a:srgbClr val="0070C0"/>
                </a:solidFill>
              </a:rPr>
              <a:t>Definition of </a:t>
            </a:r>
            <a:r>
              <a:rPr lang="en-US" sz="3600" b="1" u="sng" dirty="0" smtClean="0">
                <a:solidFill>
                  <a:srgbClr val="0070C0"/>
                </a:solidFill>
              </a:rPr>
              <a:t>Public</a:t>
            </a:r>
            <a:r>
              <a:rPr lang="en-US" sz="3600" b="1" dirty="0" smtClean="0">
                <a:solidFill>
                  <a:srgbClr val="0070C0"/>
                </a:solidFill>
              </a:rPr>
              <a:t> </a:t>
            </a:r>
            <a:r>
              <a:rPr lang="en-US" sz="3600" b="1" u="sng" dirty="0" smtClean="0">
                <a:solidFill>
                  <a:srgbClr val="0070C0"/>
                </a:solidFill>
              </a:rPr>
              <a:t>Comprehensive</a:t>
            </a:r>
            <a:r>
              <a:rPr lang="en-US" sz="3600" b="1" dirty="0" smtClean="0">
                <a:solidFill>
                  <a:srgbClr val="0070C0"/>
                </a:solidFill>
              </a:rPr>
              <a:t> </a:t>
            </a:r>
            <a:br>
              <a:rPr lang="en-US" sz="3600" b="1" dirty="0" smtClean="0">
                <a:solidFill>
                  <a:srgbClr val="0070C0"/>
                </a:solidFill>
              </a:rPr>
            </a:br>
            <a:r>
              <a:rPr lang="en-US" sz="3600" b="1" u="sng" dirty="0" smtClean="0">
                <a:solidFill>
                  <a:srgbClr val="0070C0"/>
                </a:solidFill>
              </a:rPr>
              <a:t>Community</a:t>
            </a:r>
            <a:r>
              <a:rPr lang="en-US" sz="3600" b="1" dirty="0" smtClean="0">
                <a:solidFill>
                  <a:srgbClr val="0070C0"/>
                </a:solidFill>
              </a:rPr>
              <a:t> </a:t>
            </a:r>
            <a:r>
              <a:rPr lang="en-US" sz="3600" b="1" u="sng" dirty="0" smtClean="0">
                <a:solidFill>
                  <a:srgbClr val="0070C0"/>
                </a:solidFill>
              </a:rPr>
              <a:t>College</a:t>
            </a:r>
            <a:r>
              <a:rPr lang="en-US" dirty="0" smtClean="0">
                <a:solidFill>
                  <a:srgbClr val="0070C0"/>
                </a:solidFill>
              </a:rPr>
              <a:t/>
            </a:r>
            <a:br>
              <a:rPr lang="en-US" dirty="0" smtClean="0">
                <a:solidFill>
                  <a:srgbClr val="0070C0"/>
                </a:solidFill>
              </a:rPr>
            </a:br>
            <a:r>
              <a:rPr lang="en-US" dirty="0" smtClean="0"/>
              <a:t>	</a:t>
            </a:r>
            <a:endParaRPr lang="en-US" dirty="0"/>
          </a:p>
        </p:txBody>
      </p:sp>
      <p:sp>
        <p:nvSpPr>
          <p:cNvPr id="3" name="Content Placeholder 2"/>
          <p:cNvSpPr>
            <a:spLocks noGrp="1"/>
          </p:cNvSpPr>
          <p:nvPr>
            <p:ph sz="half" idx="2"/>
          </p:nvPr>
        </p:nvSpPr>
        <p:spPr>
          <a:xfrm>
            <a:off x="457200" y="1524000"/>
            <a:ext cx="4040188" cy="4602163"/>
          </a:xfrm>
        </p:spPr>
        <p:txBody>
          <a:bodyPr>
            <a:normAutofit fontScale="92500"/>
          </a:bodyPr>
          <a:lstStyle/>
          <a:p>
            <a:pPr>
              <a:buNone/>
            </a:pPr>
            <a:r>
              <a:rPr lang="en-US" sz="3200" b="1" u="sng" dirty="0" smtClean="0"/>
              <a:t>Public</a:t>
            </a:r>
            <a:r>
              <a:rPr lang="en-US" sz="3200" dirty="0" smtClean="0"/>
              <a:t>  </a:t>
            </a:r>
          </a:p>
          <a:p>
            <a:r>
              <a:rPr lang="en-US" sz="1800" dirty="0"/>
              <a:t>U</a:t>
            </a:r>
            <a:r>
              <a:rPr lang="en-US" sz="1800" dirty="0" smtClean="0"/>
              <a:t>sually organized under state legislation</a:t>
            </a:r>
          </a:p>
          <a:p>
            <a:r>
              <a:rPr lang="en-US" sz="1800" dirty="0" smtClean="0"/>
              <a:t>At least partly funded by state/local tax revenues</a:t>
            </a:r>
          </a:p>
          <a:p>
            <a:r>
              <a:rPr lang="en-US" sz="1800" dirty="0" smtClean="0"/>
              <a:t>Non-sectarian</a:t>
            </a:r>
          </a:p>
          <a:p>
            <a:pPr>
              <a:buNone/>
            </a:pPr>
            <a:r>
              <a:rPr lang="en-US" sz="3200" b="1" u="sng" dirty="0" smtClean="0"/>
              <a:t>Comprehensive</a:t>
            </a:r>
          </a:p>
          <a:p>
            <a:r>
              <a:rPr lang="en-US" sz="1900" dirty="0" smtClean="0"/>
              <a:t>Collegiate, university transfer instruction</a:t>
            </a:r>
          </a:p>
          <a:p>
            <a:r>
              <a:rPr lang="en-US" sz="1900" dirty="0" smtClean="0"/>
              <a:t>Occupational instruction</a:t>
            </a:r>
          </a:p>
          <a:p>
            <a:r>
              <a:rPr lang="en-US" sz="1900" dirty="0" smtClean="0"/>
              <a:t>Non-credit/community instruction</a:t>
            </a:r>
          </a:p>
          <a:p>
            <a:r>
              <a:rPr lang="en-US" sz="1900" dirty="0" smtClean="0"/>
              <a:t>Student services</a:t>
            </a:r>
          </a:p>
          <a:p>
            <a:r>
              <a:rPr lang="en-US" sz="1900" dirty="0" smtClean="0"/>
              <a:t>Serves a broad range of students</a:t>
            </a:r>
          </a:p>
        </p:txBody>
      </p:sp>
      <p:sp>
        <p:nvSpPr>
          <p:cNvPr id="6" name="Content Placeholder 5"/>
          <p:cNvSpPr>
            <a:spLocks noGrp="1"/>
          </p:cNvSpPr>
          <p:nvPr>
            <p:ph sz="quarter" idx="4"/>
          </p:nvPr>
        </p:nvSpPr>
        <p:spPr>
          <a:xfrm>
            <a:off x="4645025" y="1524000"/>
            <a:ext cx="4041775" cy="4602163"/>
          </a:xfrm>
        </p:spPr>
        <p:txBody>
          <a:bodyPr>
            <a:normAutofit/>
          </a:bodyPr>
          <a:lstStyle/>
          <a:p>
            <a:pPr>
              <a:buNone/>
            </a:pPr>
            <a:r>
              <a:rPr lang="en-US" sz="3500" b="1" u="sng" dirty="0" smtClean="0"/>
              <a:t>Community</a:t>
            </a:r>
          </a:p>
          <a:p>
            <a:r>
              <a:rPr lang="en-US" sz="1900" dirty="0" smtClean="0"/>
              <a:t>Serves adult education; non-traditional students</a:t>
            </a:r>
          </a:p>
          <a:p>
            <a:r>
              <a:rPr lang="en-US" sz="1900" dirty="0" smtClean="0"/>
              <a:t>Focuses on community needs</a:t>
            </a:r>
          </a:p>
          <a:p>
            <a:r>
              <a:rPr lang="en-US" sz="1900" dirty="0" smtClean="0"/>
              <a:t>Identified with a locality</a:t>
            </a:r>
          </a:p>
          <a:p>
            <a:pPr>
              <a:buNone/>
            </a:pPr>
            <a:r>
              <a:rPr lang="en-US" sz="3200" b="1" u="sng" dirty="0" smtClean="0"/>
              <a:t>College</a:t>
            </a:r>
          </a:p>
          <a:p>
            <a:r>
              <a:rPr lang="en-US" sz="1800" dirty="0" smtClean="0"/>
              <a:t>Institution of higher education</a:t>
            </a:r>
          </a:p>
          <a:p>
            <a:r>
              <a:rPr lang="en-US" sz="1800" dirty="0" smtClean="0"/>
              <a:t>Faculty must meet full university standards</a:t>
            </a:r>
          </a:p>
          <a:p>
            <a:r>
              <a:rPr lang="en-US" sz="1800" dirty="0" smtClean="0"/>
              <a:t>Curriculum must, in part, be transferable</a:t>
            </a:r>
            <a:endParaRPr lang="en-US" sz="1800" dirty="0"/>
          </a:p>
        </p:txBody>
      </p:sp>
    </p:spTree>
    <p:extLst>
      <p:ext uri="{BB962C8B-B14F-4D97-AF65-F5344CB8AC3E}">
        <p14:creationId xmlns:p14="http://schemas.microsoft.com/office/powerpoint/2010/main" val="36021615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
            <a:ext cx="8839200" cy="5029200"/>
          </a:xfrm>
        </p:spPr>
        <p:txBody>
          <a:bodyPr>
            <a:noAutofit/>
          </a:bodyPr>
          <a:lstStyle/>
          <a:p>
            <a:pPr marL="0" lvl="0" indent="0" defTabSz="914400" eaLnBrk="1" fontAlgn="auto" hangingPunct="1">
              <a:lnSpc>
                <a:spcPct val="80000"/>
              </a:lnSpc>
              <a:spcBef>
                <a:spcPts val="0"/>
              </a:spcBef>
              <a:spcAft>
                <a:spcPts val="0"/>
              </a:spcAft>
              <a:buNone/>
              <a:defRPr/>
            </a:pPr>
            <a:r>
              <a:rPr lang="en-US" sz="3600" b="1" i="1" kern="0" dirty="0" smtClean="0">
                <a:solidFill>
                  <a:sysClr val="windowText" lastClr="000000"/>
                </a:solidFill>
                <a:latin typeface="TradeGothic CondEighteen"/>
              </a:rPr>
              <a:t>Milton </a:t>
            </a:r>
            <a:r>
              <a:rPr lang="en-US" sz="3600" b="1" i="1" kern="0" dirty="0">
                <a:solidFill>
                  <a:sysClr val="windowText" lastClr="000000"/>
                </a:solidFill>
                <a:latin typeface="TradeGothic CondEighteen"/>
              </a:rPr>
              <a:t>Campus</a:t>
            </a: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Welding Program</a:t>
            </a: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Cosmetology Program</a:t>
            </a: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Festival of Flowers and Lumberjack Festival</a:t>
            </a:r>
          </a:p>
          <a:p>
            <a:pPr lvl="0" defTabSz="914400" eaLnBrk="1" fontAlgn="auto" hangingPunct="1">
              <a:lnSpc>
                <a:spcPct val="80000"/>
              </a:lnSpc>
              <a:spcBef>
                <a:spcPts val="0"/>
              </a:spcBef>
              <a:spcAft>
                <a:spcPts val="0"/>
              </a:spcAft>
              <a:defRPr/>
            </a:pPr>
            <a:r>
              <a:rPr lang="en-US" sz="2000" kern="0" dirty="0">
                <a:solidFill>
                  <a:sysClr val="windowText" lastClr="000000"/>
                </a:solidFill>
                <a:latin typeface="TradeGothic CondEighteen"/>
              </a:rPr>
              <a:t>Joint Campus with UF-Horticulture</a:t>
            </a:r>
          </a:p>
        </p:txBody>
      </p:sp>
      <p:pic>
        <p:nvPicPr>
          <p:cNvPr id="7" name="Picture 6"/>
          <p:cNvPicPr>
            <a:picLocks noChangeAspect="1"/>
          </p:cNvPicPr>
          <p:nvPr/>
        </p:nvPicPr>
        <p:blipFill>
          <a:blip r:embed="rId4"/>
          <a:stretch>
            <a:fillRect/>
          </a:stretch>
        </p:blipFill>
        <p:spPr>
          <a:xfrm>
            <a:off x="304800" y="1756103"/>
            <a:ext cx="2771775" cy="3590925"/>
          </a:xfrm>
          <a:prstGeom prst="rect">
            <a:avLst/>
          </a:prstGeom>
        </p:spPr>
      </p:pic>
      <p:pic>
        <p:nvPicPr>
          <p:cNvPr id="8" name="Picture 7"/>
          <p:cNvPicPr>
            <a:picLocks noChangeAspect="1"/>
          </p:cNvPicPr>
          <p:nvPr/>
        </p:nvPicPr>
        <p:blipFill rotWithShape="1">
          <a:blip r:embed="rId5"/>
          <a:srcRect b="12079"/>
          <a:stretch/>
        </p:blipFill>
        <p:spPr>
          <a:xfrm>
            <a:off x="3152775" y="3657600"/>
            <a:ext cx="5838825" cy="1676400"/>
          </a:xfrm>
          <a:prstGeom prst="rect">
            <a:avLst/>
          </a:prstGeom>
        </p:spPr>
      </p:pic>
      <p:sp>
        <p:nvSpPr>
          <p:cNvPr id="9" name="Rectangle 8"/>
          <p:cNvSpPr/>
          <p:nvPr/>
        </p:nvSpPr>
        <p:spPr>
          <a:xfrm>
            <a:off x="3076575" y="3288268"/>
            <a:ext cx="50292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F7E"/>
                </a:solidFill>
                <a:effectLst/>
                <a:uLnTx/>
                <a:uFillTx/>
                <a:latin typeface="Calibri"/>
                <a:ea typeface="+mn-ea"/>
                <a:cs typeface="+mn-cs"/>
              </a:rPr>
              <a:t>Lumberjack Festival 2018 Coming March 3, 2018</a:t>
            </a:r>
          </a:p>
        </p:txBody>
      </p:sp>
      <p:pic>
        <p:nvPicPr>
          <p:cNvPr id="10" name="Picture 9"/>
          <p:cNvPicPr>
            <a:picLocks noChangeAspect="1"/>
          </p:cNvPicPr>
          <p:nvPr/>
        </p:nvPicPr>
        <p:blipFill rotWithShape="1">
          <a:blip r:embed="rId6"/>
          <a:srcRect b="29009"/>
          <a:stretch/>
        </p:blipFill>
        <p:spPr>
          <a:xfrm>
            <a:off x="3195637" y="1740931"/>
            <a:ext cx="2366963" cy="1535669"/>
          </a:xfrm>
          <a:prstGeom prst="rect">
            <a:avLst/>
          </a:prstGeom>
        </p:spPr>
      </p:pic>
    </p:spTree>
    <p:extLst>
      <p:ext uri="{BB962C8B-B14F-4D97-AF65-F5344CB8AC3E}">
        <p14:creationId xmlns:p14="http://schemas.microsoft.com/office/powerpoint/2010/main" val="18005669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
            <a:ext cx="8839200" cy="5029200"/>
          </a:xfrm>
        </p:spPr>
        <p:txBody>
          <a:bodyPr>
            <a:noAutofit/>
          </a:bodyPr>
          <a:lstStyle/>
          <a:p>
            <a:pPr marL="0" lvl="0" indent="0" defTabSz="914400" eaLnBrk="1" fontAlgn="auto" hangingPunct="1">
              <a:lnSpc>
                <a:spcPct val="80000"/>
              </a:lnSpc>
              <a:spcBef>
                <a:spcPts val="0"/>
              </a:spcBef>
              <a:spcAft>
                <a:spcPts val="0"/>
              </a:spcAft>
              <a:buNone/>
              <a:defRPr/>
            </a:pPr>
            <a:r>
              <a:rPr lang="en-US" sz="3600" b="1" i="1" kern="0" dirty="0" smtClean="0">
                <a:solidFill>
                  <a:sysClr val="windowText" lastClr="000000"/>
                </a:solidFill>
                <a:latin typeface="TradeGothic CondEighteen"/>
              </a:rPr>
              <a:t>Milton </a:t>
            </a:r>
            <a:r>
              <a:rPr lang="en-US" sz="3600" b="1" i="1" kern="0" dirty="0">
                <a:solidFill>
                  <a:sysClr val="windowText" lastClr="000000"/>
                </a:solidFill>
                <a:latin typeface="TradeGothic CondEighteen"/>
              </a:rPr>
              <a:t>Campus</a:t>
            </a:r>
          </a:p>
          <a:p>
            <a:pPr lvl="0" defTabSz="914400" eaLnBrk="1" fontAlgn="auto" hangingPunct="1">
              <a:lnSpc>
                <a:spcPct val="80000"/>
              </a:lnSpc>
              <a:spcBef>
                <a:spcPts val="0"/>
              </a:spcBef>
              <a:spcAft>
                <a:spcPts val="0"/>
              </a:spcAft>
              <a:defRPr/>
            </a:pPr>
            <a:r>
              <a:rPr lang="en-US" sz="2000" kern="0" dirty="0" smtClean="0">
                <a:solidFill>
                  <a:sysClr val="windowText" lastClr="000000"/>
                </a:solidFill>
                <a:latin typeface="TradeGothic CondEighteen"/>
              </a:rPr>
              <a:t>Cosmetology Program</a:t>
            </a:r>
            <a:endParaRPr lang="en-US" sz="2000" kern="0" dirty="0">
              <a:solidFill>
                <a:sysClr val="windowText" lastClr="000000"/>
              </a:solidFill>
              <a:latin typeface="TradeGothic CondEighteen"/>
            </a:endParaRPr>
          </a:p>
        </p:txBody>
      </p:sp>
      <p:pic>
        <p:nvPicPr>
          <p:cNvPr id="2" name="Picture 1"/>
          <p:cNvPicPr>
            <a:picLocks noChangeAspect="1"/>
          </p:cNvPicPr>
          <p:nvPr/>
        </p:nvPicPr>
        <p:blipFill rotWithShape="1">
          <a:blip r:embed="rId4"/>
          <a:srcRect r="9210"/>
          <a:stretch/>
        </p:blipFill>
        <p:spPr>
          <a:xfrm>
            <a:off x="304800" y="494485"/>
            <a:ext cx="5257800" cy="3238761"/>
          </a:xfrm>
          <a:prstGeom prst="rect">
            <a:avLst/>
          </a:prstGeom>
        </p:spPr>
      </p:pic>
      <p:pic>
        <p:nvPicPr>
          <p:cNvPr id="4" name="Picture 3"/>
          <p:cNvPicPr>
            <a:picLocks noChangeAspect="1"/>
          </p:cNvPicPr>
          <p:nvPr/>
        </p:nvPicPr>
        <p:blipFill>
          <a:blip r:embed="rId5"/>
          <a:stretch>
            <a:fillRect/>
          </a:stretch>
        </p:blipFill>
        <p:spPr>
          <a:xfrm>
            <a:off x="304800" y="3977657"/>
            <a:ext cx="8582120" cy="822943"/>
          </a:xfrm>
          <a:prstGeom prst="rect">
            <a:avLst/>
          </a:prstGeom>
        </p:spPr>
      </p:pic>
      <p:sp>
        <p:nvSpPr>
          <p:cNvPr id="5" name="Rectangle 4"/>
          <p:cNvSpPr/>
          <p:nvPr/>
        </p:nvSpPr>
        <p:spPr>
          <a:xfrm>
            <a:off x="5715000" y="473703"/>
            <a:ext cx="3276600" cy="31393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3F7E"/>
                </a:solidFill>
                <a:effectLst/>
                <a:uLnTx/>
                <a:uFillTx/>
                <a:latin typeface="Calibri"/>
                <a:ea typeface="+mn-ea"/>
                <a:cs typeface="+mn-cs"/>
              </a:rPr>
              <a:t>Cosmetology is a twelve-month, 1200 clock hour program of study that prepares students for State licensure and employment in the areas of hair, nail, and skin care. Classes begin in August, January, and May and are limited to spaces available. The Cosmetology program is offered on the Pensacola and Milton campuses.</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83471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8991600" cy="5029200"/>
          </a:xfrm>
        </p:spPr>
        <p:txBody>
          <a:bodyPr>
            <a:noAutofit/>
          </a:bodyPr>
          <a:lstStyle/>
          <a:p>
            <a:pPr marL="0" lvl="0" indent="0" defTabSz="914400" eaLnBrk="1" fontAlgn="auto" hangingPunct="1">
              <a:lnSpc>
                <a:spcPct val="80000"/>
              </a:lnSpc>
              <a:spcBef>
                <a:spcPts val="0"/>
              </a:spcBef>
              <a:spcAft>
                <a:spcPts val="0"/>
              </a:spcAft>
              <a:buNone/>
              <a:defRPr/>
            </a:pPr>
            <a:r>
              <a:rPr lang="en-US" sz="3600" b="1" i="1" kern="0" dirty="0" smtClean="0">
                <a:solidFill>
                  <a:sysClr val="windowText" lastClr="000000"/>
                </a:solidFill>
                <a:latin typeface="TradeGothic CondEighteen"/>
              </a:rPr>
              <a:t>Milton </a:t>
            </a:r>
            <a:r>
              <a:rPr lang="en-US" sz="3600" b="1" i="1" kern="0" dirty="0">
                <a:solidFill>
                  <a:sysClr val="windowText" lastClr="000000"/>
                </a:solidFill>
                <a:latin typeface="TradeGothic CondEighteen"/>
              </a:rPr>
              <a:t>Campus</a:t>
            </a:r>
          </a:p>
          <a:p>
            <a:pPr lvl="0" defTabSz="914400" eaLnBrk="1" fontAlgn="auto" hangingPunct="1">
              <a:lnSpc>
                <a:spcPct val="80000"/>
              </a:lnSpc>
              <a:spcBef>
                <a:spcPts val="0"/>
              </a:spcBef>
              <a:spcAft>
                <a:spcPts val="0"/>
              </a:spcAft>
              <a:defRPr/>
            </a:pPr>
            <a:r>
              <a:rPr lang="en-US" sz="2000" kern="0" dirty="0" smtClean="0">
                <a:solidFill>
                  <a:sysClr val="windowText" lastClr="000000"/>
                </a:solidFill>
                <a:latin typeface="TradeGothic CondEighteen"/>
              </a:rPr>
              <a:t>Cosmetology Program</a:t>
            </a:r>
            <a:endParaRPr lang="en-US" sz="2000" kern="0" dirty="0">
              <a:solidFill>
                <a:sysClr val="windowText" lastClr="000000"/>
              </a:solidFill>
              <a:latin typeface="TradeGothic CondEighteen"/>
            </a:endParaRPr>
          </a:p>
        </p:txBody>
      </p:sp>
      <p:pic>
        <p:nvPicPr>
          <p:cNvPr id="8" name="Picture 7"/>
          <p:cNvPicPr>
            <a:picLocks noChangeAspect="1"/>
          </p:cNvPicPr>
          <p:nvPr/>
        </p:nvPicPr>
        <p:blipFill>
          <a:blip r:embed="rId4"/>
          <a:stretch>
            <a:fillRect/>
          </a:stretch>
        </p:blipFill>
        <p:spPr>
          <a:xfrm>
            <a:off x="228600" y="542787"/>
            <a:ext cx="8610600" cy="3472784"/>
          </a:xfrm>
          <a:prstGeom prst="rect">
            <a:avLst/>
          </a:prstGeom>
        </p:spPr>
      </p:pic>
      <p:pic>
        <p:nvPicPr>
          <p:cNvPr id="6" name="Picture 5"/>
          <p:cNvPicPr>
            <a:picLocks noChangeAspect="1"/>
          </p:cNvPicPr>
          <p:nvPr/>
        </p:nvPicPr>
        <p:blipFill rotWithShape="1">
          <a:blip r:embed="rId5"/>
          <a:srcRect r="60679" b="89134"/>
          <a:stretch/>
        </p:blipFill>
        <p:spPr>
          <a:xfrm>
            <a:off x="5867400" y="533400"/>
            <a:ext cx="2971800" cy="376157"/>
          </a:xfrm>
          <a:prstGeom prst="rect">
            <a:avLst/>
          </a:prstGeom>
        </p:spPr>
      </p:pic>
      <p:sp>
        <p:nvSpPr>
          <p:cNvPr id="5" name="Rectangle 4"/>
          <p:cNvSpPr/>
          <p:nvPr/>
        </p:nvSpPr>
        <p:spPr>
          <a:xfrm>
            <a:off x="318654" y="3429000"/>
            <a:ext cx="8659091" cy="28007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n-ea"/>
                <a:cs typeface="+mn-cs"/>
              </a:rPr>
              <a:t>T</a:t>
            </a:r>
            <a:r>
              <a:rPr kumimoji="0" lang="en-US" sz="1600" b="1" i="0" u="none" strike="noStrike" kern="1200" cap="none" spc="0" normalizeH="0" baseline="0" noProof="0" dirty="0" smtClean="0">
                <a:ln>
                  <a:noFill/>
                </a:ln>
                <a:solidFill>
                  <a:prstClr val="white"/>
                </a:solidFill>
                <a:effectLst/>
                <a:uLnTx/>
                <a:uFillTx/>
                <a:latin typeface="Calibri"/>
                <a:ea typeface="+mn-ea"/>
                <a:cs typeface="+mn-cs"/>
              </a:rPr>
              <a:t>he </a:t>
            </a:r>
            <a:r>
              <a:rPr kumimoji="0" lang="en-US" sz="1600" b="1" i="0" u="none" strike="noStrike" kern="1200" cap="none" spc="0" normalizeH="0" baseline="0" noProof="0" dirty="0">
                <a:ln>
                  <a:noFill/>
                </a:ln>
                <a:solidFill>
                  <a:prstClr val="white"/>
                </a:solidFill>
                <a:effectLst/>
                <a:uLnTx/>
                <a:uFillTx/>
                <a:latin typeface="Calibri"/>
                <a:ea typeface="+mn-ea"/>
                <a:cs typeface="+mn-cs"/>
              </a:rPr>
              <a:t>Advanced Welding Technology Vocational Certificate (VC)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This post-secondary adult vocational program prepares students for entry as a class B level welder. </a:t>
            </a:r>
            <a:r>
              <a:rPr kumimoji="0" lang="en-US" sz="1600" b="0" i="0" u="none" strike="noStrike" kern="1200" cap="none" spc="0" normalizeH="0" baseline="0" noProof="0" dirty="0">
                <a:ln>
                  <a:noFill/>
                </a:ln>
                <a:solidFill>
                  <a:srgbClr val="1F497D"/>
                </a:solidFill>
                <a:effectLst/>
                <a:uLnTx/>
                <a:uFillTx/>
                <a:latin typeface="Calibri"/>
                <a:ea typeface="+mn-ea"/>
                <a:cs typeface="+mn-cs"/>
              </a:rPr>
              <a:t>Students applying for this program are expected to have completed an Applied Welding Technology course, or have significant experience in the welding field. The program uses a combination of theoretical, simulation and hands on instruction. Strong emphasis is placed on safety as well as specific welding techniques and skills in an effort for students to obtain industry certifications. Students successfully progressing through the program will earn Welder Level 3 Certification issued by National Center for Construction Education and Research (NCCER) and are prepared to test to become certified through the American Welding Society. The full program is designed to be completed in 750 clock hours. Students are responsible for supplying personal protective equipment (PPE) and basic hand tools that are standard in the welding profession.</a:t>
            </a:r>
          </a:p>
        </p:txBody>
      </p:sp>
    </p:spTree>
    <p:extLst>
      <p:ext uri="{BB962C8B-B14F-4D97-AF65-F5344CB8AC3E}">
        <p14:creationId xmlns:p14="http://schemas.microsoft.com/office/powerpoint/2010/main" val="36634486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28600" y="152400"/>
            <a:ext cx="8577262" cy="3673118"/>
          </a:xfrm>
          <a:prstGeom prst="rect">
            <a:avLst/>
          </a:prstGeom>
        </p:spPr>
      </p:pic>
      <p:sp>
        <p:nvSpPr>
          <p:cNvPr id="5" name="Rectangle 4"/>
          <p:cNvSpPr/>
          <p:nvPr/>
        </p:nvSpPr>
        <p:spPr>
          <a:xfrm>
            <a:off x="152400" y="3886200"/>
            <a:ext cx="8991600" cy="21698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F497D"/>
                </a:solidFill>
                <a:effectLst/>
                <a:uLnTx/>
                <a:uFillTx/>
                <a:latin typeface="Calibri"/>
                <a:ea typeface="+mn-ea"/>
                <a:cs typeface="+mn-cs"/>
              </a:rPr>
              <a:t>Introduction to the Natural Resource Conservation Associate in Arts (AA) - University Transfer Program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497D"/>
                </a:solidFill>
                <a:effectLst/>
                <a:uLnTx/>
                <a:uFillTx/>
                <a:latin typeface="Calibri"/>
                <a:ea typeface="+mn-ea"/>
                <a:cs typeface="+mn-cs"/>
              </a:rPr>
              <a:t>This program of study offers the first two years of a baccalaureate degree program in forestry, wildlife ecology or resource conservation. Working in close cooperation with an academic advisor, Natural Resource Conservation students prepare programs of study according to their educational career goals, or they follow one of several specialized options. Natural Resource Conservation graduates find employment in government agencies, consulting firms and environmental education programs. This program was developed with agreement from several leading universities in forest studies including the </a:t>
            </a:r>
            <a:r>
              <a:rPr kumimoji="0" lang="en-US" sz="1500" b="1" i="0" u="none" strike="noStrike" kern="1200" cap="none" spc="0" normalizeH="0" baseline="0" noProof="0" dirty="0">
                <a:ln>
                  <a:noFill/>
                </a:ln>
                <a:solidFill>
                  <a:srgbClr val="1F497D"/>
                </a:solidFill>
                <a:effectLst/>
                <a:uLnTx/>
                <a:uFillTx/>
                <a:latin typeface="Calibri"/>
                <a:ea typeface="+mn-ea"/>
                <a:cs typeface="+mn-cs"/>
              </a:rPr>
              <a:t>University of Florida, </a:t>
            </a:r>
            <a:r>
              <a:rPr kumimoji="0" lang="en-US" sz="1500" b="0" i="0" u="none" strike="noStrike" kern="1200" cap="none" spc="0" normalizeH="0" baseline="0" noProof="0" dirty="0">
                <a:ln>
                  <a:noFill/>
                </a:ln>
                <a:solidFill>
                  <a:srgbClr val="1F497D"/>
                </a:solidFill>
                <a:effectLst/>
                <a:uLnTx/>
                <a:uFillTx/>
                <a:latin typeface="Calibri"/>
                <a:ea typeface="+mn-ea"/>
                <a:cs typeface="+mn-cs"/>
              </a:rPr>
              <a:t>Auburn University, University of Georgia and Mississippi State University</a:t>
            </a:r>
            <a:r>
              <a:rPr kumimoji="0" lang="en-US" sz="1500" b="1" i="0" u="none" strike="noStrike" kern="1200" cap="none" spc="0" normalizeH="0" baseline="0" noProof="0" dirty="0">
                <a:ln>
                  <a:noFill/>
                </a:ln>
                <a:solidFill>
                  <a:srgbClr val="1F497D"/>
                </a:solidFill>
                <a:effectLst/>
                <a:uLnTx/>
                <a:uFillTx/>
                <a:latin typeface="Calibri"/>
                <a:ea typeface="+mn-ea"/>
                <a:cs typeface="+mn-cs"/>
              </a:rPr>
              <a:t>. Two plus two scholarships between Pensacola State College and the University of Florida </a:t>
            </a:r>
            <a:r>
              <a:rPr kumimoji="0" lang="en-US" sz="1500" b="0" i="0" u="none" strike="noStrike" kern="1200" cap="none" spc="0" normalizeH="0" baseline="0" noProof="0" dirty="0">
                <a:ln>
                  <a:noFill/>
                </a:ln>
                <a:solidFill>
                  <a:srgbClr val="1F497D"/>
                </a:solidFill>
                <a:effectLst/>
                <a:uLnTx/>
                <a:uFillTx/>
                <a:latin typeface="Calibri"/>
                <a:ea typeface="+mn-ea"/>
                <a:cs typeface="+mn-cs"/>
              </a:rPr>
              <a:t>are also available each year to graduating high school seniors.</a:t>
            </a:r>
          </a:p>
        </p:txBody>
      </p:sp>
      <p:sp>
        <p:nvSpPr>
          <p:cNvPr id="3" name="Content Placeholder 2"/>
          <p:cNvSpPr>
            <a:spLocks noGrp="1"/>
          </p:cNvSpPr>
          <p:nvPr>
            <p:ph idx="1"/>
          </p:nvPr>
        </p:nvSpPr>
        <p:spPr>
          <a:xfrm>
            <a:off x="152400" y="3276600"/>
            <a:ext cx="8991600" cy="1889416"/>
          </a:xfrm>
        </p:spPr>
        <p:txBody>
          <a:bodyPr>
            <a:noAutofit/>
          </a:bodyPr>
          <a:lstStyle/>
          <a:p>
            <a:pPr marL="0" lvl="0" indent="0" defTabSz="914400" eaLnBrk="1" fontAlgn="auto" hangingPunct="1">
              <a:lnSpc>
                <a:spcPct val="80000"/>
              </a:lnSpc>
              <a:spcBef>
                <a:spcPts val="0"/>
              </a:spcBef>
              <a:spcAft>
                <a:spcPts val="0"/>
              </a:spcAft>
              <a:buNone/>
              <a:defRPr/>
            </a:pPr>
            <a:r>
              <a:rPr lang="en-US" sz="3600" b="1" i="1" kern="0" dirty="0" smtClean="0">
                <a:solidFill>
                  <a:schemeClr val="bg1"/>
                </a:solidFill>
                <a:latin typeface="TradeGothic CondEighteen"/>
              </a:rPr>
              <a:t>Milton Campus</a:t>
            </a:r>
            <a:endParaRPr lang="en-US" sz="3600" b="1" i="1" kern="0" dirty="0">
              <a:solidFill>
                <a:schemeClr val="bg1"/>
              </a:solidFill>
              <a:latin typeface="TradeGothic CondEighteen"/>
            </a:endParaRPr>
          </a:p>
        </p:txBody>
      </p:sp>
    </p:spTree>
    <p:extLst>
      <p:ext uri="{BB962C8B-B14F-4D97-AF65-F5344CB8AC3E}">
        <p14:creationId xmlns:p14="http://schemas.microsoft.com/office/powerpoint/2010/main" val="28389872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1889416"/>
          </a:xfrm>
        </p:spPr>
        <p:txBody>
          <a:bodyPr>
            <a:noAutofit/>
          </a:bodyPr>
          <a:lstStyle/>
          <a:p>
            <a:pPr marL="0" lvl="0" indent="0" defTabSz="914400" eaLnBrk="1" fontAlgn="auto" hangingPunct="1">
              <a:lnSpc>
                <a:spcPct val="80000"/>
              </a:lnSpc>
              <a:spcBef>
                <a:spcPts val="0"/>
              </a:spcBef>
              <a:spcAft>
                <a:spcPts val="0"/>
              </a:spcAft>
              <a:buNone/>
              <a:defRPr/>
            </a:pPr>
            <a:r>
              <a:rPr lang="en-US" sz="3600" b="1" i="1" kern="0" dirty="0" smtClean="0">
                <a:solidFill>
                  <a:schemeClr val="tx2"/>
                </a:solidFill>
                <a:latin typeface="TradeGothic CondEighteen"/>
              </a:rPr>
              <a:t>South Santa Rosa Center</a:t>
            </a:r>
            <a:endParaRPr lang="en-US" sz="3600" b="1" i="1" kern="0" dirty="0">
              <a:solidFill>
                <a:schemeClr val="tx2"/>
              </a:solidFill>
              <a:latin typeface="TradeGothic CondEighteen"/>
            </a:endParaRPr>
          </a:p>
        </p:txBody>
      </p:sp>
      <p:pic>
        <p:nvPicPr>
          <p:cNvPr id="4" name="Picture 3"/>
          <p:cNvPicPr>
            <a:picLocks noChangeAspect="1"/>
          </p:cNvPicPr>
          <p:nvPr/>
        </p:nvPicPr>
        <p:blipFill>
          <a:blip r:embed="rId4"/>
          <a:stretch>
            <a:fillRect/>
          </a:stretch>
        </p:blipFill>
        <p:spPr>
          <a:xfrm>
            <a:off x="152400" y="685800"/>
            <a:ext cx="8772699" cy="4572000"/>
          </a:xfrm>
          <a:prstGeom prst="rect">
            <a:avLst/>
          </a:prstGeom>
        </p:spPr>
      </p:pic>
      <p:pic>
        <p:nvPicPr>
          <p:cNvPr id="6" name="Picture 5"/>
          <p:cNvPicPr>
            <a:picLocks noChangeAspect="1"/>
          </p:cNvPicPr>
          <p:nvPr/>
        </p:nvPicPr>
        <p:blipFill>
          <a:blip r:embed="rId5"/>
          <a:stretch>
            <a:fillRect/>
          </a:stretch>
        </p:blipFill>
        <p:spPr>
          <a:xfrm>
            <a:off x="3733800" y="4114800"/>
            <a:ext cx="4791075" cy="2047875"/>
          </a:xfrm>
          <a:prstGeom prst="rect">
            <a:avLst/>
          </a:prstGeom>
        </p:spPr>
      </p:pic>
    </p:spTree>
    <p:extLst>
      <p:ext uri="{BB962C8B-B14F-4D97-AF65-F5344CB8AC3E}">
        <p14:creationId xmlns:p14="http://schemas.microsoft.com/office/powerpoint/2010/main" val="3431383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1889416"/>
          </a:xfrm>
        </p:spPr>
        <p:txBody>
          <a:bodyPr>
            <a:noAutofit/>
          </a:bodyPr>
          <a:lstStyle/>
          <a:p>
            <a:pPr marL="0" lvl="0" indent="0" defTabSz="914400" eaLnBrk="1" fontAlgn="auto" hangingPunct="1">
              <a:lnSpc>
                <a:spcPct val="80000"/>
              </a:lnSpc>
              <a:spcBef>
                <a:spcPts val="0"/>
              </a:spcBef>
              <a:spcAft>
                <a:spcPts val="0"/>
              </a:spcAft>
              <a:buNone/>
              <a:defRPr/>
            </a:pPr>
            <a:r>
              <a:rPr lang="en-US" sz="3600" b="1" i="1" kern="0" dirty="0" smtClean="0">
                <a:solidFill>
                  <a:schemeClr val="tx2"/>
                </a:solidFill>
                <a:latin typeface="TradeGothic CondEighteen"/>
              </a:rPr>
              <a:t>Century Center</a:t>
            </a:r>
            <a:endParaRPr lang="en-US" sz="3600" b="1" i="1" kern="0" dirty="0">
              <a:solidFill>
                <a:schemeClr val="tx2"/>
              </a:solidFill>
              <a:latin typeface="TradeGothic CondEighteen"/>
            </a:endParaRPr>
          </a:p>
        </p:txBody>
      </p:sp>
      <p:pic>
        <p:nvPicPr>
          <p:cNvPr id="7" name="Picture 6"/>
          <p:cNvPicPr>
            <a:picLocks noChangeAspect="1"/>
          </p:cNvPicPr>
          <p:nvPr/>
        </p:nvPicPr>
        <p:blipFill rotWithShape="1">
          <a:blip r:embed="rId4"/>
          <a:srcRect b="17435"/>
          <a:stretch/>
        </p:blipFill>
        <p:spPr>
          <a:xfrm>
            <a:off x="228600" y="685800"/>
            <a:ext cx="8610600" cy="4648200"/>
          </a:xfrm>
          <a:prstGeom prst="rect">
            <a:avLst/>
          </a:prstGeom>
        </p:spPr>
      </p:pic>
      <p:pic>
        <p:nvPicPr>
          <p:cNvPr id="2" name="Picture 1"/>
          <p:cNvPicPr>
            <a:picLocks noChangeAspect="1"/>
          </p:cNvPicPr>
          <p:nvPr/>
        </p:nvPicPr>
        <p:blipFill>
          <a:blip r:embed="rId5"/>
          <a:stretch>
            <a:fillRect/>
          </a:stretch>
        </p:blipFill>
        <p:spPr>
          <a:xfrm>
            <a:off x="3733800" y="4495800"/>
            <a:ext cx="4724400" cy="2009775"/>
          </a:xfrm>
          <a:prstGeom prst="rect">
            <a:avLst/>
          </a:prstGeom>
        </p:spPr>
      </p:pic>
    </p:spTree>
    <p:extLst>
      <p:ext uri="{BB962C8B-B14F-4D97-AF65-F5344CB8AC3E}">
        <p14:creationId xmlns:p14="http://schemas.microsoft.com/office/powerpoint/2010/main" val="7673971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1889416"/>
          </a:xfrm>
        </p:spPr>
        <p:txBody>
          <a:bodyPr>
            <a:noAutofit/>
          </a:bodyPr>
          <a:lstStyle/>
          <a:p>
            <a:pPr marL="0" lvl="0" indent="0" defTabSz="914400" eaLnBrk="1" fontAlgn="auto" hangingPunct="1">
              <a:lnSpc>
                <a:spcPct val="80000"/>
              </a:lnSpc>
              <a:spcBef>
                <a:spcPts val="0"/>
              </a:spcBef>
              <a:spcAft>
                <a:spcPts val="0"/>
              </a:spcAft>
              <a:buNone/>
              <a:defRPr/>
            </a:pPr>
            <a:r>
              <a:rPr lang="en-US" sz="3600" b="1" i="1" kern="0" dirty="0" smtClean="0">
                <a:solidFill>
                  <a:schemeClr val="tx2"/>
                </a:solidFill>
                <a:latin typeface="TradeGothic CondEighteen"/>
              </a:rPr>
              <a:t>Downtown Center</a:t>
            </a:r>
            <a:endParaRPr lang="en-US" sz="3600" b="1" i="1" kern="0" dirty="0">
              <a:solidFill>
                <a:schemeClr val="tx2"/>
              </a:solidFill>
              <a:latin typeface="TradeGothic CondEighteen"/>
            </a:endParaRPr>
          </a:p>
        </p:txBody>
      </p:sp>
      <p:pic>
        <p:nvPicPr>
          <p:cNvPr id="6" name="Picture 5"/>
          <p:cNvPicPr>
            <a:picLocks noChangeAspect="1"/>
          </p:cNvPicPr>
          <p:nvPr/>
        </p:nvPicPr>
        <p:blipFill rotWithShape="1">
          <a:blip r:embed="rId4"/>
          <a:srcRect l="15910" t="1355"/>
          <a:stretch/>
        </p:blipFill>
        <p:spPr>
          <a:xfrm>
            <a:off x="152400" y="609600"/>
            <a:ext cx="8430491" cy="5546882"/>
          </a:xfrm>
          <a:prstGeom prst="rect">
            <a:avLst/>
          </a:prstGeom>
        </p:spPr>
      </p:pic>
      <p:pic>
        <p:nvPicPr>
          <p:cNvPr id="5" name="Picture 4"/>
          <p:cNvPicPr>
            <a:picLocks noChangeAspect="1"/>
          </p:cNvPicPr>
          <p:nvPr/>
        </p:nvPicPr>
        <p:blipFill>
          <a:blip r:embed="rId5"/>
          <a:stretch>
            <a:fillRect/>
          </a:stretch>
        </p:blipFill>
        <p:spPr>
          <a:xfrm>
            <a:off x="3810000" y="4419600"/>
            <a:ext cx="4476750" cy="2057400"/>
          </a:xfrm>
          <a:prstGeom prst="rect">
            <a:avLst/>
          </a:prstGeom>
        </p:spPr>
      </p:pic>
    </p:spTree>
    <p:extLst>
      <p:ext uri="{BB962C8B-B14F-4D97-AF65-F5344CB8AC3E}">
        <p14:creationId xmlns:p14="http://schemas.microsoft.com/office/powerpoint/2010/main" val="5329185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991600" cy="1889416"/>
          </a:xfrm>
        </p:spPr>
        <p:txBody>
          <a:bodyPr>
            <a:noAutofit/>
          </a:bodyPr>
          <a:lstStyle/>
          <a:p>
            <a:pPr marL="0" lvl="0" indent="0" defTabSz="914400" eaLnBrk="1" fontAlgn="auto" hangingPunct="1">
              <a:lnSpc>
                <a:spcPct val="80000"/>
              </a:lnSpc>
              <a:spcBef>
                <a:spcPts val="0"/>
              </a:spcBef>
              <a:spcAft>
                <a:spcPts val="0"/>
              </a:spcAft>
              <a:buNone/>
              <a:defRPr/>
            </a:pPr>
            <a:r>
              <a:rPr lang="en-US" sz="3600" b="1" i="1" kern="0" dirty="0" smtClean="0">
                <a:solidFill>
                  <a:schemeClr val="tx2"/>
                </a:solidFill>
                <a:latin typeface="TradeGothic CondEighteen"/>
              </a:rPr>
              <a:t>Dual Enrollment</a:t>
            </a:r>
            <a:endParaRPr lang="en-US" sz="3600" b="1" i="1" kern="0" dirty="0">
              <a:solidFill>
                <a:schemeClr val="tx2"/>
              </a:solidFill>
              <a:latin typeface="TradeGothic CondEighteen"/>
            </a:endParaRPr>
          </a:p>
          <a:p>
            <a:pPr marL="0" lvl="0" indent="0" defTabSz="914400" eaLnBrk="1" fontAlgn="auto" hangingPunct="1">
              <a:lnSpc>
                <a:spcPct val="80000"/>
              </a:lnSpc>
              <a:spcBef>
                <a:spcPts val="0"/>
              </a:spcBef>
              <a:spcAft>
                <a:spcPts val="0"/>
              </a:spcAft>
              <a:buNone/>
              <a:defRPr/>
            </a:pPr>
            <a:r>
              <a:rPr lang="en-US" sz="1800" b="1" i="1" kern="0" dirty="0" smtClean="0">
                <a:solidFill>
                  <a:srgbClr val="00B050"/>
                </a:solidFill>
                <a:latin typeface="TradeGothic CondEighteen"/>
              </a:rPr>
              <a:t>Navarre and Gulf Breeze High Schools</a:t>
            </a:r>
            <a:endParaRPr lang="en-US" sz="1800" b="1" i="1" kern="0" dirty="0">
              <a:solidFill>
                <a:srgbClr val="00B050"/>
              </a:solidFill>
              <a:latin typeface="TradeGothic CondEighteen"/>
            </a:endParaRPr>
          </a:p>
        </p:txBody>
      </p:sp>
      <p:pic>
        <p:nvPicPr>
          <p:cNvPr id="2" name="Picture 1"/>
          <p:cNvPicPr>
            <a:picLocks noChangeAspect="1"/>
          </p:cNvPicPr>
          <p:nvPr/>
        </p:nvPicPr>
        <p:blipFill>
          <a:blip r:embed="rId4"/>
          <a:stretch>
            <a:fillRect/>
          </a:stretch>
        </p:blipFill>
        <p:spPr>
          <a:xfrm>
            <a:off x="152400" y="1219200"/>
            <a:ext cx="8757830" cy="1676400"/>
          </a:xfrm>
          <a:prstGeom prst="rect">
            <a:avLst/>
          </a:prstGeom>
        </p:spPr>
      </p:pic>
    </p:spTree>
    <p:extLst>
      <p:ext uri="{BB962C8B-B14F-4D97-AF65-F5344CB8AC3E}">
        <p14:creationId xmlns:p14="http://schemas.microsoft.com/office/powerpoint/2010/main" val="28590916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algn="l"/>
            <a:r>
              <a:rPr lang="en-US" b="1" dirty="0" smtClean="0"/>
              <a:t>Estimated Revenue Sources</a:t>
            </a:r>
            <a:endParaRPr lang="en-US" dirty="0"/>
          </a:p>
        </p:txBody>
      </p:sp>
      <p:graphicFrame>
        <p:nvGraphicFramePr>
          <p:cNvPr id="4" name="Content Placeholder 3"/>
          <p:cNvGraphicFramePr>
            <a:graphicFrameLocks noGrp="1"/>
          </p:cNvGraphicFramePr>
          <p:nvPr>
            <p:ph idx="1"/>
            <p:extLst/>
          </p:nvPr>
        </p:nvGraphicFramePr>
        <p:xfrm>
          <a:off x="457200" y="1600200"/>
          <a:ext cx="8016748" cy="47802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xmlns="" val="20000"/>
                    </a:ext>
                  </a:extLst>
                </a:gridCol>
                <a:gridCol w="2514600">
                  <a:extLst>
                    <a:ext uri="{9D8B030D-6E8A-4147-A177-3AD203B41FA5}">
                      <a16:colId xmlns:a16="http://schemas.microsoft.com/office/drawing/2014/main" xmlns="" val="20001"/>
                    </a:ext>
                  </a:extLst>
                </a:gridCol>
                <a:gridCol w="2758948">
                  <a:extLst>
                    <a:ext uri="{9D8B030D-6E8A-4147-A177-3AD203B41FA5}">
                      <a16:colId xmlns:a16="http://schemas.microsoft.com/office/drawing/2014/main" xmlns="" val="20002"/>
                    </a:ext>
                  </a:extLst>
                </a:gridCol>
              </a:tblGrid>
              <a:tr h="845820">
                <a:tc rowSpan="2">
                  <a:txBody>
                    <a:bodyPr/>
                    <a:lstStyle/>
                    <a:p>
                      <a:pPr algn="ctr"/>
                      <a:endParaRPr lang="en-US" b="1" dirty="0" smtClean="0"/>
                    </a:p>
                    <a:p>
                      <a:pPr algn="ctr"/>
                      <a:endParaRPr lang="en-US" b="1" dirty="0" smtClean="0"/>
                    </a:p>
                    <a:p>
                      <a:pPr algn="ctr"/>
                      <a:r>
                        <a:rPr lang="en-US" b="1" dirty="0" smtClean="0"/>
                        <a:t>Revenue </a:t>
                      </a:r>
                    </a:p>
                    <a:p>
                      <a:pPr algn="ctr"/>
                      <a:r>
                        <a:rPr lang="en-US" b="1" dirty="0" smtClean="0"/>
                        <a:t>Sources</a:t>
                      </a:r>
                      <a:endParaRPr lang="en-US" b="1" dirty="0"/>
                    </a:p>
                  </a:txBody>
                  <a:tcPr>
                    <a:solidFill>
                      <a:schemeClr val="accent1">
                        <a:lumMod val="60000"/>
                        <a:lumOff val="40000"/>
                      </a:schemeClr>
                    </a:solidFill>
                  </a:tcPr>
                </a:tc>
                <a:tc>
                  <a:txBody>
                    <a:bodyPr/>
                    <a:lstStyle/>
                    <a:p>
                      <a:pPr algn="ctr"/>
                      <a:endParaRPr lang="en-US" b="1" dirty="0" smtClean="0"/>
                    </a:p>
                    <a:p>
                      <a:pPr algn="ctr"/>
                      <a:r>
                        <a:rPr lang="en-US" b="1" dirty="0" smtClean="0"/>
                        <a:t>National</a:t>
                      </a:r>
                    </a:p>
                  </a:txBody>
                  <a:tcPr>
                    <a:solidFill>
                      <a:schemeClr val="accent1">
                        <a:lumMod val="60000"/>
                        <a:lumOff val="40000"/>
                      </a:schemeClr>
                    </a:solidFill>
                  </a:tcPr>
                </a:tc>
                <a:tc>
                  <a:txBody>
                    <a:bodyPr/>
                    <a:lstStyle/>
                    <a:p>
                      <a:pPr algn="ctr"/>
                      <a:endParaRPr lang="en-US" b="1" dirty="0" smtClean="0"/>
                    </a:p>
                    <a:p>
                      <a:pPr algn="ctr"/>
                      <a:r>
                        <a:rPr lang="en-US" b="1" dirty="0" smtClean="0"/>
                        <a:t>Pensacola</a:t>
                      </a:r>
                      <a:r>
                        <a:rPr lang="en-US" b="1" baseline="0" dirty="0" smtClean="0"/>
                        <a:t> State</a:t>
                      </a:r>
                      <a:endParaRPr lang="en-US" b="1" dirty="0"/>
                    </a:p>
                  </a:txBody>
                  <a:tcPr>
                    <a:solidFill>
                      <a:schemeClr val="accent1">
                        <a:lumMod val="60000"/>
                        <a:lumOff val="40000"/>
                      </a:schemeClr>
                    </a:solidFill>
                  </a:tcPr>
                </a:tc>
                <a:extLst>
                  <a:ext uri="{0D108BD9-81ED-4DB2-BD59-A6C34878D82A}">
                    <a16:rowId xmlns:a16="http://schemas.microsoft.com/office/drawing/2014/main" xmlns="" val="10000"/>
                  </a:ext>
                </a:extLst>
              </a:tr>
              <a:tr h="891540">
                <a:tc vMerge="1">
                  <a:txBody>
                    <a:bodyPr/>
                    <a:lstStyle/>
                    <a:p>
                      <a:endParaRPr lang="en-US"/>
                    </a:p>
                  </a:txBody>
                  <a:tcPr/>
                </a:tc>
                <a:tc>
                  <a:txBody>
                    <a:bodyPr/>
                    <a:lstStyle/>
                    <a:p>
                      <a:pPr algn="ctr"/>
                      <a:endParaRPr lang="en-US" b="1" dirty="0" smtClean="0">
                        <a:solidFill>
                          <a:schemeClr val="bg1"/>
                        </a:solidFill>
                      </a:endParaRPr>
                    </a:p>
                    <a:p>
                      <a:pPr algn="ctr"/>
                      <a:r>
                        <a:rPr lang="en-US" b="1" dirty="0" smtClean="0">
                          <a:solidFill>
                            <a:schemeClr val="bg1"/>
                          </a:solidFill>
                        </a:rPr>
                        <a:t>2013-2014</a:t>
                      </a:r>
                      <a:endParaRPr lang="en-US" b="1" dirty="0">
                        <a:solidFill>
                          <a:schemeClr val="bg1"/>
                        </a:solidFill>
                      </a:endParaRPr>
                    </a:p>
                  </a:txBody>
                  <a:tcPr>
                    <a:solidFill>
                      <a:schemeClr val="accent1">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smtClean="0">
                        <a:solidFill>
                          <a:schemeClr val="bg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rPr>
                        <a:t>2013-2014</a:t>
                      </a:r>
                      <a:endParaRPr lang="en-US" b="1" dirty="0">
                        <a:solidFill>
                          <a:schemeClr val="bg1"/>
                        </a:solidFill>
                      </a:endParaRPr>
                    </a:p>
                  </a:txBody>
                  <a:tcPr>
                    <a:solidFill>
                      <a:schemeClr val="accent1">
                        <a:lumMod val="60000"/>
                        <a:lumOff val="40000"/>
                      </a:schemeClr>
                    </a:solidFill>
                  </a:tcPr>
                </a:tc>
                <a:extLst>
                  <a:ext uri="{0D108BD9-81ED-4DB2-BD59-A6C34878D82A}">
                    <a16:rowId xmlns:a16="http://schemas.microsoft.com/office/drawing/2014/main" xmlns="" val="10001"/>
                  </a:ext>
                </a:extLst>
              </a:tr>
              <a:tr h="370840">
                <a:tc>
                  <a:txBody>
                    <a:bodyPr/>
                    <a:lstStyle/>
                    <a:p>
                      <a:pPr lvl="1"/>
                      <a:r>
                        <a:rPr lang="en-US" dirty="0" smtClean="0"/>
                        <a:t>Federal Funds</a:t>
                      </a:r>
                      <a:endParaRPr lang="en-US" dirty="0"/>
                    </a:p>
                  </a:txBody>
                  <a:tcPr/>
                </a:tc>
                <a:tc>
                  <a:txBody>
                    <a:bodyPr/>
                    <a:lstStyle/>
                    <a:p>
                      <a:pPr algn="ctr"/>
                      <a:r>
                        <a:rPr lang="en-US" dirty="0" smtClean="0"/>
                        <a:t>14.1%</a:t>
                      </a:r>
                      <a:endParaRPr lang="en-US" dirty="0"/>
                    </a:p>
                  </a:txBody>
                  <a:tcPr/>
                </a:tc>
                <a:tc>
                  <a:txBody>
                    <a:bodyPr/>
                    <a:lstStyle/>
                    <a:p>
                      <a:pPr algn="ctr"/>
                      <a:r>
                        <a:rPr lang="en-US" dirty="0" smtClean="0"/>
                        <a:t>25.3%</a:t>
                      </a:r>
                      <a:endParaRPr lang="en-US" dirty="0"/>
                    </a:p>
                  </a:txBody>
                  <a:tcPr/>
                </a:tc>
                <a:extLst>
                  <a:ext uri="{0D108BD9-81ED-4DB2-BD59-A6C34878D82A}">
                    <a16:rowId xmlns:a16="http://schemas.microsoft.com/office/drawing/2014/main" xmlns="" val="10002"/>
                  </a:ext>
                </a:extLst>
              </a:tr>
              <a:tr h="370840">
                <a:tc>
                  <a:txBody>
                    <a:bodyPr/>
                    <a:lstStyle/>
                    <a:p>
                      <a:pPr lvl="1"/>
                      <a:r>
                        <a:rPr lang="en-US" dirty="0" smtClean="0"/>
                        <a:t>State funds</a:t>
                      </a:r>
                      <a:endParaRPr lang="en-US" dirty="0"/>
                    </a:p>
                  </a:txBody>
                  <a:tcPr/>
                </a:tc>
                <a:tc>
                  <a:txBody>
                    <a:bodyPr/>
                    <a:lstStyle/>
                    <a:p>
                      <a:pPr algn="ctr"/>
                      <a:r>
                        <a:rPr lang="en-US" dirty="0" smtClean="0"/>
                        <a:t>29.8%</a:t>
                      </a:r>
                      <a:endParaRPr lang="en-US" dirty="0"/>
                    </a:p>
                  </a:txBody>
                  <a:tcPr/>
                </a:tc>
                <a:tc>
                  <a:txBody>
                    <a:bodyPr/>
                    <a:lstStyle/>
                    <a:p>
                      <a:pPr algn="ctr"/>
                      <a:r>
                        <a:rPr lang="en-US" dirty="0" smtClean="0"/>
                        <a:t>41.8%</a:t>
                      </a:r>
                      <a:endParaRPr lang="en-US" dirty="0"/>
                    </a:p>
                  </a:txBody>
                  <a:tcPr/>
                </a:tc>
                <a:extLst>
                  <a:ext uri="{0D108BD9-81ED-4DB2-BD59-A6C34878D82A}">
                    <a16:rowId xmlns:a16="http://schemas.microsoft.com/office/drawing/2014/main" xmlns="" val="10003"/>
                  </a:ext>
                </a:extLst>
              </a:tr>
              <a:tr h="370840">
                <a:tc>
                  <a:txBody>
                    <a:bodyPr/>
                    <a:lstStyle/>
                    <a:p>
                      <a:pPr lvl="1"/>
                      <a:r>
                        <a:rPr lang="en-US" dirty="0" smtClean="0"/>
                        <a:t>Tuition/Fees</a:t>
                      </a:r>
                      <a:endParaRPr lang="en-US" dirty="0"/>
                    </a:p>
                  </a:txBody>
                  <a:tcPr/>
                </a:tc>
                <a:tc>
                  <a:txBody>
                    <a:bodyPr/>
                    <a:lstStyle/>
                    <a:p>
                      <a:pPr algn="ctr"/>
                      <a:r>
                        <a:rPr lang="en-US" dirty="0" smtClean="0"/>
                        <a:t>29.5%</a:t>
                      </a:r>
                      <a:endParaRPr lang="en-US" dirty="0"/>
                    </a:p>
                  </a:txBody>
                  <a:tcPr/>
                </a:tc>
                <a:tc>
                  <a:txBody>
                    <a:bodyPr/>
                    <a:lstStyle/>
                    <a:p>
                      <a:pPr algn="ctr"/>
                      <a:r>
                        <a:rPr lang="en-US" dirty="0" smtClean="0"/>
                        <a:t>26.5%</a:t>
                      </a:r>
                      <a:endParaRPr lang="en-US" dirty="0"/>
                    </a:p>
                  </a:txBody>
                  <a:tcPr/>
                </a:tc>
                <a:extLst>
                  <a:ext uri="{0D108BD9-81ED-4DB2-BD59-A6C34878D82A}">
                    <a16:rowId xmlns:a16="http://schemas.microsoft.com/office/drawing/2014/main" xmlns="" val="10004"/>
                  </a:ext>
                </a:extLst>
              </a:tr>
              <a:tr h="370840">
                <a:tc>
                  <a:txBody>
                    <a:bodyPr/>
                    <a:lstStyle/>
                    <a:p>
                      <a:pPr lvl="1"/>
                      <a:r>
                        <a:rPr lang="en-US" dirty="0" smtClean="0"/>
                        <a:t>Local funds</a:t>
                      </a:r>
                      <a:endParaRPr lang="en-US" dirty="0"/>
                    </a:p>
                  </a:txBody>
                  <a:tcPr/>
                </a:tc>
                <a:tc>
                  <a:txBody>
                    <a:bodyPr/>
                    <a:lstStyle/>
                    <a:p>
                      <a:pPr algn="ctr"/>
                      <a:r>
                        <a:rPr lang="en-US" dirty="0" smtClean="0"/>
                        <a:t>18.1%</a:t>
                      </a:r>
                      <a:endParaRPr lang="en-US" dirty="0"/>
                    </a:p>
                  </a:txBody>
                  <a:tcPr/>
                </a:tc>
                <a:tc>
                  <a:txBody>
                    <a:bodyPr/>
                    <a:lstStyle/>
                    <a:p>
                      <a:pPr algn="ctr"/>
                      <a:r>
                        <a:rPr lang="en-US" dirty="0" smtClean="0"/>
                        <a:t>1.0%</a:t>
                      </a:r>
                      <a:endParaRPr lang="en-US" dirty="0"/>
                    </a:p>
                  </a:txBody>
                  <a:tcPr/>
                </a:tc>
                <a:extLst>
                  <a:ext uri="{0D108BD9-81ED-4DB2-BD59-A6C34878D82A}">
                    <a16:rowId xmlns:a16="http://schemas.microsoft.com/office/drawing/2014/main" xmlns="" val="10005"/>
                  </a:ext>
                </a:extLst>
              </a:tr>
              <a:tr h="370840">
                <a:tc>
                  <a:txBody>
                    <a:bodyPr/>
                    <a:lstStyle/>
                    <a:p>
                      <a:pPr lvl="1"/>
                      <a:r>
                        <a:rPr lang="en-US" dirty="0" smtClean="0"/>
                        <a:t>Other (includes federal support, gifts, use of facilities,</a:t>
                      </a:r>
                      <a:r>
                        <a:rPr lang="en-US" baseline="0" dirty="0" smtClean="0"/>
                        <a:t> auxiliary funds, etc.)</a:t>
                      </a:r>
                      <a:endParaRPr lang="en-US" dirty="0"/>
                    </a:p>
                  </a:txBody>
                  <a:tcPr/>
                </a:tc>
                <a:tc>
                  <a:txBody>
                    <a:bodyPr/>
                    <a:lstStyle/>
                    <a:p>
                      <a:pPr algn="ctr"/>
                      <a:endParaRPr lang="en-US" dirty="0" smtClean="0"/>
                    </a:p>
                    <a:p>
                      <a:pPr algn="ctr"/>
                      <a:r>
                        <a:rPr lang="en-US" dirty="0" smtClean="0"/>
                        <a:t>8.4%</a:t>
                      </a:r>
                      <a:endParaRPr lang="en-US" dirty="0"/>
                    </a:p>
                  </a:txBody>
                  <a:tcPr/>
                </a:tc>
                <a:tc>
                  <a:txBody>
                    <a:bodyPr/>
                    <a:lstStyle/>
                    <a:p>
                      <a:pPr algn="ctr"/>
                      <a:endParaRPr lang="en-US" dirty="0" smtClean="0"/>
                    </a:p>
                    <a:p>
                      <a:pPr algn="ctr"/>
                      <a:r>
                        <a:rPr lang="en-US" dirty="0" smtClean="0"/>
                        <a:t>5.4%</a:t>
                      </a:r>
                      <a:endParaRPr lang="en-US" dirty="0"/>
                    </a:p>
                  </a:txBody>
                  <a:tcPr/>
                </a:tc>
                <a:extLst>
                  <a:ext uri="{0D108BD9-81ED-4DB2-BD59-A6C34878D82A}">
                    <a16:rowId xmlns:a16="http://schemas.microsoft.com/office/drawing/2014/main" xmlns="" val="10006"/>
                  </a:ext>
                </a:extLst>
              </a:tr>
              <a:tr h="370840">
                <a:tc gridSpan="3">
                  <a:txBody>
                    <a:bodyPr/>
                    <a:lstStyle/>
                    <a:p>
                      <a:pPr lvl="0"/>
                      <a:r>
                        <a:rPr lang="en-US" dirty="0" smtClean="0"/>
                        <a:t>Source:  AACC; PSC Business Office</a:t>
                      </a:r>
                      <a:endParaRPr lang="en-US" dirty="0"/>
                    </a:p>
                  </a:txBody>
                  <a:tcPr/>
                </a:tc>
                <a:tc hMerge="1">
                  <a:txBody>
                    <a:bodyPr/>
                    <a:lstStyle/>
                    <a:p>
                      <a:pPr algn="ctr"/>
                      <a:endParaRPr lang="en-US" dirty="0"/>
                    </a:p>
                  </a:txBody>
                  <a:tcPr/>
                </a:tc>
                <a:tc hMerge="1">
                  <a:txBody>
                    <a:bodyPr/>
                    <a:lstStyle/>
                    <a:p>
                      <a:pPr algn="ctr"/>
                      <a:endParaRPr lang="en-US" dirty="0"/>
                    </a:p>
                  </a:txBody>
                  <a:tcPr/>
                </a:tc>
                <a:extLst>
                  <a:ext uri="{0D108BD9-81ED-4DB2-BD59-A6C34878D82A}">
                    <a16:rowId xmlns:a16="http://schemas.microsoft.com/office/drawing/2014/main" xmlns="" val="10007"/>
                  </a:ext>
                </a:extLst>
              </a:tr>
            </a:tbl>
          </a:graphicData>
        </a:graphic>
      </p:graphicFrame>
      <p:pic>
        <p:nvPicPr>
          <p:cNvPr id="2051" name="Picture 3" descr="C:\Users\ddouma\AppData\Local\Microsoft\Windows\Temporary Internet Files\Content.IE5\6BPHIY3K\MC90039068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65314"/>
            <a:ext cx="1616659" cy="188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963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200" b="1" dirty="0" smtClean="0"/>
              <a:t>Tuition/Fee Comparison</a:t>
            </a:r>
            <a:endParaRPr lang="en-US" sz="3200" b="1" dirty="0"/>
          </a:p>
        </p:txBody>
      </p:sp>
      <p:graphicFrame>
        <p:nvGraphicFramePr>
          <p:cNvPr id="5" name="Content Placeholder 4"/>
          <p:cNvGraphicFramePr>
            <a:graphicFrameLocks noGrp="1"/>
          </p:cNvGraphicFramePr>
          <p:nvPr>
            <p:ph idx="1"/>
            <p:extLst/>
          </p:nvPr>
        </p:nvGraphicFramePr>
        <p:xfrm>
          <a:off x="685800" y="914400"/>
          <a:ext cx="7772400" cy="5461000"/>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xmlns="" val="20000"/>
                    </a:ext>
                  </a:extLst>
                </a:gridCol>
                <a:gridCol w="3352800">
                  <a:extLst>
                    <a:ext uri="{9D8B030D-6E8A-4147-A177-3AD203B41FA5}">
                      <a16:colId xmlns:a16="http://schemas.microsoft.com/office/drawing/2014/main" xmlns="" val="20001"/>
                    </a:ext>
                  </a:extLst>
                </a:gridCol>
              </a:tblGrid>
              <a:tr h="609600">
                <a:tc>
                  <a:txBody>
                    <a:bodyPr/>
                    <a:lstStyle/>
                    <a:p>
                      <a:pPr algn="ctr"/>
                      <a:endParaRPr lang="en-US" dirty="0"/>
                    </a:p>
                  </a:txBody>
                  <a:tcPr/>
                </a:tc>
                <a:tc>
                  <a:txBody>
                    <a:bodyPr/>
                    <a:lstStyle/>
                    <a:p>
                      <a:pPr algn="ctr"/>
                      <a:r>
                        <a:rPr lang="en-US" dirty="0" smtClean="0"/>
                        <a:t>In-State  (and/or In-District) Tuition/Fees  for 24</a:t>
                      </a:r>
                      <a:r>
                        <a:rPr lang="en-US" baseline="0" dirty="0" smtClean="0"/>
                        <a:t> </a:t>
                      </a:r>
                      <a:r>
                        <a:rPr lang="en-US" dirty="0" smtClean="0"/>
                        <a:t>hours</a:t>
                      </a:r>
                      <a:endParaRPr lang="en-US" dirty="0"/>
                    </a:p>
                  </a:txBody>
                  <a:tcPr/>
                </a:tc>
                <a:extLst>
                  <a:ext uri="{0D108BD9-81ED-4DB2-BD59-A6C34878D82A}">
                    <a16:rowId xmlns:a16="http://schemas.microsoft.com/office/drawing/2014/main" xmlns="" val="10000"/>
                  </a:ext>
                </a:extLst>
              </a:tr>
              <a:tr h="370840">
                <a:tc>
                  <a:txBody>
                    <a:bodyPr/>
                    <a:lstStyle/>
                    <a:p>
                      <a:pPr algn="ctr"/>
                      <a:r>
                        <a:rPr lang="en-US" sz="1600" b="1" dirty="0" smtClean="0"/>
                        <a:t>State/Community</a:t>
                      </a:r>
                      <a:r>
                        <a:rPr lang="en-US" sz="1600" b="1" baseline="0" dirty="0" smtClean="0"/>
                        <a:t> College</a:t>
                      </a:r>
                      <a:endParaRPr lang="en-US" sz="1600" b="1" dirty="0"/>
                    </a:p>
                  </a:txBody>
                  <a:tcPr/>
                </a:tc>
                <a:tc>
                  <a:txBody>
                    <a:bodyPr/>
                    <a:lstStyle/>
                    <a:p>
                      <a:pPr algn="ctr"/>
                      <a:r>
                        <a:rPr lang="en-US" b="1" dirty="0" smtClean="0"/>
                        <a:t>2016-2017</a:t>
                      </a:r>
                      <a:endParaRPr lang="en-US" b="1" dirty="0"/>
                    </a:p>
                  </a:txBody>
                  <a:tcPr/>
                </a:tc>
                <a:extLst>
                  <a:ext uri="{0D108BD9-81ED-4DB2-BD59-A6C34878D82A}">
                    <a16:rowId xmlns:a16="http://schemas.microsoft.com/office/drawing/2014/main" xmlns="" val="10001"/>
                  </a:ext>
                </a:extLst>
              </a:tr>
              <a:tr h="370840">
                <a:tc>
                  <a:txBody>
                    <a:bodyPr/>
                    <a:lstStyle/>
                    <a:p>
                      <a:r>
                        <a:rPr lang="en-US" sz="1400" dirty="0" smtClean="0"/>
                        <a:t>California/all</a:t>
                      </a:r>
                      <a:endParaRPr lang="en-US" sz="1400" dirty="0"/>
                    </a:p>
                  </a:txBody>
                  <a:tcPr/>
                </a:tc>
                <a:tc>
                  <a:txBody>
                    <a:bodyPr/>
                    <a:lstStyle/>
                    <a:p>
                      <a:pPr algn="ctr"/>
                      <a:r>
                        <a:rPr lang="en-US" dirty="0" smtClean="0"/>
                        <a:t>$1,175</a:t>
                      </a:r>
                      <a:endParaRPr lang="en-US" dirty="0"/>
                    </a:p>
                  </a:txBody>
                  <a:tcPr marL="19050" marR="19050" marT="0" marB="0"/>
                </a:tc>
                <a:extLst>
                  <a:ext uri="{0D108BD9-81ED-4DB2-BD59-A6C34878D82A}">
                    <a16:rowId xmlns:a16="http://schemas.microsoft.com/office/drawing/2014/main" xmlns="" val="10002"/>
                  </a:ext>
                </a:extLst>
              </a:tr>
              <a:tr h="370840">
                <a:tc>
                  <a:txBody>
                    <a:bodyPr/>
                    <a:lstStyle/>
                    <a:p>
                      <a:r>
                        <a:rPr lang="en-US" sz="1400" dirty="0" smtClean="0"/>
                        <a:t>Oregon/Oregon Coast Community College</a:t>
                      </a:r>
                      <a:endParaRPr lang="en-US" sz="1400" dirty="0"/>
                    </a:p>
                  </a:txBody>
                  <a:tcPr/>
                </a:tc>
                <a:tc>
                  <a:txBody>
                    <a:bodyPr/>
                    <a:lstStyle/>
                    <a:p>
                      <a:pPr algn="ctr"/>
                      <a:r>
                        <a:rPr lang="en-US" dirty="0" smtClean="0"/>
                        <a:t>$3,816</a:t>
                      </a:r>
                      <a:endParaRPr lang="en-US" dirty="0"/>
                    </a:p>
                  </a:txBody>
                  <a:tcPr marL="19050" marR="19050" marT="0" marB="0"/>
                </a:tc>
                <a:extLst>
                  <a:ext uri="{0D108BD9-81ED-4DB2-BD59-A6C34878D82A}">
                    <a16:rowId xmlns:a16="http://schemas.microsoft.com/office/drawing/2014/main" xmlns="" val="10003"/>
                  </a:ext>
                </a:extLst>
              </a:tr>
              <a:tr h="370840">
                <a:tc>
                  <a:txBody>
                    <a:bodyPr/>
                    <a:lstStyle/>
                    <a:p>
                      <a:r>
                        <a:rPr lang="en-US" sz="1400" dirty="0" smtClean="0"/>
                        <a:t>Florida/Pensacola</a:t>
                      </a:r>
                      <a:r>
                        <a:rPr lang="en-US" sz="1400" baseline="0" dirty="0" smtClean="0"/>
                        <a:t> State College</a:t>
                      </a:r>
                      <a:endParaRPr lang="en-US" sz="1400" dirty="0"/>
                    </a:p>
                  </a:txBody>
                  <a:tcPr/>
                </a:tc>
                <a:tc>
                  <a:txBody>
                    <a:bodyPr/>
                    <a:lstStyle/>
                    <a:p>
                      <a:pPr algn="ctr"/>
                      <a:r>
                        <a:rPr lang="en-US" dirty="0" smtClean="0"/>
                        <a:t>$2,509</a:t>
                      </a:r>
                      <a:endParaRPr lang="en-US" dirty="0"/>
                    </a:p>
                  </a:txBody>
                  <a:tcPr marL="19050" marR="19050" marT="0" marB="0"/>
                </a:tc>
                <a:extLst>
                  <a:ext uri="{0D108BD9-81ED-4DB2-BD59-A6C34878D82A}">
                    <a16:rowId xmlns:a16="http://schemas.microsoft.com/office/drawing/2014/main" xmlns="" val="10004"/>
                  </a:ext>
                </a:extLst>
              </a:tr>
              <a:tr h="370840">
                <a:tc>
                  <a:txBody>
                    <a:bodyPr/>
                    <a:lstStyle/>
                    <a:p>
                      <a:r>
                        <a:rPr lang="en-US" sz="1400" dirty="0" smtClean="0"/>
                        <a:t>Maine/all</a:t>
                      </a:r>
                      <a:endParaRPr lang="en-US" sz="1400" dirty="0"/>
                    </a:p>
                  </a:txBody>
                  <a:tcPr/>
                </a:tc>
                <a:tc>
                  <a:txBody>
                    <a:bodyPr/>
                    <a:lstStyle/>
                    <a:p>
                      <a:pPr algn="ctr"/>
                      <a:r>
                        <a:rPr lang="en-US" dirty="0" smtClean="0"/>
                        <a:t>$3,810</a:t>
                      </a:r>
                      <a:endParaRPr lang="en-US" dirty="0"/>
                    </a:p>
                  </a:txBody>
                  <a:tcPr marL="19050" marR="19050" marT="0" marB="0"/>
                </a:tc>
                <a:extLst>
                  <a:ext uri="{0D108BD9-81ED-4DB2-BD59-A6C34878D82A}">
                    <a16:rowId xmlns:a16="http://schemas.microsoft.com/office/drawing/2014/main" xmlns="" val="10005"/>
                  </a:ext>
                </a:extLst>
              </a:tr>
              <a:tr h="370840">
                <a:tc>
                  <a:txBody>
                    <a:bodyPr/>
                    <a:lstStyle/>
                    <a:p>
                      <a:r>
                        <a:rPr lang="en-US" sz="1400" dirty="0" smtClean="0"/>
                        <a:t>Alabama/Jefferson Davis Community</a:t>
                      </a:r>
                      <a:r>
                        <a:rPr lang="en-US" sz="1400" baseline="0" dirty="0" smtClean="0"/>
                        <a:t> College</a:t>
                      </a:r>
                      <a:endParaRPr lang="en-US" sz="1400" dirty="0"/>
                    </a:p>
                  </a:txBody>
                  <a:tcPr/>
                </a:tc>
                <a:tc>
                  <a:txBody>
                    <a:bodyPr/>
                    <a:lstStyle/>
                    <a:p>
                      <a:pPr algn="ctr"/>
                      <a:r>
                        <a:rPr lang="en-US" dirty="0" smtClean="0"/>
                        <a:t>$3,968</a:t>
                      </a:r>
                      <a:endParaRPr lang="en-US" dirty="0"/>
                    </a:p>
                  </a:txBody>
                  <a:tcPr marL="19050" marR="19050" marT="0" marB="0"/>
                </a:tc>
                <a:extLst>
                  <a:ext uri="{0D108BD9-81ED-4DB2-BD59-A6C34878D82A}">
                    <a16:rowId xmlns:a16="http://schemas.microsoft.com/office/drawing/2014/main" xmlns="" val="10006"/>
                  </a:ext>
                </a:extLst>
              </a:tr>
              <a:tr h="370840">
                <a:tc>
                  <a:txBody>
                    <a:bodyPr/>
                    <a:lstStyle/>
                    <a:p>
                      <a:r>
                        <a:rPr lang="en-US" sz="1400" dirty="0" smtClean="0"/>
                        <a:t>Indiana/Ivy Tech Community College</a:t>
                      </a:r>
                      <a:endParaRPr lang="en-US" sz="1400" dirty="0"/>
                    </a:p>
                  </a:txBody>
                  <a:tcPr/>
                </a:tc>
                <a:tc>
                  <a:txBody>
                    <a:bodyPr/>
                    <a:lstStyle/>
                    <a:p>
                      <a:pPr algn="ctr"/>
                      <a:r>
                        <a:rPr lang="en-US" dirty="0" smtClean="0"/>
                        <a:t>$4,055</a:t>
                      </a:r>
                      <a:endParaRPr lang="en-US" dirty="0"/>
                    </a:p>
                  </a:txBody>
                  <a:tcPr marL="19050" marR="19050" marT="0" marB="0"/>
                </a:tc>
                <a:extLst>
                  <a:ext uri="{0D108BD9-81ED-4DB2-BD59-A6C34878D82A}">
                    <a16:rowId xmlns:a16="http://schemas.microsoft.com/office/drawing/2014/main" xmlns="" val="10007"/>
                  </a:ext>
                </a:extLst>
              </a:tr>
              <a:tr h="370840">
                <a:tc>
                  <a:txBody>
                    <a:bodyPr/>
                    <a:lstStyle/>
                    <a:p>
                      <a:r>
                        <a:rPr lang="en-US" sz="1400" dirty="0" smtClean="0"/>
                        <a:t>Idaho/College of Western Idaho</a:t>
                      </a:r>
                      <a:endParaRPr lang="en-US" sz="1400" dirty="0"/>
                    </a:p>
                  </a:txBody>
                  <a:tcPr/>
                </a:tc>
                <a:tc>
                  <a:txBody>
                    <a:bodyPr/>
                    <a:lstStyle/>
                    <a:p>
                      <a:pPr algn="ctr"/>
                      <a:r>
                        <a:rPr lang="en-US" dirty="0" smtClean="0"/>
                        <a:t>$1,668</a:t>
                      </a:r>
                      <a:endParaRPr lang="en-US" dirty="0"/>
                    </a:p>
                  </a:txBody>
                  <a:tcPr marL="19050" marR="19050" marT="0" marB="0"/>
                </a:tc>
                <a:extLst>
                  <a:ext uri="{0D108BD9-81ED-4DB2-BD59-A6C34878D82A}">
                    <a16:rowId xmlns:a16="http://schemas.microsoft.com/office/drawing/2014/main" xmlns="" val="10008"/>
                  </a:ext>
                </a:extLst>
              </a:tr>
              <a:tr h="370840">
                <a:tc>
                  <a:txBody>
                    <a:bodyPr/>
                    <a:lstStyle/>
                    <a:p>
                      <a:r>
                        <a:rPr lang="en-US" sz="1400" dirty="0" smtClean="0"/>
                        <a:t>Virginia/Germanna Community College</a:t>
                      </a:r>
                      <a:endParaRPr lang="en-US" sz="1400" dirty="0"/>
                    </a:p>
                  </a:txBody>
                  <a:tcPr/>
                </a:tc>
                <a:tc>
                  <a:txBody>
                    <a:bodyPr/>
                    <a:lstStyle/>
                    <a:p>
                      <a:pPr algn="ctr"/>
                      <a:r>
                        <a:rPr lang="en-US" dirty="0" smtClean="0"/>
                        <a:t>$3,818</a:t>
                      </a:r>
                      <a:endParaRPr lang="en-US" dirty="0"/>
                    </a:p>
                  </a:txBody>
                  <a:tcPr marL="19050" marR="19050" marT="0" marB="0"/>
                </a:tc>
                <a:extLst>
                  <a:ext uri="{0D108BD9-81ED-4DB2-BD59-A6C34878D82A}">
                    <a16:rowId xmlns:a16="http://schemas.microsoft.com/office/drawing/2014/main" xmlns="" val="10009"/>
                  </a:ext>
                </a:extLst>
              </a:tr>
              <a:tr h="370840">
                <a:tc>
                  <a:txBody>
                    <a:bodyPr/>
                    <a:lstStyle/>
                    <a:p>
                      <a:r>
                        <a:rPr lang="en-US" sz="1400" dirty="0" smtClean="0"/>
                        <a:t>Iowa/Iowa Western Community College</a:t>
                      </a:r>
                      <a:endParaRPr lang="en-US" sz="1400" dirty="0"/>
                    </a:p>
                  </a:txBody>
                  <a:tcPr/>
                </a:tc>
                <a:tc>
                  <a:txBody>
                    <a:bodyPr/>
                    <a:lstStyle/>
                    <a:p>
                      <a:pPr algn="ctr"/>
                      <a:r>
                        <a:rPr lang="en-US" dirty="0" smtClean="0"/>
                        <a:t>$4,560</a:t>
                      </a:r>
                      <a:endParaRPr lang="en-US" dirty="0"/>
                    </a:p>
                  </a:txBody>
                  <a:tcPr marL="19050" marR="19050" marT="0" marB="0"/>
                </a:tc>
                <a:extLst>
                  <a:ext uri="{0D108BD9-81ED-4DB2-BD59-A6C34878D82A}">
                    <a16:rowId xmlns:a16="http://schemas.microsoft.com/office/drawing/2014/main" xmlns="" val="10010"/>
                  </a:ext>
                </a:extLst>
              </a:tr>
              <a:tr h="370840">
                <a:tc>
                  <a:txBody>
                    <a:bodyPr/>
                    <a:lstStyle/>
                    <a:p>
                      <a:r>
                        <a:rPr lang="en-US" sz="1400" dirty="0" smtClean="0"/>
                        <a:t>New York/Queensborough Community College</a:t>
                      </a:r>
                      <a:endParaRPr lang="en-US" sz="1400" dirty="0"/>
                    </a:p>
                  </a:txBody>
                  <a:tcPr/>
                </a:tc>
                <a:tc>
                  <a:txBody>
                    <a:bodyPr/>
                    <a:lstStyle/>
                    <a:p>
                      <a:pPr algn="ctr"/>
                      <a:r>
                        <a:rPr lang="en-US" dirty="0" smtClean="0"/>
                        <a:t>$4,840</a:t>
                      </a:r>
                      <a:endParaRPr lang="en-US" dirty="0"/>
                    </a:p>
                  </a:txBody>
                  <a:tcPr marL="19050" marR="19050" marT="0" marB="0"/>
                </a:tc>
                <a:extLst>
                  <a:ext uri="{0D108BD9-81ED-4DB2-BD59-A6C34878D82A}">
                    <a16:rowId xmlns:a16="http://schemas.microsoft.com/office/drawing/2014/main" xmlns="" val="10011"/>
                  </a:ext>
                </a:extLst>
              </a:tr>
              <a:tr h="370840">
                <a:tc>
                  <a:txBody>
                    <a:bodyPr/>
                    <a:lstStyle/>
                    <a:p>
                      <a:r>
                        <a:rPr lang="en-US" sz="1400" dirty="0" smtClean="0"/>
                        <a:t>New Hampshire/Manchester Community College</a:t>
                      </a:r>
                      <a:endParaRPr lang="en-US" sz="1400" dirty="0"/>
                    </a:p>
                  </a:txBody>
                  <a:tcPr/>
                </a:tc>
                <a:tc>
                  <a:txBody>
                    <a:bodyPr/>
                    <a:lstStyle/>
                    <a:p>
                      <a:pPr algn="ctr"/>
                      <a:r>
                        <a:rPr lang="en-US" dirty="0" smtClean="0"/>
                        <a:t>$3,866</a:t>
                      </a:r>
                      <a:endParaRPr lang="en-US" dirty="0"/>
                    </a:p>
                  </a:txBody>
                  <a:tcPr marL="19050" marR="19050" marT="0" marB="0"/>
                </a:tc>
                <a:extLst>
                  <a:ext uri="{0D108BD9-81ED-4DB2-BD59-A6C34878D82A}">
                    <a16:rowId xmlns:a16="http://schemas.microsoft.com/office/drawing/2014/main" xmlns="" val="10012"/>
                  </a:ext>
                </a:extLst>
              </a:tr>
              <a:tr h="370840">
                <a:tc>
                  <a:txBody>
                    <a:bodyPr/>
                    <a:lstStyle/>
                    <a:p>
                      <a:r>
                        <a:rPr lang="en-US" sz="1400" dirty="0" smtClean="0"/>
                        <a:t>Vermont/Community College of Vermont</a:t>
                      </a:r>
                      <a:endParaRPr lang="en-US" sz="1400" dirty="0"/>
                    </a:p>
                  </a:txBody>
                  <a:tcPr/>
                </a:tc>
                <a:tc>
                  <a:txBody>
                    <a:bodyPr/>
                    <a:lstStyle/>
                    <a:p>
                      <a:pPr algn="ctr"/>
                      <a:r>
                        <a:rPr lang="en-US" dirty="0" smtClean="0"/>
                        <a:t>$6,072</a:t>
                      </a:r>
                      <a:endParaRPr lang="en-US" dirty="0"/>
                    </a:p>
                  </a:txBody>
                  <a:tcPr marL="19050" marR="19050" marT="0" marB="0"/>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37091346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Other Common Attributes:</a:t>
            </a:r>
            <a:endParaRPr lang="en-US" b="1" dirty="0">
              <a:solidFill>
                <a:srgbClr val="0070C0"/>
              </a:solidFill>
            </a:endParaRPr>
          </a:p>
        </p:txBody>
      </p:sp>
      <p:sp>
        <p:nvSpPr>
          <p:cNvPr id="4" name="Content Placeholder 3"/>
          <p:cNvSpPr>
            <a:spLocks noGrp="1"/>
          </p:cNvSpPr>
          <p:nvPr>
            <p:ph sz="half" idx="2"/>
          </p:nvPr>
        </p:nvSpPr>
        <p:spPr>
          <a:xfrm>
            <a:off x="457200" y="1524000"/>
            <a:ext cx="4040188" cy="4602163"/>
          </a:xfrm>
        </p:spPr>
        <p:txBody>
          <a:bodyPr>
            <a:normAutofit/>
          </a:bodyPr>
          <a:lstStyle/>
          <a:p>
            <a:r>
              <a:rPr lang="en-US" dirty="0" smtClean="0"/>
              <a:t>Open door admissions policy</a:t>
            </a:r>
          </a:p>
          <a:p>
            <a:r>
              <a:rPr lang="en-US" dirty="0" smtClean="0"/>
              <a:t>Relatively low tuition</a:t>
            </a:r>
          </a:p>
          <a:p>
            <a:r>
              <a:rPr lang="en-US" dirty="0" smtClean="0"/>
              <a:t>Developmental education</a:t>
            </a:r>
          </a:p>
          <a:p>
            <a:r>
              <a:rPr lang="en-US" dirty="0" smtClean="0"/>
              <a:t>Student centered</a:t>
            </a:r>
          </a:p>
          <a:p>
            <a:r>
              <a:rPr lang="en-US" dirty="0" smtClean="0"/>
              <a:t>Emphasis on adult education of many types</a:t>
            </a:r>
          </a:p>
        </p:txBody>
      </p:sp>
      <p:sp>
        <p:nvSpPr>
          <p:cNvPr id="6" name="Content Placeholder 5"/>
          <p:cNvSpPr>
            <a:spLocks noGrp="1"/>
          </p:cNvSpPr>
          <p:nvPr>
            <p:ph sz="quarter" idx="4"/>
          </p:nvPr>
        </p:nvSpPr>
        <p:spPr>
          <a:xfrm>
            <a:off x="4645025" y="1524000"/>
            <a:ext cx="4041775" cy="4602163"/>
          </a:xfrm>
        </p:spPr>
        <p:txBody>
          <a:bodyPr/>
          <a:lstStyle/>
          <a:p>
            <a:r>
              <a:rPr lang="en-US" dirty="0" smtClean="0"/>
              <a:t>Emphasizes easy access</a:t>
            </a:r>
          </a:p>
          <a:p>
            <a:r>
              <a:rPr lang="en-US" dirty="0" smtClean="0"/>
              <a:t>Overriding focus on learning</a:t>
            </a:r>
          </a:p>
          <a:p>
            <a:r>
              <a:rPr lang="en-US" dirty="0" smtClean="0"/>
              <a:t>Emphasizes wide variety of programs</a:t>
            </a:r>
          </a:p>
          <a:p>
            <a:r>
              <a:rPr lang="en-US" dirty="0" smtClean="0"/>
              <a:t>May be a multi-campus institution or part of a multi-institutional system</a:t>
            </a:r>
          </a:p>
          <a:p>
            <a:endParaRPr lang="en-US" dirty="0"/>
          </a:p>
        </p:txBody>
      </p:sp>
    </p:spTree>
    <p:extLst>
      <p:ext uri="{BB962C8B-B14F-4D97-AF65-F5344CB8AC3E}">
        <p14:creationId xmlns:p14="http://schemas.microsoft.com/office/powerpoint/2010/main" val="312286670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Personal Benefit</a:t>
            </a:r>
            <a:endParaRPr lang="en-US" dirty="0">
              <a:solidFill>
                <a:srgbClr val="0070C0"/>
              </a:solidFill>
            </a:endParaRPr>
          </a:p>
        </p:txBody>
      </p:sp>
      <p:sp>
        <p:nvSpPr>
          <p:cNvPr id="3" name="Content Placeholder 2"/>
          <p:cNvSpPr>
            <a:spLocks noGrp="1"/>
          </p:cNvSpPr>
          <p:nvPr>
            <p:ph idx="1"/>
          </p:nvPr>
        </p:nvSpPr>
        <p:spPr/>
        <p:txBody>
          <a:bodyPr>
            <a:normAutofit/>
          </a:bodyPr>
          <a:lstStyle/>
          <a:p>
            <a:pPr marL="0" indent="0" algn="ctr">
              <a:buNone/>
            </a:pPr>
            <a:r>
              <a:rPr lang="en-US" dirty="0" smtClean="0"/>
              <a:t>Student’s ROI (benefits less the cost of the original investment divided by total cost) comes to a net of $3.80 in additional benefits over and above every $1 paid.</a:t>
            </a:r>
          </a:p>
          <a:p>
            <a:pPr marL="0" indent="0">
              <a:buNone/>
            </a:pPr>
            <a:endParaRPr lang="en-US" dirty="0"/>
          </a:p>
          <a:p>
            <a:pPr marL="0" indent="0" algn="ctr">
              <a:buNone/>
            </a:pPr>
            <a:r>
              <a:rPr lang="en-US" dirty="0" smtClean="0"/>
              <a:t>The average annual internal rate of return for students is 17.8%.</a:t>
            </a:r>
          </a:p>
          <a:p>
            <a:pPr marL="0" indent="0" algn="ctr">
              <a:buNone/>
            </a:pPr>
            <a:r>
              <a:rPr lang="en-US" dirty="0" smtClean="0"/>
              <a:t>(AACC)</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3579435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70C0"/>
                </a:solidFill>
              </a:rPr>
              <a:t>Social Benefit</a:t>
            </a:r>
            <a:endParaRPr lang="en-US" dirty="0">
              <a:solidFill>
                <a:srgbClr val="0070C0"/>
              </a:solidFill>
            </a:endParaRPr>
          </a:p>
        </p:txBody>
      </p:sp>
      <p:sp>
        <p:nvSpPr>
          <p:cNvPr id="6" name="Content Placeholder 5"/>
          <p:cNvSpPr>
            <a:spLocks noGrp="1"/>
          </p:cNvSpPr>
          <p:nvPr>
            <p:ph idx="1"/>
          </p:nvPr>
        </p:nvSpPr>
        <p:spPr/>
        <p:txBody>
          <a:bodyPr>
            <a:normAutofit fontScale="92500" lnSpcReduction="20000"/>
          </a:bodyPr>
          <a:lstStyle/>
          <a:p>
            <a:pPr marL="0" indent="0" algn="ctr">
              <a:buNone/>
            </a:pPr>
            <a:r>
              <a:rPr lang="en-US" dirty="0" smtClean="0"/>
              <a:t>For every dollar that federal, state, and local taxpayers spent on America’s community colleges, society as whole in the U.S. will receive a cumulative value of </a:t>
            </a:r>
            <a:r>
              <a:rPr lang="en-US" b="1" dirty="0" smtClean="0"/>
              <a:t>$25.90 </a:t>
            </a:r>
            <a:r>
              <a:rPr lang="en-US" dirty="0" smtClean="0"/>
              <a:t>in benefits, for as long as the 2012 students remain active in the U.S. workforce. </a:t>
            </a:r>
          </a:p>
          <a:p>
            <a:pPr marL="0" indent="0" algn="ctr">
              <a:buNone/>
            </a:pPr>
            <a:r>
              <a:rPr lang="en-US" dirty="0"/>
              <a:t>In 2012 alone, the net total impact of community colleges on the U.S. economy was $809 billion in added income, equal to 5.4 percent of GDP. </a:t>
            </a:r>
            <a:r>
              <a:rPr lang="en-US" dirty="0" smtClean="0"/>
              <a:t> </a:t>
            </a:r>
          </a:p>
          <a:p>
            <a:pPr marL="0" indent="0" algn="ctr">
              <a:buNone/>
            </a:pPr>
            <a:r>
              <a:rPr lang="en-US" dirty="0" smtClean="0"/>
              <a:t>(AACC, February 2014)</a:t>
            </a:r>
            <a:endParaRPr lang="en-US" dirty="0"/>
          </a:p>
        </p:txBody>
      </p:sp>
    </p:spTree>
    <p:extLst>
      <p:ext uri="{BB962C8B-B14F-4D97-AF65-F5344CB8AC3E}">
        <p14:creationId xmlns:p14="http://schemas.microsoft.com/office/powerpoint/2010/main" val="37551602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68362"/>
          </a:xfrm>
        </p:spPr>
        <p:txBody>
          <a:bodyPr>
            <a:normAutofit fontScale="90000"/>
          </a:bodyPr>
          <a:lstStyle/>
          <a:p>
            <a:r>
              <a:rPr lang="en-US" dirty="0" smtClean="0">
                <a:solidFill>
                  <a:srgbClr val="0070C0"/>
                </a:solidFill>
              </a:rPr>
              <a:t>Community Colleges at the Forefront</a:t>
            </a:r>
            <a:endParaRPr lang="en-US" dirty="0">
              <a:solidFill>
                <a:srgbClr val="0070C0"/>
              </a:solidFill>
            </a:endParaRPr>
          </a:p>
        </p:txBody>
      </p:sp>
      <p:sp>
        <p:nvSpPr>
          <p:cNvPr id="6" name="Content Placeholder 5"/>
          <p:cNvSpPr>
            <a:spLocks noGrp="1"/>
          </p:cNvSpPr>
          <p:nvPr>
            <p:ph idx="1"/>
          </p:nvPr>
        </p:nvSpPr>
        <p:spPr>
          <a:xfrm>
            <a:off x="457200" y="1295400"/>
            <a:ext cx="8229600" cy="5257800"/>
          </a:xfrm>
        </p:spPr>
        <p:txBody>
          <a:bodyPr>
            <a:normAutofit fontScale="77500" lnSpcReduction="20000"/>
          </a:bodyPr>
          <a:lstStyle/>
          <a:p>
            <a:r>
              <a:rPr lang="en-US" dirty="0" smtClean="0"/>
              <a:t>59% of new nurses and the majority of other new health-care workers are educated at community colleges</a:t>
            </a:r>
          </a:p>
          <a:p>
            <a:r>
              <a:rPr lang="en-US" dirty="0" smtClean="0"/>
              <a:t>95% of businesses and organizations that employ community college graduates recommend community college workforce education and training programs</a:t>
            </a:r>
          </a:p>
          <a:p>
            <a:r>
              <a:rPr lang="en-US" dirty="0" smtClean="0"/>
              <a:t>Close to 80% of firefighters, law enforcement officers, and EMTs are credentialed at community colleges</a:t>
            </a:r>
          </a:p>
          <a:p>
            <a:r>
              <a:rPr lang="en-US" dirty="0"/>
              <a:t>Since 1901 more than 100 million people have attended community colleges</a:t>
            </a:r>
          </a:p>
          <a:p>
            <a:pPr>
              <a:buNone/>
            </a:pPr>
            <a:endParaRPr lang="en-US" sz="2100" b="1" dirty="0" smtClean="0"/>
          </a:p>
          <a:p>
            <a:pPr>
              <a:buNone/>
            </a:pPr>
            <a:endParaRPr lang="en-US" sz="2100" b="1" dirty="0" smtClean="0"/>
          </a:p>
          <a:p>
            <a:pPr>
              <a:buNone/>
            </a:pPr>
            <a:endParaRPr lang="en-US" sz="2100" b="1" dirty="0" smtClean="0"/>
          </a:p>
          <a:p>
            <a:pPr>
              <a:buNone/>
            </a:pPr>
            <a:r>
              <a:rPr lang="en-US" sz="2100" b="1" dirty="0" smtClean="0"/>
              <a:t>Source: AACC </a:t>
            </a:r>
            <a:endParaRPr lang="en-US" sz="2100" i="1" dirty="0" smtClean="0"/>
          </a:p>
          <a:p>
            <a:pPr>
              <a:buNone/>
            </a:pPr>
            <a:endParaRPr lang="en-US" i="1" dirty="0"/>
          </a:p>
        </p:txBody>
      </p:sp>
      <p:pic>
        <p:nvPicPr>
          <p:cNvPr id="3074" name="Picture 2" descr="C:\Users\ddouma\AppData\Local\Microsoft\Windows\Temporary Internet Files\Content.IE5\OQRPVJ7B\MP90038263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5334000"/>
            <a:ext cx="1386840"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5875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b="1" dirty="0" smtClean="0">
                <a:solidFill>
                  <a:srgbClr val="0070C0"/>
                </a:solidFill>
              </a:rPr>
              <a:t>Challenges</a:t>
            </a:r>
            <a:endParaRPr lang="en-US" b="1" dirty="0">
              <a:solidFill>
                <a:srgbClr val="0070C0"/>
              </a:solidFill>
            </a:endParaRPr>
          </a:p>
        </p:txBody>
      </p:sp>
      <p:sp>
        <p:nvSpPr>
          <p:cNvPr id="3" name="Content Placeholder 2"/>
          <p:cNvSpPr>
            <a:spLocks noGrp="1"/>
          </p:cNvSpPr>
          <p:nvPr>
            <p:ph idx="1"/>
          </p:nvPr>
        </p:nvSpPr>
        <p:spPr>
          <a:xfrm>
            <a:off x="609600" y="990600"/>
            <a:ext cx="8077200" cy="5135563"/>
          </a:xfrm>
        </p:spPr>
        <p:txBody>
          <a:bodyPr>
            <a:normAutofit/>
          </a:bodyPr>
          <a:lstStyle/>
          <a:p>
            <a:r>
              <a:rPr lang="en-US" sz="2500" dirty="0" smtClean="0"/>
              <a:t>Mandated performance based funding;</a:t>
            </a:r>
          </a:p>
          <a:p>
            <a:r>
              <a:rPr lang="en-US" sz="2500" dirty="0" smtClean="0"/>
              <a:t>Retention issues;</a:t>
            </a:r>
          </a:p>
          <a:p>
            <a:r>
              <a:rPr lang="en-US" sz="2500" dirty="0" smtClean="0"/>
              <a:t>Declining numbers of high school graduates/decreasing enrollments;</a:t>
            </a:r>
          </a:p>
          <a:p>
            <a:r>
              <a:rPr lang="en-US" sz="2500" dirty="0" smtClean="0"/>
              <a:t>State and federal accountability measures;</a:t>
            </a:r>
          </a:p>
          <a:p>
            <a:r>
              <a:rPr lang="en-US" sz="2500" dirty="0" smtClean="0"/>
              <a:t>Keeping up with new technological innovations;</a:t>
            </a:r>
          </a:p>
          <a:p>
            <a:r>
              <a:rPr lang="en-US" sz="2500" dirty="0" smtClean="0"/>
              <a:t>Funding constraints;</a:t>
            </a:r>
          </a:p>
          <a:p>
            <a:r>
              <a:rPr lang="en-US" sz="2500" dirty="0"/>
              <a:t>C</a:t>
            </a:r>
            <a:r>
              <a:rPr lang="en-US" sz="2500" dirty="0" smtClean="0"/>
              <a:t>ommunity pressures;</a:t>
            </a:r>
          </a:p>
          <a:p>
            <a:r>
              <a:rPr lang="en-US" sz="2500" dirty="0" smtClean="0"/>
              <a:t>Training students for jobs which don’t yet exist; and</a:t>
            </a:r>
          </a:p>
          <a:p>
            <a:r>
              <a:rPr lang="en-US" sz="2500" dirty="0"/>
              <a:t>I</a:t>
            </a:r>
            <a:r>
              <a:rPr lang="en-US" sz="2500" dirty="0" smtClean="0"/>
              <a:t>nternational influences.</a:t>
            </a:r>
            <a:endParaRPr lang="en-US" sz="2500" dirty="0"/>
          </a:p>
        </p:txBody>
      </p:sp>
    </p:spTree>
    <p:extLst>
      <p:ext uri="{BB962C8B-B14F-4D97-AF65-F5344CB8AC3E}">
        <p14:creationId xmlns:p14="http://schemas.microsoft.com/office/powerpoint/2010/main" val="7163524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b="1" dirty="0" smtClean="0">
                <a:solidFill>
                  <a:srgbClr val="0070C0"/>
                </a:solidFill>
              </a:rPr>
              <a:t>Why PSC?</a:t>
            </a:r>
            <a:endParaRPr lang="en-US" b="1" dirty="0">
              <a:solidFill>
                <a:srgbClr val="0070C0"/>
              </a:solidFill>
            </a:endParaRPr>
          </a:p>
        </p:txBody>
      </p:sp>
      <p:sp>
        <p:nvSpPr>
          <p:cNvPr id="3" name="Content Placeholder 2"/>
          <p:cNvSpPr>
            <a:spLocks noGrp="1"/>
          </p:cNvSpPr>
          <p:nvPr>
            <p:ph idx="1"/>
          </p:nvPr>
        </p:nvSpPr>
        <p:spPr>
          <a:xfrm>
            <a:off x="609600" y="990600"/>
            <a:ext cx="5943600" cy="5135563"/>
          </a:xfrm>
        </p:spPr>
        <p:txBody>
          <a:bodyPr>
            <a:normAutofit/>
          </a:bodyPr>
          <a:lstStyle/>
          <a:p>
            <a:pPr lvl="0" defTabSz="914400" fontAlgn="auto">
              <a:spcAft>
                <a:spcPts val="0"/>
              </a:spcAft>
              <a:buFont typeface="Wingdings" panose="05000000000000000000" pitchFamily="2" charset="2"/>
              <a:buChar char="ü"/>
              <a:defRPr/>
            </a:pPr>
            <a:r>
              <a:rPr lang="en-US" sz="2000" b="1" kern="0" dirty="0">
                <a:solidFill>
                  <a:prstClr val="black"/>
                </a:solidFill>
                <a:latin typeface="Arial" panose="020B0604020202020204" pitchFamily="34" charset="0"/>
                <a:ea typeface="MS PGothic" pitchFamily="34" charset="-128"/>
                <a:cs typeface="Arial" panose="020B0604020202020204" pitchFamily="34" charset="0"/>
              </a:rPr>
              <a:t>Quality education at ½ the cost of a university</a:t>
            </a:r>
          </a:p>
          <a:p>
            <a:pPr lvl="0" defTabSz="914400" eaLnBrk="1" fontAlgn="auto" hangingPunct="1">
              <a:spcBef>
                <a:spcPts val="0"/>
              </a:spcBef>
              <a:spcAft>
                <a:spcPts val="0"/>
              </a:spcAft>
              <a:buFont typeface="Wingdings" panose="05000000000000000000" pitchFamily="2" charset="2"/>
              <a:buChar char="ü"/>
              <a:defRPr/>
            </a:pPr>
            <a:r>
              <a:rPr lang="en-US" sz="2000" b="1" kern="0" dirty="0">
                <a:solidFill>
                  <a:prstClr val="black"/>
                </a:solidFill>
                <a:latin typeface="Arial" panose="020B0604020202020204" pitchFamily="34" charset="0"/>
                <a:ea typeface="MS PGothic" pitchFamily="34" charset="-128"/>
                <a:cs typeface="Arial" panose="020B0604020202020204" pitchFamily="34" charset="0"/>
              </a:rPr>
              <a:t>Pensacola State tied for 4th in Top Public Schools ─ Regional Colleges ─ South and is the highest ranked college in Florida. </a:t>
            </a:r>
          </a:p>
          <a:p>
            <a:pPr lvl="0" defTabSz="914400" eaLnBrk="1" fontAlgn="auto" hangingPunct="1">
              <a:spcBef>
                <a:spcPts val="0"/>
              </a:spcBef>
              <a:spcAft>
                <a:spcPts val="0"/>
              </a:spcAft>
              <a:buFont typeface="Wingdings" panose="05000000000000000000" pitchFamily="2" charset="2"/>
              <a:buChar char="ü"/>
              <a:defRPr/>
            </a:pPr>
            <a:r>
              <a:rPr lang="en-US" sz="2000" b="1" kern="0" dirty="0">
                <a:solidFill>
                  <a:prstClr val="black"/>
                </a:solidFill>
                <a:latin typeface="Arial" panose="020B0604020202020204" pitchFamily="34" charset="0"/>
                <a:ea typeface="MS PGothic" pitchFamily="34" charset="-128"/>
                <a:cs typeface="Arial" panose="020B0604020202020204" pitchFamily="34" charset="0"/>
              </a:rPr>
              <a:t>PSC also ranked No. 28 in overall Best Regional Colleges South.</a:t>
            </a:r>
          </a:p>
          <a:p>
            <a:pPr lvl="0" defTabSz="914400" eaLnBrk="1" fontAlgn="auto" hangingPunct="1">
              <a:spcBef>
                <a:spcPts val="0"/>
              </a:spcBef>
              <a:spcAft>
                <a:spcPts val="0"/>
              </a:spcAft>
              <a:buFont typeface="Wingdings" panose="05000000000000000000" pitchFamily="2" charset="2"/>
              <a:buChar char="ü"/>
              <a:defRPr/>
            </a:pPr>
            <a:r>
              <a:rPr lang="en-US" sz="2000" b="1" kern="0" dirty="0">
                <a:solidFill>
                  <a:prstClr val="black"/>
                </a:solidFill>
                <a:latin typeface="Arial" panose="020B0604020202020204" pitchFamily="34" charset="0"/>
                <a:ea typeface="MS PGothic" pitchFamily="34" charset="-128"/>
                <a:cs typeface="Arial" panose="020B0604020202020204" pitchFamily="34" charset="0"/>
              </a:rPr>
              <a:t>Among national colleges and universities, Pensacola State ranked No. 11 in Best Schools for Veterans </a:t>
            </a:r>
          </a:p>
          <a:p>
            <a:pPr lvl="0" defTabSz="914400" eaLnBrk="1" fontAlgn="auto" hangingPunct="1">
              <a:spcBef>
                <a:spcPts val="0"/>
              </a:spcBef>
              <a:spcAft>
                <a:spcPts val="0"/>
              </a:spcAft>
              <a:buFont typeface="Wingdings" panose="05000000000000000000" pitchFamily="2" charset="2"/>
              <a:buChar char="ü"/>
              <a:defRPr/>
            </a:pPr>
            <a:r>
              <a:rPr lang="en-US" sz="2000" b="1" kern="0" dirty="0">
                <a:solidFill>
                  <a:prstClr val="black"/>
                </a:solidFill>
                <a:latin typeface="Arial" panose="020B0604020202020204" pitchFamily="34" charset="0"/>
                <a:ea typeface="MS PGothic" pitchFamily="34" charset="-128"/>
                <a:cs typeface="Arial" panose="020B0604020202020204" pitchFamily="34" charset="0"/>
              </a:rPr>
              <a:t>Nationally, we are No. 147 in Best Undergraduate Engineering Programs (no doctorate).</a:t>
            </a:r>
          </a:p>
          <a:p>
            <a:pPr marL="0" indent="0">
              <a:buNone/>
            </a:pPr>
            <a:endParaRPr lang="en-US" sz="2500" dirty="0"/>
          </a:p>
        </p:txBody>
      </p:sp>
      <p:pic>
        <p:nvPicPr>
          <p:cNvPr id="4" name="Picture 3"/>
          <p:cNvPicPr>
            <a:picLocks noChangeAspect="1"/>
          </p:cNvPicPr>
          <p:nvPr/>
        </p:nvPicPr>
        <p:blipFill>
          <a:blip r:embed="rId4"/>
          <a:stretch>
            <a:fillRect/>
          </a:stretch>
        </p:blipFill>
        <p:spPr>
          <a:xfrm>
            <a:off x="7465336" y="1084589"/>
            <a:ext cx="1678664" cy="4478012"/>
          </a:xfrm>
          <a:prstGeom prst="rect">
            <a:avLst/>
          </a:prstGeom>
        </p:spPr>
      </p:pic>
    </p:spTree>
    <p:extLst>
      <p:ext uri="{BB962C8B-B14F-4D97-AF65-F5344CB8AC3E}">
        <p14:creationId xmlns:p14="http://schemas.microsoft.com/office/powerpoint/2010/main" val="29970310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b="1" dirty="0" smtClean="0">
                <a:solidFill>
                  <a:srgbClr val="0070C0"/>
                </a:solidFill>
              </a:rPr>
              <a:t>PSC</a:t>
            </a:r>
            <a:r>
              <a:rPr lang="en-US" b="1" dirty="0">
                <a:solidFill>
                  <a:srgbClr val="0070C0"/>
                </a:solidFill>
              </a:rPr>
              <a:t> </a:t>
            </a:r>
            <a:r>
              <a:rPr lang="en-US" b="1" dirty="0" smtClean="0">
                <a:solidFill>
                  <a:srgbClr val="0070C0"/>
                </a:solidFill>
              </a:rPr>
              <a:t>SNAPSHOT</a:t>
            </a:r>
            <a:endParaRPr lang="en-US" b="1" dirty="0">
              <a:solidFill>
                <a:srgbClr val="0070C0"/>
              </a:solidFill>
            </a:endParaRPr>
          </a:p>
        </p:txBody>
      </p:sp>
      <p:pic>
        <p:nvPicPr>
          <p:cNvPr id="6" name="Picture 5"/>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8264503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b="1" dirty="0">
                <a:solidFill>
                  <a:srgbClr val="0070C0"/>
                </a:solidFill>
              </a:rPr>
              <a:t>PSC </a:t>
            </a:r>
            <a:r>
              <a:rPr lang="en-US" b="1" dirty="0" smtClean="0">
                <a:solidFill>
                  <a:srgbClr val="0070C0"/>
                </a:solidFill>
              </a:rPr>
              <a:t>Foundation Values </a:t>
            </a:r>
            <a:endParaRPr lang="en-US" b="1" dirty="0">
              <a:solidFill>
                <a:srgbClr val="0070C0"/>
              </a:solidFill>
            </a:endParaRPr>
          </a:p>
        </p:txBody>
      </p:sp>
      <p:sp>
        <p:nvSpPr>
          <p:cNvPr id="3" name="Content Placeholder 2"/>
          <p:cNvSpPr>
            <a:spLocks noGrp="1"/>
          </p:cNvSpPr>
          <p:nvPr>
            <p:ph idx="1"/>
          </p:nvPr>
        </p:nvSpPr>
        <p:spPr>
          <a:xfrm>
            <a:off x="609600" y="990600"/>
            <a:ext cx="8077200" cy="5135563"/>
          </a:xfrm>
        </p:spPr>
        <p:txBody>
          <a:bodyPr>
            <a:normAutofit/>
          </a:bodyPr>
          <a:lstStyle/>
          <a:p>
            <a:pPr marL="0" lvl="0" indent="0" defTabSz="914400" fontAlgn="auto">
              <a:spcBef>
                <a:spcPts val="0"/>
              </a:spcBef>
              <a:spcAft>
                <a:spcPts val="1800"/>
              </a:spcAft>
              <a:buNone/>
              <a:defRPr/>
            </a:pPr>
            <a:r>
              <a:rPr lang="en-US" sz="2000" b="1" kern="0" dirty="0">
                <a:solidFill>
                  <a:prstClr val="black"/>
                </a:solidFill>
                <a:latin typeface="TradeGothic CondEighteen" pitchFamily="34" charset="0"/>
              </a:rPr>
              <a:t>Exceptional Stewardship:</a:t>
            </a:r>
            <a:r>
              <a:rPr lang="en-US" sz="1600" kern="0" dirty="0">
                <a:solidFill>
                  <a:prstClr val="black"/>
                </a:solidFill>
                <a:latin typeface="TradeGothic CondEighteen" pitchFamily="34" charset="0"/>
              </a:rPr>
              <a:t>  </a:t>
            </a:r>
            <a:r>
              <a:rPr lang="en-US" sz="1800" i="1" dirty="0">
                <a:solidFill>
                  <a:prstClr val="black"/>
                </a:solidFill>
                <a:latin typeface="Calibri"/>
              </a:rPr>
              <a:t>Ever stronger relationships stewarded with attentive investment, measurement and communication that instills trust in our objectivity, transparency and consistency. </a:t>
            </a:r>
            <a:endParaRPr lang="en-US" sz="1600" kern="0" dirty="0">
              <a:solidFill>
                <a:prstClr val="black"/>
              </a:solidFill>
              <a:latin typeface="TradeGothic CondEighteen" pitchFamily="34" charset="0"/>
            </a:endParaRPr>
          </a:p>
          <a:p>
            <a:pPr marL="0" lvl="0" indent="0" defTabSz="914400" fontAlgn="auto">
              <a:spcBef>
                <a:spcPts val="0"/>
              </a:spcBef>
              <a:spcAft>
                <a:spcPts val="0"/>
              </a:spcAft>
              <a:buNone/>
              <a:defRPr/>
            </a:pPr>
            <a:r>
              <a:rPr lang="en-US" sz="2000" b="1" kern="0" dirty="0">
                <a:solidFill>
                  <a:prstClr val="black"/>
                </a:solidFill>
                <a:latin typeface="TradeGothic CondEighteen" pitchFamily="34" charset="0"/>
              </a:rPr>
              <a:t>Collaboration:  </a:t>
            </a:r>
            <a:r>
              <a:rPr lang="en-US" sz="1800" i="1" dirty="0">
                <a:solidFill>
                  <a:prstClr val="black"/>
                </a:solidFill>
                <a:latin typeface="Calibri"/>
              </a:rPr>
              <a:t>Purposeful relationships fostered between the college and a community cooperating to achieve shared or overlapping objectives that create maximum benefit for all.</a:t>
            </a:r>
            <a:endParaRPr lang="en-US" sz="1800" dirty="0">
              <a:solidFill>
                <a:prstClr val="black"/>
              </a:solidFill>
              <a:latin typeface="Calibri"/>
            </a:endParaRPr>
          </a:p>
          <a:p>
            <a:pPr marL="0" lvl="0" indent="0" defTabSz="914400" fontAlgn="auto">
              <a:spcBef>
                <a:spcPts val="0"/>
              </a:spcBef>
              <a:spcAft>
                <a:spcPts val="0"/>
              </a:spcAft>
              <a:buNone/>
              <a:defRPr/>
            </a:pPr>
            <a:r>
              <a:rPr lang="en-US" sz="1600" kern="0" dirty="0">
                <a:solidFill>
                  <a:prstClr val="black"/>
                </a:solidFill>
                <a:latin typeface="TradeGothic CondEighteen" pitchFamily="34" charset="0"/>
              </a:rPr>
              <a:t/>
            </a:r>
            <a:br>
              <a:rPr lang="en-US" sz="1600" kern="0" dirty="0">
                <a:solidFill>
                  <a:prstClr val="black"/>
                </a:solidFill>
                <a:latin typeface="TradeGothic CondEighteen" pitchFamily="34" charset="0"/>
              </a:rPr>
            </a:br>
            <a:r>
              <a:rPr lang="en-US" sz="2000" b="1" kern="0" dirty="0">
                <a:solidFill>
                  <a:prstClr val="black"/>
                </a:solidFill>
                <a:latin typeface="TradeGothic CondEighteen" pitchFamily="34" charset="0"/>
              </a:rPr>
              <a:t>Community Focused: </a:t>
            </a:r>
            <a:r>
              <a:rPr lang="en-US" sz="1800" i="1" dirty="0">
                <a:solidFill>
                  <a:prstClr val="black"/>
                </a:solidFill>
                <a:latin typeface="Calibri"/>
              </a:rPr>
              <a:t>Active and meaningful learning and sharing is pursued to enhance knowledge, skills and behaviors that promote optimum opportunity.</a:t>
            </a:r>
            <a:endParaRPr lang="en-US" sz="1800" dirty="0">
              <a:solidFill>
                <a:prstClr val="black"/>
              </a:solidFill>
              <a:latin typeface="Calibri"/>
            </a:endParaRPr>
          </a:p>
          <a:p>
            <a:pPr marL="0" lvl="0" indent="0" defTabSz="914400" fontAlgn="auto">
              <a:spcBef>
                <a:spcPts val="0"/>
              </a:spcBef>
              <a:spcAft>
                <a:spcPts val="0"/>
              </a:spcAft>
              <a:buNone/>
              <a:defRPr/>
            </a:pPr>
            <a:r>
              <a:rPr lang="en-US" sz="1600" kern="0" dirty="0">
                <a:solidFill>
                  <a:prstClr val="black"/>
                </a:solidFill>
                <a:latin typeface="TradeGothic CondEighteen" pitchFamily="34" charset="0"/>
              </a:rPr>
              <a:t/>
            </a:r>
            <a:br>
              <a:rPr lang="en-US" sz="1600" kern="0" dirty="0">
                <a:solidFill>
                  <a:prstClr val="black"/>
                </a:solidFill>
                <a:latin typeface="TradeGothic CondEighteen" pitchFamily="34" charset="0"/>
              </a:rPr>
            </a:br>
            <a:r>
              <a:rPr lang="en-US" sz="2000" b="1" kern="0" dirty="0">
                <a:solidFill>
                  <a:prstClr val="black"/>
                </a:solidFill>
                <a:latin typeface="TradeGothic CondEighteen" pitchFamily="34" charset="0"/>
              </a:rPr>
              <a:t>GRIT:  </a:t>
            </a:r>
            <a:r>
              <a:rPr lang="en-US" sz="1800" i="1" dirty="0">
                <a:solidFill>
                  <a:prstClr val="black"/>
                </a:solidFill>
                <a:latin typeface="Calibri"/>
              </a:rPr>
              <a:t>Passion and perseverance motivate us to </a:t>
            </a:r>
            <a:r>
              <a:rPr lang="en-US" sz="1800" b="1" i="1" dirty="0">
                <a:solidFill>
                  <a:prstClr val="black"/>
                </a:solidFill>
                <a:latin typeface="Calibri"/>
              </a:rPr>
              <a:t>g</a:t>
            </a:r>
            <a:r>
              <a:rPr lang="en-US" sz="1800" i="1" dirty="0">
                <a:solidFill>
                  <a:prstClr val="black"/>
                </a:solidFill>
                <a:latin typeface="Calibri"/>
              </a:rPr>
              <a:t>et </a:t>
            </a:r>
            <a:r>
              <a:rPr lang="en-US" sz="1800" b="1" i="1" dirty="0">
                <a:solidFill>
                  <a:prstClr val="black"/>
                </a:solidFill>
                <a:latin typeface="Calibri"/>
              </a:rPr>
              <a:t>r</a:t>
            </a:r>
            <a:r>
              <a:rPr lang="en-US" sz="1800" i="1" dirty="0">
                <a:solidFill>
                  <a:prstClr val="black"/>
                </a:solidFill>
                <a:latin typeface="Calibri"/>
              </a:rPr>
              <a:t>esults </a:t>
            </a:r>
            <a:r>
              <a:rPr lang="en-US" sz="1800" b="1" i="1" dirty="0">
                <a:solidFill>
                  <a:prstClr val="black"/>
                </a:solidFill>
                <a:latin typeface="Calibri"/>
              </a:rPr>
              <a:t>i</a:t>
            </a:r>
            <a:r>
              <a:rPr lang="en-US" sz="1800" i="1" dirty="0">
                <a:solidFill>
                  <a:prstClr val="black"/>
                </a:solidFill>
                <a:latin typeface="Calibri"/>
              </a:rPr>
              <a:t>n </a:t>
            </a:r>
            <a:r>
              <a:rPr lang="en-US" sz="1800" b="1" i="1" dirty="0">
                <a:solidFill>
                  <a:prstClr val="black"/>
                </a:solidFill>
                <a:latin typeface="Calibri"/>
              </a:rPr>
              <a:t>t</a:t>
            </a:r>
            <a:r>
              <a:rPr lang="en-US" sz="1800" i="1" dirty="0">
                <a:solidFill>
                  <a:prstClr val="black"/>
                </a:solidFill>
                <a:latin typeface="Calibri"/>
              </a:rPr>
              <a:t>ime through a dedicated pursuit and achievement of goals that consistently do more… better than expected.</a:t>
            </a:r>
            <a:endParaRPr lang="en-US" sz="1800" dirty="0">
              <a:solidFill>
                <a:prstClr val="black"/>
              </a:solidFill>
              <a:latin typeface="Calibri"/>
            </a:endParaRPr>
          </a:p>
          <a:p>
            <a:pPr marL="0" lvl="0" indent="0" defTabSz="914400" fontAlgn="auto">
              <a:spcBef>
                <a:spcPts val="0"/>
              </a:spcBef>
              <a:spcAft>
                <a:spcPts val="0"/>
              </a:spcAft>
              <a:buNone/>
              <a:defRPr/>
            </a:pPr>
            <a:r>
              <a:rPr lang="en-US" sz="1600" kern="0" dirty="0">
                <a:solidFill>
                  <a:prstClr val="black"/>
                </a:solidFill>
                <a:latin typeface="TradeGothic CondEighteen" pitchFamily="34" charset="0"/>
              </a:rPr>
              <a:t/>
            </a:r>
            <a:br>
              <a:rPr lang="en-US" sz="1600" kern="0" dirty="0">
                <a:solidFill>
                  <a:prstClr val="black"/>
                </a:solidFill>
                <a:latin typeface="TradeGothic CondEighteen" pitchFamily="34" charset="0"/>
              </a:rPr>
            </a:br>
            <a:r>
              <a:rPr lang="en-US" sz="2000" b="1" kern="0" dirty="0">
                <a:solidFill>
                  <a:prstClr val="black"/>
                </a:solidFill>
                <a:latin typeface="TradeGothic CondEighteen" pitchFamily="34" charset="0"/>
              </a:rPr>
              <a:t>Commitment to Caring: </a:t>
            </a:r>
            <a:r>
              <a:rPr lang="en-US" sz="1800" i="1" dirty="0">
                <a:solidFill>
                  <a:prstClr val="black"/>
                </a:solidFill>
                <a:latin typeface="Calibri"/>
              </a:rPr>
              <a:t>We utilize integrity founded in a resilient sense of moral responsibility and competence to exceed expectations and maintain excellence.</a:t>
            </a:r>
            <a:endParaRPr lang="en-US" sz="1400" kern="0" dirty="0">
              <a:solidFill>
                <a:sysClr val="windowText" lastClr="000000"/>
              </a:solidFill>
              <a:latin typeface="TradeGothic CondEighteen" pitchFamily="34" charset="0"/>
            </a:endParaRPr>
          </a:p>
          <a:p>
            <a:pPr marL="0" indent="0">
              <a:buNone/>
            </a:pPr>
            <a:endParaRPr lang="en-US" sz="2500" dirty="0"/>
          </a:p>
        </p:txBody>
      </p:sp>
    </p:spTree>
    <p:extLst>
      <p:ext uri="{BB962C8B-B14F-4D97-AF65-F5344CB8AC3E}">
        <p14:creationId xmlns:p14="http://schemas.microsoft.com/office/powerpoint/2010/main" val="16597376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2392362"/>
          </a:xfrm>
        </p:spPr>
        <p:txBody>
          <a:bodyPr/>
          <a:lstStyle/>
          <a:p>
            <a:r>
              <a:rPr lang="en-US" b="1" dirty="0">
                <a:solidFill>
                  <a:srgbClr val="0070C0"/>
                </a:solidFill>
              </a:rPr>
              <a:t>PSC </a:t>
            </a:r>
            <a:r>
              <a:rPr lang="en-US" b="1" dirty="0" smtClean="0">
                <a:solidFill>
                  <a:srgbClr val="0070C0"/>
                </a:solidFill>
              </a:rPr>
              <a:t>FOUNDATION </a:t>
            </a:r>
            <a:br>
              <a:rPr lang="en-US" b="1" dirty="0" smtClean="0">
                <a:solidFill>
                  <a:srgbClr val="0070C0"/>
                </a:solidFill>
              </a:rPr>
            </a:br>
            <a:r>
              <a:rPr lang="en-US" sz="3200" b="1" dirty="0" smtClean="0">
                <a:solidFill>
                  <a:srgbClr val="036A38"/>
                </a:solidFill>
              </a:rPr>
              <a:t>BOARD </a:t>
            </a:r>
            <a:r>
              <a:rPr lang="en-US" sz="3200" b="1" dirty="0">
                <a:solidFill>
                  <a:srgbClr val="036A38"/>
                </a:solidFill>
              </a:rPr>
              <a:t>OF </a:t>
            </a:r>
            <a:r>
              <a:rPr lang="en-US" sz="3200" b="1" dirty="0" smtClean="0">
                <a:solidFill>
                  <a:srgbClr val="036A38"/>
                </a:solidFill>
              </a:rPr>
              <a:t>GOVERNORS</a:t>
            </a:r>
            <a:endParaRPr lang="en-US" sz="3200" b="1" dirty="0">
              <a:solidFill>
                <a:srgbClr val="036A38"/>
              </a:solidFill>
            </a:endParaRPr>
          </a:p>
        </p:txBody>
      </p:sp>
      <p:sp>
        <p:nvSpPr>
          <p:cNvPr id="3" name="Content Placeholder 2"/>
          <p:cNvSpPr>
            <a:spLocks noGrp="1"/>
          </p:cNvSpPr>
          <p:nvPr>
            <p:ph idx="1"/>
          </p:nvPr>
        </p:nvSpPr>
        <p:spPr>
          <a:xfrm>
            <a:off x="266700" y="1341437"/>
            <a:ext cx="8610600" cy="5135563"/>
          </a:xfrm>
        </p:spPr>
        <p:txBody>
          <a:bodyPr>
            <a:normAutofit/>
          </a:bodyPr>
          <a:lstStyle/>
          <a:p>
            <a:pPr marL="0" lvl="0" indent="0" defTabSz="914400" eaLnBrk="1" fontAlgn="auto" hangingPunct="1">
              <a:spcBef>
                <a:spcPts val="0"/>
              </a:spcBef>
              <a:spcAft>
                <a:spcPts val="0"/>
              </a:spcAft>
              <a:buNone/>
              <a:defRPr/>
            </a:pPr>
            <a:r>
              <a:rPr lang="en-US" sz="1200" b="1" kern="0" dirty="0">
                <a:solidFill>
                  <a:srgbClr val="002060"/>
                </a:solidFill>
                <a:latin typeface="TradeGothic CondEighteen" pitchFamily="34" charset="0"/>
              </a:rPr>
              <a:t>Officers:</a:t>
            </a:r>
          </a:p>
          <a:p>
            <a:pPr marL="0" lvl="0" indent="0" defTabSz="914400" eaLnBrk="1" fontAlgn="auto" hangingPunct="1">
              <a:spcBef>
                <a:spcPts val="0"/>
              </a:spcBef>
              <a:spcAft>
                <a:spcPts val="0"/>
              </a:spcAft>
              <a:buNone/>
              <a:defRPr/>
            </a:pPr>
            <a:r>
              <a:rPr lang="en-US" sz="1200" b="1" kern="0" dirty="0">
                <a:solidFill>
                  <a:sysClr val="windowText" lastClr="000000"/>
                </a:solidFill>
                <a:latin typeface="TradeGothic CondEighteen" pitchFamily="34" charset="0"/>
              </a:rPr>
              <a:t>Mike Wiggins</a:t>
            </a:r>
            <a:r>
              <a:rPr lang="en-US" sz="1200" kern="0" dirty="0">
                <a:solidFill>
                  <a:sysClr val="windowText" lastClr="000000"/>
                </a:solidFill>
                <a:latin typeface="TradeGothic CondEighteen" pitchFamily="34" charset="0"/>
              </a:rPr>
              <a:t>, Board </a:t>
            </a:r>
            <a:r>
              <a:rPr lang="en-US" sz="1200" kern="0" dirty="0" smtClean="0">
                <a:solidFill>
                  <a:sysClr val="windowText" lastClr="000000"/>
                </a:solidFill>
                <a:latin typeface="TradeGothic CondEighteen" pitchFamily="34" charset="0"/>
              </a:rPr>
              <a:t>Past-President</a:t>
            </a:r>
            <a:endParaRPr lang="en-US" sz="1200" i="1" kern="0" dirty="0">
              <a:solidFill>
                <a:sysClr val="windowText" lastClr="000000"/>
              </a:solidFill>
              <a:latin typeface="TradeGothic CondEighteen" pitchFamily="34" charset="0"/>
            </a:endParaRPr>
          </a:p>
          <a:p>
            <a:pPr marL="0" lvl="0" indent="0" defTabSz="914400" eaLnBrk="1" fontAlgn="auto" hangingPunct="1">
              <a:spcBef>
                <a:spcPts val="0"/>
              </a:spcBef>
              <a:spcAft>
                <a:spcPts val="0"/>
              </a:spcAft>
              <a:buNone/>
              <a:defRPr/>
            </a:pPr>
            <a:r>
              <a:rPr lang="en-US" sz="1200" b="1" kern="0" dirty="0">
                <a:solidFill>
                  <a:sysClr val="windowText" lastClr="000000"/>
                </a:solidFill>
                <a:latin typeface="TradeGothic CondEighteen" pitchFamily="34" charset="0"/>
              </a:rPr>
              <a:t>Doug Bates</a:t>
            </a:r>
            <a:r>
              <a:rPr lang="en-US" sz="1200" kern="0" dirty="0">
                <a:solidFill>
                  <a:sysClr val="windowText" lastClr="000000"/>
                </a:solidFill>
                <a:latin typeface="TradeGothic CondEighteen" pitchFamily="34" charset="0"/>
              </a:rPr>
              <a:t>, Board </a:t>
            </a:r>
            <a:r>
              <a:rPr lang="en-US" sz="1200" kern="0" dirty="0" smtClean="0">
                <a:solidFill>
                  <a:sysClr val="windowText" lastClr="000000"/>
                </a:solidFill>
                <a:latin typeface="TradeGothic CondEighteen" pitchFamily="34" charset="0"/>
              </a:rPr>
              <a:t>President</a:t>
            </a:r>
            <a:endParaRPr lang="en-US" sz="1200" i="1" kern="0" dirty="0">
              <a:solidFill>
                <a:sysClr val="windowText" lastClr="000000"/>
              </a:solidFill>
              <a:latin typeface="TradeGothic CondEighteen" pitchFamily="34" charset="0"/>
            </a:endParaRPr>
          </a:p>
          <a:p>
            <a:pPr marL="0" lvl="0" indent="0" defTabSz="914400" eaLnBrk="1" fontAlgn="auto" hangingPunct="1">
              <a:spcBef>
                <a:spcPts val="0"/>
              </a:spcBef>
              <a:spcAft>
                <a:spcPts val="0"/>
              </a:spcAft>
              <a:buNone/>
              <a:defRPr/>
            </a:pPr>
            <a:r>
              <a:rPr lang="en-US" sz="1200" b="1" kern="0" dirty="0">
                <a:solidFill>
                  <a:sysClr val="windowText" lastClr="000000"/>
                </a:solidFill>
                <a:latin typeface="TradeGothic CondEighteen" pitchFamily="34" charset="0"/>
              </a:rPr>
              <a:t>Beverly </a:t>
            </a:r>
            <a:r>
              <a:rPr lang="en-US" sz="1200" b="1" kern="0" dirty="0" err="1">
                <a:solidFill>
                  <a:sysClr val="windowText" lastClr="000000"/>
                </a:solidFill>
                <a:latin typeface="TradeGothic CondEighteen" pitchFamily="34" charset="0"/>
              </a:rPr>
              <a:t>Zimmern</a:t>
            </a:r>
            <a:r>
              <a:rPr lang="en-US" sz="1200" kern="0" dirty="0">
                <a:solidFill>
                  <a:sysClr val="windowText" lastClr="000000"/>
                </a:solidFill>
                <a:latin typeface="TradeGothic CondEighteen" pitchFamily="34" charset="0"/>
              </a:rPr>
              <a:t>, Board Secretary  </a:t>
            </a:r>
          </a:p>
          <a:p>
            <a:pPr marL="0" lvl="0" indent="0" defTabSz="914400" eaLnBrk="1" fontAlgn="auto" hangingPunct="1">
              <a:spcBef>
                <a:spcPts val="0"/>
              </a:spcBef>
              <a:spcAft>
                <a:spcPts val="0"/>
              </a:spcAft>
              <a:buNone/>
              <a:defRPr/>
            </a:pPr>
            <a:r>
              <a:rPr lang="en-US" sz="1200" b="1" kern="0" dirty="0">
                <a:solidFill>
                  <a:sysClr val="windowText" lastClr="000000"/>
                </a:solidFill>
                <a:latin typeface="TradeGothic CondEighteen" pitchFamily="34" charset="0"/>
              </a:rPr>
              <a:t>Tom Owens</a:t>
            </a:r>
            <a:r>
              <a:rPr lang="en-US" sz="1200" kern="0" dirty="0">
                <a:solidFill>
                  <a:sysClr val="windowText" lastClr="000000"/>
                </a:solidFill>
                <a:latin typeface="TradeGothic CondEighteen" pitchFamily="34" charset="0"/>
              </a:rPr>
              <a:t>, Board Treasurer  </a:t>
            </a:r>
          </a:p>
          <a:p>
            <a:pPr marL="0" lvl="0" indent="0" defTabSz="914400" eaLnBrk="1" fontAlgn="auto" hangingPunct="1">
              <a:spcBef>
                <a:spcPts val="0"/>
              </a:spcBef>
              <a:spcAft>
                <a:spcPts val="0"/>
              </a:spcAft>
              <a:buNone/>
              <a:defRPr/>
            </a:pPr>
            <a:endParaRPr lang="en-US" sz="1200" b="1" kern="0" dirty="0">
              <a:solidFill>
                <a:srgbClr val="002060"/>
              </a:solidFill>
              <a:latin typeface="TradeGothic CondEighteen" pitchFamily="34" charset="0"/>
            </a:endParaRPr>
          </a:p>
          <a:p>
            <a:pPr marL="0" lvl="0" indent="0" defTabSz="914400" eaLnBrk="1" fontAlgn="auto" hangingPunct="1">
              <a:spcBef>
                <a:spcPts val="0"/>
              </a:spcBef>
              <a:spcAft>
                <a:spcPts val="0"/>
              </a:spcAft>
              <a:buNone/>
              <a:defRPr/>
            </a:pPr>
            <a:r>
              <a:rPr lang="en-US" sz="1200" b="1" kern="0" dirty="0">
                <a:solidFill>
                  <a:srgbClr val="002060"/>
                </a:solidFill>
                <a:latin typeface="TradeGothic CondEighteen" pitchFamily="34" charset="0"/>
              </a:rPr>
              <a:t>Executive Committee Members:</a:t>
            </a:r>
          </a:p>
          <a:p>
            <a:pPr marL="0" lvl="0" indent="0" defTabSz="914400" eaLnBrk="1" fontAlgn="auto" hangingPunct="1">
              <a:spcBef>
                <a:spcPts val="0"/>
              </a:spcBef>
              <a:spcAft>
                <a:spcPts val="0"/>
              </a:spcAft>
              <a:buNone/>
              <a:defRPr/>
            </a:pPr>
            <a:r>
              <a:rPr lang="en-US" sz="1200" b="1" kern="0" dirty="0" smtClean="0">
                <a:solidFill>
                  <a:sysClr val="windowText" lastClr="000000"/>
                </a:solidFill>
                <a:latin typeface="TradeGothic CondEighteen" pitchFamily="34" charset="0"/>
              </a:rPr>
              <a:t>Herb </a:t>
            </a:r>
            <a:r>
              <a:rPr lang="en-US" sz="1200" b="1" kern="0" dirty="0">
                <a:solidFill>
                  <a:sysClr val="windowText" lastClr="000000"/>
                </a:solidFill>
                <a:latin typeface="TradeGothic CondEighteen" pitchFamily="34" charset="0"/>
              </a:rPr>
              <a:t>Woll</a:t>
            </a:r>
            <a:r>
              <a:rPr lang="en-US" sz="1200" kern="0" dirty="0">
                <a:solidFill>
                  <a:sysClr val="windowText" lastClr="000000"/>
                </a:solidFill>
                <a:latin typeface="TradeGothic CondEighteen" pitchFamily="34" charset="0"/>
              </a:rPr>
              <a:t>, PSC College </a:t>
            </a:r>
            <a:r>
              <a:rPr lang="en-US" sz="1200" kern="0" dirty="0" smtClean="0">
                <a:solidFill>
                  <a:sysClr val="windowText" lastClr="000000"/>
                </a:solidFill>
                <a:latin typeface="TradeGothic CondEighteen" pitchFamily="34" charset="0"/>
              </a:rPr>
              <a:t>Trustee-Ex-Officio</a:t>
            </a:r>
            <a:endParaRPr lang="en-US" sz="1200" i="1" kern="0" dirty="0">
              <a:solidFill>
                <a:sysClr val="windowText" lastClr="000000"/>
              </a:solidFill>
              <a:latin typeface="TradeGothic CondEighteen" pitchFamily="34" charset="0"/>
            </a:endParaRPr>
          </a:p>
          <a:p>
            <a:pPr marL="0" lvl="0" indent="0" defTabSz="914400" eaLnBrk="1" fontAlgn="auto" hangingPunct="1">
              <a:spcBef>
                <a:spcPts val="0"/>
              </a:spcBef>
              <a:spcAft>
                <a:spcPts val="0"/>
              </a:spcAft>
              <a:buNone/>
              <a:defRPr/>
            </a:pPr>
            <a:r>
              <a:rPr lang="en-US" sz="1200" b="1" kern="0" dirty="0">
                <a:solidFill>
                  <a:sysClr val="windowText" lastClr="000000"/>
                </a:solidFill>
                <a:latin typeface="TradeGothic CondEighteen" pitchFamily="34" charset="0"/>
              </a:rPr>
              <a:t>Jenn Cole, </a:t>
            </a:r>
            <a:r>
              <a:rPr lang="en-US" sz="1200" kern="0" dirty="0">
                <a:solidFill>
                  <a:sysClr val="windowText" lastClr="000000"/>
                </a:solidFill>
                <a:latin typeface="TradeGothic CondEighteen" pitchFamily="34" charset="0"/>
              </a:rPr>
              <a:t>Director</a:t>
            </a:r>
          </a:p>
          <a:p>
            <a:pPr marL="0" lvl="0" indent="0" defTabSz="914400" eaLnBrk="1" fontAlgn="auto" hangingPunct="1">
              <a:spcBef>
                <a:spcPts val="0"/>
              </a:spcBef>
              <a:spcAft>
                <a:spcPts val="0"/>
              </a:spcAft>
              <a:buNone/>
              <a:defRPr/>
            </a:pPr>
            <a:r>
              <a:rPr lang="en-US" sz="1200" b="1" kern="0" dirty="0">
                <a:solidFill>
                  <a:sysClr val="windowText" lastClr="000000"/>
                </a:solidFill>
                <a:latin typeface="TradeGothic CondEighteen" pitchFamily="34" charset="0"/>
              </a:rPr>
              <a:t>Gerry Goldstein, </a:t>
            </a:r>
            <a:r>
              <a:rPr lang="en-US" sz="1200" kern="0" dirty="0">
                <a:solidFill>
                  <a:sysClr val="windowText" lastClr="000000"/>
                </a:solidFill>
                <a:latin typeface="TradeGothic CondEighteen" pitchFamily="34" charset="0"/>
              </a:rPr>
              <a:t>Director</a:t>
            </a:r>
          </a:p>
          <a:p>
            <a:pPr marL="0" lvl="0" indent="0" defTabSz="914400" eaLnBrk="1" fontAlgn="auto" hangingPunct="1">
              <a:spcBef>
                <a:spcPts val="0"/>
              </a:spcBef>
              <a:spcAft>
                <a:spcPts val="0"/>
              </a:spcAft>
              <a:buNone/>
              <a:defRPr/>
            </a:pPr>
            <a:r>
              <a:rPr lang="en-US" sz="1200" b="1" kern="0" dirty="0">
                <a:solidFill>
                  <a:sysClr val="windowText" lastClr="000000"/>
                </a:solidFill>
                <a:latin typeface="TradeGothic CondEighteen" pitchFamily="34" charset="0"/>
              </a:rPr>
              <a:t>Betty Roberts, </a:t>
            </a:r>
            <a:r>
              <a:rPr lang="en-US" sz="1200" kern="0" dirty="0">
                <a:solidFill>
                  <a:sysClr val="windowText" lastClr="000000"/>
                </a:solidFill>
                <a:latin typeface="TradeGothic CondEighteen" pitchFamily="34" charset="0"/>
              </a:rPr>
              <a:t>Director</a:t>
            </a:r>
          </a:p>
          <a:p>
            <a:pPr marL="0" lvl="0" indent="0" defTabSz="914400" eaLnBrk="1" fontAlgn="auto" hangingPunct="1">
              <a:spcBef>
                <a:spcPts val="0"/>
              </a:spcBef>
              <a:spcAft>
                <a:spcPts val="0"/>
              </a:spcAft>
              <a:buNone/>
              <a:defRPr/>
            </a:pPr>
            <a:endParaRPr lang="en-US" sz="1200" b="1" kern="0" dirty="0">
              <a:solidFill>
                <a:srgbClr val="002060"/>
              </a:solidFill>
              <a:latin typeface="TradeGothic CondEighteen" pitchFamily="34" charset="0"/>
            </a:endParaRPr>
          </a:p>
          <a:p>
            <a:pPr marL="0" indent="0" defTabSz="914400" eaLnBrk="1" fontAlgn="auto" hangingPunct="1">
              <a:spcBef>
                <a:spcPts val="0"/>
              </a:spcBef>
              <a:spcAft>
                <a:spcPts val="0"/>
              </a:spcAft>
              <a:buNone/>
              <a:defRPr/>
            </a:pPr>
            <a:r>
              <a:rPr lang="en-US" sz="1200" b="1" kern="0" dirty="0" smtClean="0">
                <a:solidFill>
                  <a:srgbClr val="002060"/>
                </a:solidFill>
                <a:latin typeface="TradeGothic CondEighteen" pitchFamily="34" charset="0"/>
              </a:rPr>
              <a:t>Committee Chairs:</a:t>
            </a:r>
            <a:endParaRPr lang="en-US" sz="1200" b="1" kern="0" dirty="0">
              <a:solidFill>
                <a:srgbClr val="002060"/>
              </a:solidFill>
              <a:latin typeface="TradeGothic CondEighteen" pitchFamily="34" charset="0"/>
            </a:endParaRPr>
          </a:p>
          <a:p>
            <a:pPr marL="0" indent="0" defTabSz="914400" eaLnBrk="1" fontAlgn="auto" hangingPunct="1">
              <a:spcBef>
                <a:spcPts val="0"/>
              </a:spcBef>
              <a:spcAft>
                <a:spcPts val="0"/>
              </a:spcAft>
              <a:buNone/>
              <a:defRPr/>
            </a:pPr>
            <a:r>
              <a:rPr lang="en-US" sz="1200" b="1" kern="0" dirty="0">
                <a:solidFill>
                  <a:sysClr val="windowText" lastClr="000000"/>
                </a:solidFill>
                <a:latin typeface="TradeGothic CondEighteen" pitchFamily="34" charset="0"/>
              </a:rPr>
              <a:t>Keith </a:t>
            </a:r>
            <a:r>
              <a:rPr lang="en-US" sz="1200" b="1" kern="0" dirty="0" smtClean="0">
                <a:solidFill>
                  <a:sysClr val="windowText" lastClr="000000"/>
                </a:solidFill>
                <a:latin typeface="TradeGothic CondEighteen" pitchFamily="34" charset="0"/>
              </a:rPr>
              <a:t>Hoskins-capital campaign </a:t>
            </a:r>
          </a:p>
          <a:p>
            <a:pPr marL="0" indent="0" defTabSz="914400" eaLnBrk="1" fontAlgn="auto" hangingPunct="1">
              <a:spcBef>
                <a:spcPts val="0"/>
              </a:spcBef>
              <a:spcAft>
                <a:spcPts val="0"/>
              </a:spcAft>
              <a:buNone/>
              <a:defRPr/>
            </a:pPr>
            <a:r>
              <a:rPr lang="en-US" sz="1200" b="1" kern="0" dirty="0" smtClean="0">
                <a:solidFill>
                  <a:sysClr val="windowText" lastClr="000000"/>
                </a:solidFill>
                <a:latin typeface="TradeGothic CondEighteen" pitchFamily="34" charset="0"/>
              </a:rPr>
              <a:t>Alan </a:t>
            </a:r>
            <a:r>
              <a:rPr lang="en-US" sz="1200" b="1" kern="0" dirty="0" err="1" smtClean="0">
                <a:solidFill>
                  <a:sysClr val="windowText" lastClr="000000"/>
                </a:solidFill>
                <a:latin typeface="TradeGothic CondEighteen" pitchFamily="34" charset="0"/>
              </a:rPr>
              <a:t>Nickelsen</a:t>
            </a:r>
            <a:r>
              <a:rPr lang="en-US" sz="1200" b="1" kern="0" dirty="0" smtClean="0">
                <a:solidFill>
                  <a:sysClr val="windowText" lastClr="000000"/>
                </a:solidFill>
                <a:latin typeface="TradeGothic CondEighteen" pitchFamily="34" charset="0"/>
              </a:rPr>
              <a:t>-bylaws</a:t>
            </a:r>
          </a:p>
          <a:p>
            <a:pPr marL="0" indent="0" defTabSz="914400" eaLnBrk="1" fontAlgn="auto" hangingPunct="1">
              <a:spcBef>
                <a:spcPts val="0"/>
              </a:spcBef>
              <a:spcAft>
                <a:spcPts val="0"/>
              </a:spcAft>
              <a:buNone/>
              <a:defRPr/>
            </a:pPr>
            <a:r>
              <a:rPr lang="en-US" sz="1200" b="1" dirty="0">
                <a:latin typeface="TradeGothic CondEighteen"/>
              </a:rPr>
              <a:t>Kerry Anne </a:t>
            </a:r>
            <a:r>
              <a:rPr lang="en-US" sz="1200" b="1" dirty="0" smtClean="0">
                <a:latin typeface="TradeGothic CondEighteen"/>
              </a:rPr>
              <a:t>Schultz-fundraising events</a:t>
            </a:r>
          </a:p>
          <a:p>
            <a:pPr marL="0" lvl="0" indent="0" defTabSz="914400" eaLnBrk="1" fontAlgn="auto" hangingPunct="1">
              <a:spcBef>
                <a:spcPts val="0"/>
              </a:spcBef>
              <a:spcAft>
                <a:spcPts val="0"/>
              </a:spcAft>
              <a:buNone/>
              <a:defRPr/>
            </a:pPr>
            <a:r>
              <a:rPr lang="en-US" sz="1200" b="1" kern="0" dirty="0">
                <a:solidFill>
                  <a:sysClr val="windowText" lastClr="000000"/>
                </a:solidFill>
                <a:latin typeface="TradeGothic CondEighteen" pitchFamily="34" charset="0"/>
              </a:rPr>
              <a:t>Trey </a:t>
            </a:r>
            <a:r>
              <a:rPr lang="en-US" sz="1200" b="1" kern="0" dirty="0" smtClean="0">
                <a:solidFill>
                  <a:sysClr val="windowText" lastClr="000000"/>
                </a:solidFill>
                <a:latin typeface="TradeGothic CondEighteen" pitchFamily="34" charset="0"/>
              </a:rPr>
              <a:t>Poirier-nominating</a:t>
            </a:r>
            <a:endParaRPr lang="en-US" sz="1200" b="1" kern="0" dirty="0">
              <a:solidFill>
                <a:sysClr val="windowText" lastClr="000000"/>
              </a:solidFill>
              <a:latin typeface="TradeGothic CondEighteen" pitchFamily="34" charset="0"/>
            </a:endParaRPr>
          </a:p>
          <a:p>
            <a:pPr marL="0" indent="0" defTabSz="914400" eaLnBrk="1" fontAlgn="auto" hangingPunct="1">
              <a:spcBef>
                <a:spcPts val="0"/>
              </a:spcBef>
              <a:spcAft>
                <a:spcPts val="0"/>
              </a:spcAft>
              <a:buNone/>
              <a:defRPr/>
            </a:pPr>
            <a:endParaRPr lang="en-US" sz="1200" b="1" dirty="0">
              <a:latin typeface="TradeGothic CondEighteen"/>
            </a:endParaRPr>
          </a:p>
          <a:p>
            <a:pPr marL="0" lvl="0" indent="0" defTabSz="914400" eaLnBrk="1" fontAlgn="auto" hangingPunct="1">
              <a:spcBef>
                <a:spcPts val="0"/>
              </a:spcBef>
              <a:spcAft>
                <a:spcPts val="0"/>
              </a:spcAft>
              <a:buNone/>
              <a:defRPr/>
            </a:pPr>
            <a:r>
              <a:rPr lang="en-US" sz="1200" b="1" kern="0" dirty="0" smtClean="0">
                <a:solidFill>
                  <a:srgbClr val="002060"/>
                </a:solidFill>
                <a:latin typeface="TradeGothic CondEighteen" pitchFamily="34" charset="0"/>
              </a:rPr>
              <a:t>Governors </a:t>
            </a:r>
            <a:r>
              <a:rPr lang="en-US" sz="1200" b="1" kern="0" dirty="0">
                <a:solidFill>
                  <a:srgbClr val="002060"/>
                </a:solidFill>
                <a:latin typeface="TradeGothic CondEighteen" pitchFamily="34" charset="0"/>
              </a:rPr>
              <a:t>At Large:</a:t>
            </a:r>
          </a:p>
          <a:p>
            <a:pPr marL="0" lvl="0" indent="0" defTabSz="914400" eaLnBrk="1" fontAlgn="auto" hangingPunct="1">
              <a:spcBef>
                <a:spcPts val="0"/>
              </a:spcBef>
              <a:spcAft>
                <a:spcPts val="0"/>
              </a:spcAft>
              <a:buNone/>
              <a:defRPr/>
            </a:pPr>
            <a:r>
              <a:rPr lang="en-US" sz="1200" b="1" kern="0" dirty="0">
                <a:solidFill>
                  <a:sysClr val="windowText" lastClr="000000"/>
                </a:solidFill>
                <a:latin typeface="TradeGothic CondEighteen" pitchFamily="34" charset="0"/>
              </a:rPr>
              <a:t>Pam </a:t>
            </a:r>
            <a:r>
              <a:rPr lang="en-US" sz="1200" b="1" kern="0" dirty="0" err="1">
                <a:solidFill>
                  <a:sysClr val="windowText" lastClr="000000"/>
                </a:solidFill>
                <a:latin typeface="TradeGothic CondEighteen" pitchFamily="34" charset="0"/>
              </a:rPr>
              <a:t>Caddell</a:t>
            </a:r>
            <a:r>
              <a:rPr lang="en-US" sz="1200" b="1" kern="0" dirty="0">
                <a:solidFill>
                  <a:sysClr val="windowText" lastClr="000000"/>
                </a:solidFill>
                <a:latin typeface="TradeGothic CondEighteen" pitchFamily="34" charset="0"/>
              </a:rPr>
              <a:t>		</a:t>
            </a:r>
          </a:p>
          <a:p>
            <a:pPr marL="0" lvl="0" indent="0" defTabSz="914400" eaLnBrk="1" fontAlgn="auto" hangingPunct="1">
              <a:spcBef>
                <a:spcPts val="0"/>
              </a:spcBef>
              <a:spcAft>
                <a:spcPts val="0"/>
              </a:spcAft>
              <a:buNone/>
              <a:defRPr/>
            </a:pPr>
            <a:r>
              <a:rPr lang="en-US" sz="1200" b="1" kern="0" dirty="0" smtClean="0">
                <a:solidFill>
                  <a:sysClr val="windowText" lastClr="000000"/>
                </a:solidFill>
                <a:latin typeface="TradeGothic CondEighteen" pitchFamily="34" charset="0"/>
              </a:rPr>
              <a:t>Lane </a:t>
            </a:r>
            <a:r>
              <a:rPr lang="en-US" sz="1200" b="1" kern="0" dirty="0">
                <a:solidFill>
                  <a:sysClr val="windowText" lastClr="000000"/>
                </a:solidFill>
                <a:latin typeface="TradeGothic CondEighteen" pitchFamily="34" charset="0"/>
              </a:rPr>
              <a:t>Harper	</a:t>
            </a:r>
          </a:p>
          <a:p>
            <a:pPr marL="0" lvl="0" indent="0" defTabSz="914400" eaLnBrk="1" fontAlgn="auto" hangingPunct="1">
              <a:spcBef>
                <a:spcPts val="0"/>
              </a:spcBef>
              <a:spcAft>
                <a:spcPts val="0"/>
              </a:spcAft>
              <a:buNone/>
              <a:defRPr/>
            </a:pPr>
            <a:r>
              <a:rPr lang="en-US" sz="1200" b="1" kern="0" dirty="0">
                <a:solidFill>
                  <a:sysClr val="windowText" lastClr="000000"/>
                </a:solidFill>
                <a:latin typeface="TradeGothic CondEighteen" pitchFamily="34" charset="0"/>
              </a:rPr>
              <a:t>Karen Hendrix</a:t>
            </a:r>
          </a:p>
          <a:p>
            <a:pPr marL="0" lvl="0" indent="0" defTabSz="914400" eaLnBrk="1" fontAlgn="auto" hangingPunct="1">
              <a:spcBef>
                <a:spcPts val="0"/>
              </a:spcBef>
              <a:spcAft>
                <a:spcPts val="0"/>
              </a:spcAft>
              <a:buNone/>
              <a:defRPr/>
            </a:pPr>
            <a:r>
              <a:rPr lang="en-US" sz="1200" b="1" kern="0" dirty="0">
                <a:solidFill>
                  <a:sysClr val="windowText" lastClr="000000"/>
                </a:solidFill>
                <a:latin typeface="TradeGothic CondEighteen" pitchFamily="34" charset="0"/>
              </a:rPr>
              <a:t>Sharon Hess Herrick		</a:t>
            </a:r>
          </a:p>
          <a:p>
            <a:pPr marL="0" lvl="0" indent="0" defTabSz="914400" eaLnBrk="1" fontAlgn="auto" hangingPunct="1">
              <a:spcBef>
                <a:spcPts val="0"/>
              </a:spcBef>
              <a:spcAft>
                <a:spcPts val="0"/>
              </a:spcAft>
              <a:buNone/>
              <a:defRPr/>
            </a:pPr>
            <a:r>
              <a:rPr lang="en-US" sz="1200" b="1" kern="0" dirty="0">
                <a:solidFill>
                  <a:sysClr val="windowText" lastClr="000000"/>
                </a:solidFill>
                <a:latin typeface="TradeGothic CondEighteen" pitchFamily="34" charset="0"/>
              </a:rPr>
              <a:t>			</a:t>
            </a:r>
          </a:p>
          <a:p>
            <a:pPr marL="0" indent="0">
              <a:buNone/>
            </a:pPr>
            <a:endParaRPr lang="en-US" sz="2500" dirty="0"/>
          </a:p>
        </p:txBody>
      </p:sp>
      <p:sp>
        <p:nvSpPr>
          <p:cNvPr id="5" name="Rectangle 4"/>
          <p:cNvSpPr>
            <a:spLocks noChangeArrowheads="1"/>
          </p:cNvSpPr>
          <p:nvPr/>
        </p:nvSpPr>
        <p:spPr bwMode="auto">
          <a:xfrm>
            <a:off x="2209800" y="4863405"/>
            <a:ext cx="4038600" cy="138499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TradeGothic CondEighteen" pitchFamily="34" charset="0"/>
                <a:ea typeface="+mn-ea"/>
                <a:cs typeface="+mn-cs"/>
              </a:rPr>
              <a:t>Tom </a:t>
            </a:r>
            <a:r>
              <a:rPr kumimoji="0" lang="en-US" sz="1200" b="1" i="0" u="none" strike="noStrike" kern="0" cap="none" spc="0" normalizeH="0" baseline="0" noProof="0" dirty="0" err="1">
                <a:ln>
                  <a:noFill/>
                </a:ln>
                <a:solidFill>
                  <a:sysClr val="windowText" lastClr="000000"/>
                </a:solidFill>
                <a:effectLst/>
                <a:uLnTx/>
                <a:uFillTx/>
                <a:latin typeface="TradeGothic CondEighteen" pitchFamily="34" charset="0"/>
                <a:ea typeface="+mn-ea"/>
                <a:cs typeface="+mn-cs"/>
              </a:rPr>
              <a:t>Lampone</a:t>
            </a:r>
            <a:endParaRPr kumimoji="0" lang="en-US" sz="1200" b="1" i="0" u="none" strike="noStrike" kern="0" cap="none" spc="0" normalizeH="0" baseline="0" noProof="0" dirty="0">
              <a:ln>
                <a:noFill/>
              </a:ln>
              <a:solidFill>
                <a:sysClr val="windowText" lastClr="000000"/>
              </a:solidFill>
              <a:effectLst/>
              <a:uLnTx/>
              <a:uFillTx/>
              <a:latin typeface="TradeGothic CondEighteen"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Text" lastClr="000000"/>
                </a:solidFill>
                <a:effectLst/>
                <a:uLnTx/>
                <a:uFillTx/>
                <a:latin typeface="TradeGothic CondEighteen" pitchFamily="34" charset="0"/>
                <a:ea typeface="+mn-ea"/>
                <a:cs typeface="+mn-cs"/>
              </a:rPr>
              <a:t>Kramer </a:t>
            </a:r>
            <a:r>
              <a:rPr kumimoji="0" lang="en-US" sz="1200" b="1" i="0" u="none" strike="noStrike" kern="0" cap="none" spc="0" normalizeH="0" baseline="0" noProof="0" dirty="0">
                <a:ln>
                  <a:noFill/>
                </a:ln>
                <a:solidFill>
                  <a:sysClr val="windowText" lastClr="000000"/>
                </a:solidFill>
                <a:effectLst/>
                <a:uLnTx/>
                <a:uFillTx/>
                <a:latin typeface="TradeGothic CondEighteen" pitchFamily="34" charset="0"/>
                <a:ea typeface="+mn-ea"/>
                <a:cs typeface="+mn-cs"/>
              </a:rPr>
              <a:t>Litvak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Text" lastClr="000000"/>
                </a:solidFill>
                <a:effectLst/>
                <a:uLnTx/>
                <a:uFillTx/>
                <a:latin typeface="TradeGothic CondEighteen" pitchFamily="34" charset="0"/>
                <a:ea typeface="+mn-ea"/>
                <a:cs typeface="+mn-cs"/>
              </a:rPr>
              <a:t>Scott </a:t>
            </a:r>
            <a:r>
              <a:rPr kumimoji="0" lang="en-US" sz="1200" b="1" i="0" u="none" strike="noStrike" kern="0" cap="none" spc="0" normalizeH="0" baseline="0" noProof="0" dirty="0" err="1">
                <a:ln>
                  <a:noFill/>
                </a:ln>
                <a:solidFill>
                  <a:sysClr val="windowText" lastClr="000000"/>
                </a:solidFill>
                <a:effectLst/>
                <a:uLnTx/>
                <a:uFillTx/>
                <a:latin typeface="TradeGothic CondEighteen" pitchFamily="34" charset="0"/>
                <a:ea typeface="+mn-ea"/>
                <a:cs typeface="+mn-cs"/>
              </a:rPr>
              <a:t>Luth</a:t>
            </a:r>
            <a:endParaRPr kumimoji="0" lang="en-US" sz="1200" b="1" i="0" u="none" strike="noStrike" kern="0" cap="none" spc="0" normalizeH="0" baseline="0" noProof="0" dirty="0">
              <a:ln>
                <a:noFill/>
              </a:ln>
              <a:solidFill>
                <a:sysClr val="windowText" lastClr="000000"/>
              </a:solidFill>
              <a:effectLst/>
              <a:uLnTx/>
              <a:uFillTx/>
              <a:latin typeface="TradeGothic CondEighteen"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a:ln>
                  <a:noFill/>
                </a:ln>
                <a:solidFill>
                  <a:sysClr val="windowText" lastClr="000000"/>
                </a:solidFill>
                <a:effectLst/>
                <a:uLnTx/>
                <a:uFillTx/>
                <a:latin typeface="TradeGothic CondEighteen" pitchFamily="34" charset="0"/>
                <a:ea typeface="+mn-ea"/>
                <a:cs typeface="+mn-cs"/>
              </a:rPr>
              <a:t>Lumon</a:t>
            </a:r>
            <a:r>
              <a:rPr kumimoji="0" lang="en-US" sz="1200" b="1" i="0" u="none" strike="noStrike" kern="0" cap="none" spc="0" normalizeH="0" baseline="0" noProof="0" dirty="0">
                <a:ln>
                  <a:noFill/>
                </a:ln>
                <a:solidFill>
                  <a:sysClr val="windowText" lastClr="000000"/>
                </a:solidFill>
                <a:effectLst/>
                <a:uLnTx/>
                <a:uFillTx/>
                <a:latin typeface="TradeGothic CondEighteen" pitchFamily="34" charset="0"/>
                <a:ea typeface="+mn-ea"/>
                <a:cs typeface="+mn-cs"/>
              </a:rPr>
              <a:t> May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TradeGothic CondEighteen" pitchFamily="34" charset="0"/>
                <a:ea typeface="+mn-ea"/>
                <a:cs typeface="+mn-cs"/>
              </a:rPr>
              <a:t>Mike Morette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smtClean="0">
              <a:ln>
                <a:noFill/>
              </a:ln>
              <a:solidFill>
                <a:sysClr val="windowText" lastClr="000000"/>
              </a:solidFill>
              <a:effectLst/>
              <a:uLnTx/>
              <a:uFillTx/>
              <a:latin typeface="TradeGothic CondEighteen"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ysClr val="windowText" lastClr="000000"/>
              </a:solidFill>
              <a:effectLst/>
              <a:uLnTx/>
              <a:uFillTx/>
              <a:latin typeface="TradeGothic CondEighteen" pitchFamily="34" charset="0"/>
              <a:ea typeface="+mn-ea"/>
              <a:cs typeface="+mn-cs"/>
            </a:endParaRPr>
          </a:p>
        </p:txBody>
      </p:sp>
      <p:sp>
        <p:nvSpPr>
          <p:cNvPr id="6" name="Rectangle 5"/>
          <p:cNvSpPr/>
          <p:nvPr/>
        </p:nvSpPr>
        <p:spPr>
          <a:xfrm>
            <a:off x="3657600" y="4876800"/>
            <a:ext cx="24384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James Reeves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radeGothic CondEighteen"/>
                <a:ea typeface="+mn-ea"/>
                <a:cs typeface="+mn-cs"/>
              </a:rPr>
              <a:t>Grover </a:t>
            </a: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Robinson, </a:t>
            </a:r>
            <a:r>
              <a:rPr kumimoji="0" lang="en-US" sz="1200" b="1" i="0" u="none" strike="noStrike" kern="1200" cap="none" spc="0" normalizeH="0" baseline="0" noProof="0" dirty="0" smtClean="0">
                <a:ln>
                  <a:noFill/>
                </a:ln>
                <a:solidFill>
                  <a:prstClr val="black"/>
                </a:solidFill>
                <a:effectLst/>
                <a:uLnTx/>
                <a:uFillTx/>
                <a:latin typeface="TradeGothic CondEighteen"/>
                <a:ea typeface="+mn-ea"/>
                <a:cs typeface="+mn-cs"/>
              </a:rPr>
              <a:t>IV</a:t>
            </a:r>
            <a:endParaRPr kumimoji="0" lang="en-US" sz="1200" b="1" i="0" u="none" strike="noStrike" kern="1200" cap="none" spc="0" normalizeH="0" baseline="0" noProof="0" dirty="0">
              <a:ln>
                <a:noFill/>
              </a:ln>
              <a:solidFill>
                <a:prstClr val="black"/>
              </a:solidFill>
              <a:effectLst/>
              <a:uLnTx/>
              <a:uFillTx/>
              <a:latin typeface="TradeGothic CondEightee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Sandy </a:t>
            </a:r>
            <a:r>
              <a:rPr kumimoji="0" lang="en-US" sz="1200" b="1" i="0" u="none" strike="noStrike" kern="1200" cap="none" spc="0" normalizeH="0" baseline="0" noProof="0" dirty="0" err="1">
                <a:ln>
                  <a:noFill/>
                </a:ln>
                <a:solidFill>
                  <a:prstClr val="black"/>
                </a:solidFill>
                <a:effectLst/>
                <a:uLnTx/>
                <a:uFillTx/>
                <a:latin typeface="TradeGothic CondEighteen"/>
                <a:ea typeface="+mn-ea"/>
                <a:cs typeface="+mn-cs"/>
              </a:rPr>
              <a:t>Sansing</a:t>
            </a:r>
            <a:endParaRPr kumimoji="0" lang="en-US" sz="1200" b="1" i="0" u="none" strike="noStrike" kern="1200" cap="none" spc="0" normalizeH="0" baseline="0" noProof="0" dirty="0">
              <a:ln>
                <a:noFill/>
              </a:ln>
              <a:solidFill>
                <a:prstClr val="black"/>
              </a:solidFill>
              <a:effectLst/>
              <a:uLnTx/>
              <a:uFillTx/>
              <a:latin typeface="TradeGothic CondEightee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radeGothic CondEighteen"/>
                <a:ea typeface="+mn-ea"/>
                <a:cs typeface="+mn-cs"/>
              </a:rPr>
              <a:t>Julie Sheppard</a:t>
            </a:r>
            <a:endParaRPr kumimoji="0" lang="en-US" sz="1200" b="1" i="0" u="none" strike="noStrike" kern="1200" cap="none" spc="0" normalizeH="0" baseline="0" noProof="0" dirty="0">
              <a:ln>
                <a:noFill/>
              </a:ln>
              <a:solidFill>
                <a:prstClr val="black"/>
              </a:solidFill>
              <a:effectLst/>
              <a:uLnTx/>
              <a:uFillTx/>
              <a:latin typeface="TradeGothic CondEighteen"/>
              <a:ea typeface="+mn-ea"/>
              <a:cs typeface="+mn-cs"/>
            </a:endParaRPr>
          </a:p>
        </p:txBody>
      </p:sp>
      <p:sp>
        <p:nvSpPr>
          <p:cNvPr id="7" name="Rectangle 6"/>
          <p:cNvSpPr/>
          <p:nvPr/>
        </p:nvSpPr>
        <p:spPr>
          <a:xfrm>
            <a:off x="5334000" y="4876800"/>
            <a:ext cx="220980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radeGothic CondEighteen"/>
                <a:ea typeface="+mn-ea"/>
                <a:cs typeface="+mn-cs"/>
              </a:rPr>
              <a:t>Bill </a:t>
            </a: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Wein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radeGothic CondEighteen"/>
                <a:ea typeface="+mn-ea"/>
                <a:cs typeface="+mn-cs"/>
              </a:rPr>
              <a:t>Celeste </a:t>
            </a:r>
            <a:r>
              <a:rPr kumimoji="0" lang="en-US" sz="1200" b="1" i="0" u="none" strike="noStrike" kern="1200" cap="none" spc="0" normalizeH="0" baseline="0" noProof="0" dirty="0" err="1">
                <a:ln>
                  <a:noFill/>
                </a:ln>
                <a:solidFill>
                  <a:prstClr val="black"/>
                </a:solidFill>
                <a:effectLst/>
                <a:uLnTx/>
                <a:uFillTx/>
                <a:latin typeface="TradeGothic CondEighteen"/>
                <a:ea typeface="+mn-ea"/>
                <a:cs typeface="+mn-cs"/>
              </a:rPr>
              <a:t>Whisenant</a:t>
            </a:r>
            <a:endParaRPr kumimoji="0" lang="en-US" sz="1200" b="1" i="0" u="none" strike="noStrike" kern="1200" cap="none" spc="0" normalizeH="0" baseline="0" noProof="0" dirty="0">
              <a:ln>
                <a:noFill/>
              </a:ln>
              <a:solidFill>
                <a:prstClr val="black"/>
              </a:solidFill>
              <a:effectLst/>
              <a:uLnTx/>
              <a:uFillTx/>
              <a:latin typeface="TradeGothic CondEightee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TradeGothic CondEighteen"/>
                <a:ea typeface="+mn-ea"/>
                <a:cs typeface="+mn-cs"/>
              </a:rPr>
              <a:t>Ken </a:t>
            </a: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Woolf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Ann </a:t>
            </a:r>
            <a:r>
              <a:rPr kumimoji="0" lang="en-US" sz="1200" b="1" i="0" u="none" strike="noStrike" kern="1200" cap="none" spc="0" normalizeH="0" baseline="0" noProof="0" dirty="0" smtClean="0">
                <a:ln>
                  <a:noFill/>
                </a:ln>
                <a:solidFill>
                  <a:prstClr val="black"/>
                </a:solidFill>
                <a:effectLst/>
                <a:uLnTx/>
                <a:uFillTx/>
                <a:latin typeface="TradeGothic CondEighteen"/>
                <a:ea typeface="+mn-ea"/>
                <a:cs typeface="+mn-cs"/>
              </a:rPr>
              <a:t>Woll</a:t>
            </a:r>
          </a:p>
        </p:txBody>
      </p:sp>
      <p:pic>
        <p:nvPicPr>
          <p:cNvPr id="4" name="Picture 3"/>
          <p:cNvPicPr>
            <a:picLocks noChangeAspect="1"/>
          </p:cNvPicPr>
          <p:nvPr/>
        </p:nvPicPr>
        <p:blipFill>
          <a:blip r:embed="rId4"/>
          <a:stretch>
            <a:fillRect/>
          </a:stretch>
        </p:blipFill>
        <p:spPr>
          <a:xfrm>
            <a:off x="3628503" y="1341437"/>
            <a:ext cx="5362184" cy="1969216"/>
          </a:xfrm>
          <a:prstGeom prst="rect">
            <a:avLst/>
          </a:prstGeom>
        </p:spPr>
      </p:pic>
      <p:sp>
        <p:nvSpPr>
          <p:cNvPr id="9" name="Rectangle 8"/>
          <p:cNvSpPr/>
          <p:nvPr/>
        </p:nvSpPr>
        <p:spPr>
          <a:xfrm>
            <a:off x="7324203" y="3646944"/>
            <a:ext cx="4572000" cy="2677656"/>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Governors Emeriti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George Bailey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H. Miller Caldwell, Jr.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Carol </a:t>
            </a:r>
            <a:r>
              <a:rPr kumimoji="0" lang="en-US" sz="1200" b="1" i="0" u="none" strike="noStrike" kern="1200" cap="none" spc="0" normalizeH="0" baseline="0" noProof="0" dirty="0" err="1">
                <a:ln>
                  <a:noFill/>
                </a:ln>
                <a:solidFill>
                  <a:prstClr val="black"/>
                </a:solidFill>
                <a:effectLst/>
                <a:uLnTx/>
                <a:uFillTx/>
                <a:latin typeface="TradeGothic CondEighteen"/>
                <a:ea typeface="+mn-ea"/>
                <a:cs typeface="+mn-cs"/>
              </a:rPr>
              <a:t>Carlan</a:t>
            </a:r>
            <a:endParaRPr kumimoji="0" lang="en-US" sz="1200" b="1" i="0" u="none" strike="noStrike" kern="1200" cap="none" spc="0" normalizeH="0" baseline="0" noProof="0" dirty="0">
              <a:ln>
                <a:noFill/>
              </a:ln>
              <a:solidFill>
                <a:prstClr val="black"/>
              </a:solidFill>
              <a:effectLst/>
              <a:uLnTx/>
              <a:uFillTx/>
              <a:latin typeface="TradeGothic CondEightee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Bo Carter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Carolyn David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Jim Hill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Donnie McMahon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Margie Moore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Eric </a:t>
            </a:r>
            <a:r>
              <a:rPr kumimoji="0" lang="en-US" sz="1200" b="1" i="0" u="none" strike="noStrike" kern="1200" cap="none" spc="0" normalizeH="0" baseline="0" noProof="0" dirty="0" err="1">
                <a:ln>
                  <a:noFill/>
                </a:ln>
                <a:solidFill>
                  <a:prstClr val="black"/>
                </a:solidFill>
                <a:effectLst/>
                <a:uLnTx/>
                <a:uFillTx/>
                <a:latin typeface="TradeGothic CondEighteen"/>
                <a:ea typeface="+mn-ea"/>
                <a:cs typeface="+mn-cs"/>
              </a:rPr>
              <a:t>Nickelsen</a:t>
            </a:r>
            <a:endParaRPr kumimoji="0" lang="en-US" sz="1200" b="1" i="0" u="none" strike="noStrike" kern="1200" cap="none" spc="0" normalizeH="0" baseline="0" noProof="0" dirty="0">
              <a:ln>
                <a:noFill/>
              </a:ln>
              <a:solidFill>
                <a:prstClr val="black"/>
              </a:solidFill>
              <a:effectLst/>
              <a:uLnTx/>
              <a:uFillTx/>
              <a:latin typeface="TradeGothic CondEightee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Wayne Peacock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Marty </a:t>
            </a:r>
            <a:r>
              <a:rPr kumimoji="0" lang="en-US" sz="1200" b="1" i="0" u="none" strike="noStrike" kern="1200" cap="none" spc="0" normalizeH="0" baseline="0" noProof="0" dirty="0" err="1">
                <a:ln>
                  <a:noFill/>
                </a:ln>
                <a:solidFill>
                  <a:prstClr val="black"/>
                </a:solidFill>
                <a:effectLst/>
                <a:uLnTx/>
                <a:uFillTx/>
                <a:latin typeface="TradeGothic CondEighteen"/>
                <a:ea typeface="+mn-ea"/>
                <a:cs typeface="+mn-cs"/>
              </a:rPr>
              <a:t>Stanovich</a:t>
            </a:r>
            <a:endParaRPr kumimoji="0" lang="en-US" sz="1200" b="1" i="0" u="none" strike="noStrike" kern="1200" cap="none" spc="0" normalizeH="0" baseline="0" noProof="0" dirty="0">
              <a:ln>
                <a:noFill/>
              </a:ln>
              <a:solidFill>
                <a:prstClr val="black"/>
              </a:solidFill>
              <a:effectLst/>
              <a:uLnTx/>
              <a:uFillTx/>
              <a:latin typeface="TradeGothic CondEighteen"/>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James Stolhanske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radeGothic CondEighteen"/>
                <a:ea typeface="+mn-ea"/>
                <a:cs typeface="+mn-cs"/>
              </a:rPr>
              <a:t>Tommy Tait</a:t>
            </a:r>
          </a:p>
        </p:txBody>
      </p:sp>
    </p:spTree>
    <p:extLst>
      <p:ext uri="{BB962C8B-B14F-4D97-AF65-F5344CB8AC3E}">
        <p14:creationId xmlns:p14="http://schemas.microsoft.com/office/powerpoint/2010/main" val="23066436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5364162"/>
          </a:xfrm>
        </p:spPr>
        <p:txBody>
          <a:bodyPr/>
          <a:lstStyle/>
          <a:p>
            <a:r>
              <a:rPr lang="en-US" sz="3600" b="1" dirty="0" smtClean="0">
                <a:solidFill>
                  <a:srgbClr val="0070C0"/>
                </a:solidFill>
              </a:rPr>
              <a:t/>
            </a:r>
            <a:br>
              <a:rPr lang="en-US" sz="3600" b="1" dirty="0" smtClean="0">
                <a:solidFill>
                  <a:srgbClr val="0070C0"/>
                </a:solidFill>
              </a:rPr>
            </a:br>
            <a:r>
              <a:rPr lang="en-US" sz="3000" b="1" dirty="0" smtClean="0">
                <a:solidFill>
                  <a:srgbClr val="036A38"/>
                </a:solidFill>
              </a:rPr>
              <a:t>Finance Committee Members</a:t>
            </a:r>
            <a:r>
              <a:rPr lang="en-US" sz="3600" b="1" dirty="0">
                <a:solidFill>
                  <a:srgbClr val="0070C0"/>
                </a:solidFill>
              </a:rPr>
              <a:t/>
            </a:r>
            <a:br>
              <a:rPr lang="en-US" sz="3600" b="1" dirty="0">
                <a:solidFill>
                  <a:srgbClr val="0070C0"/>
                </a:solidFill>
              </a:rPr>
            </a:br>
            <a:r>
              <a:rPr lang="en-US" sz="3000" b="1" dirty="0">
                <a:solidFill>
                  <a:srgbClr val="0070C0"/>
                </a:solidFill>
              </a:rPr>
              <a:t>Tom Owens, Chair</a:t>
            </a:r>
            <a:br>
              <a:rPr lang="en-US" sz="3000" b="1" dirty="0">
                <a:solidFill>
                  <a:srgbClr val="0070C0"/>
                </a:solidFill>
              </a:rPr>
            </a:br>
            <a:r>
              <a:rPr lang="en-US" sz="3000" b="1" dirty="0">
                <a:solidFill>
                  <a:srgbClr val="0070C0"/>
                </a:solidFill>
              </a:rPr>
              <a:t>Doug Bates, Board President</a:t>
            </a:r>
            <a:br>
              <a:rPr lang="en-US" sz="3000" b="1" dirty="0">
                <a:solidFill>
                  <a:srgbClr val="0070C0"/>
                </a:solidFill>
              </a:rPr>
            </a:br>
            <a:r>
              <a:rPr lang="en-US" sz="3000" b="1" dirty="0">
                <a:solidFill>
                  <a:srgbClr val="0070C0"/>
                </a:solidFill>
              </a:rPr>
              <a:t>Mike Morette</a:t>
            </a:r>
            <a:br>
              <a:rPr lang="en-US" sz="3000" b="1" dirty="0">
                <a:solidFill>
                  <a:srgbClr val="0070C0"/>
                </a:solidFill>
              </a:rPr>
            </a:br>
            <a:r>
              <a:rPr lang="en-US" sz="3000" b="1" dirty="0">
                <a:solidFill>
                  <a:srgbClr val="0070C0"/>
                </a:solidFill>
              </a:rPr>
              <a:t>Ken </a:t>
            </a:r>
            <a:r>
              <a:rPr lang="en-US" sz="3000" b="1" dirty="0" smtClean="0">
                <a:solidFill>
                  <a:srgbClr val="0070C0"/>
                </a:solidFill>
              </a:rPr>
              <a:t>Woolf</a:t>
            </a:r>
            <a:r>
              <a:rPr lang="en-US" sz="3000" b="1" dirty="0">
                <a:solidFill>
                  <a:srgbClr val="0070C0"/>
                </a:solidFill>
              </a:rPr>
              <a:t/>
            </a:r>
            <a:br>
              <a:rPr lang="en-US" sz="3000" b="1" dirty="0">
                <a:solidFill>
                  <a:srgbClr val="0070C0"/>
                </a:solidFill>
              </a:rPr>
            </a:br>
            <a:r>
              <a:rPr lang="en-US" sz="3000" b="1" dirty="0">
                <a:solidFill>
                  <a:srgbClr val="0070C0"/>
                </a:solidFill>
              </a:rPr>
              <a:t>Charlie </a:t>
            </a:r>
            <a:r>
              <a:rPr lang="en-US" sz="3000" b="1" dirty="0" smtClean="0">
                <a:solidFill>
                  <a:srgbClr val="0070C0"/>
                </a:solidFill>
              </a:rPr>
              <a:t>Switzer</a:t>
            </a:r>
            <a:br>
              <a:rPr lang="en-US" sz="3000" b="1" dirty="0" smtClean="0">
                <a:solidFill>
                  <a:srgbClr val="0070C0"/>
                </a:solidFill>
              </a:rPr>
            </a:br>
            <a:r>
              <a:rPr lang="en-US" sz="3000" b="1" dirty="0">
                <a:solidFill>
                  <a:srgbClr val="0070C0"/>
                </a:solidFill>
              </a:rPr>
              <a:t/>
            </a:r>
            <a:br>
              <a:rPr lang="en-US" sz="3000" b="1" dirty="0">
                <a:solidFill>
                  <a:srgbClr val="0070C0"/>
                </a:solidFill>
              </a:rPr>
            </a:br>
            <a:r>
              <a:rPr lang="en-US" sz="3600" b="1" dirty="0">
                <a:solidFill>
                  <a:srgbClr val="0070C0"/>
                </a:solidFill>
              </a:rPr>
              <a:t>Meets 4th Tuesday Jan - Nov</a:t>
            </a:r>
            <a:br>
              <a:rPr lang="en-US" sz="3600" b="1" dirty="0">
                <a:solidFill>
                  <a:srgbClr val="0070C0"/>
                </a:solidFill>
              </a:rPr>
            </a:br>
            <a:endParaRPr lang="en-US" sz="3600" b="1" dirty="0">
              <a:solidFill>
                <a:srgbClr val="0070C0"/>
              </a:solidFill>
            </a:endParaRPr>
          </a:p>
        </p:txBody>
      </p:sp>
    </p:spTree>
    <p:extLst>
      <p:ext uri="{BB962C8B-B14F-4D97-AF65-F5344CB8AC3E}">
        <p14:creationId xmlns:p14="http://schemas.microsoft.com/office/powerpoint/2010/main" val="310203729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000" b="1" dirty="0" smtClean="0">
                <a:solidFill>
                  <a:srgbClr val="036A38"/>
                </a:solidFill>
              </a:rPr>
              <a:t>Bylaws</a:t>
            </a:r>
            <a:r>
              <a:rPr lang="en-US" b="1" dirty="0" smtClean="0">
                <a:solidFill>
                  <a:srgbClr val="036A38"/>
                </a:solidFill>
              </a:rPr>
              <a:t> </a:t>
            </a:r>
            <a:r>
              <a:rPr lang="en-US" sz="3000" b="1" dirty="0" smtClean="0">
                <a:solidFill>
                  <a:srgbClr val="036A38"/>
                </a:solidFill>
              </a:rPr>
              <a:t>Committee</a:t>
            </a:r>
            <a:endParaRPr lang="en-US" sz="3000" b="1" dirty="0">
              <a:solidFill>
                <a:srgbClr val="036A38"/>
              </a:solidFill>
            </a:endParaRPr>
          </a:p>
        </p:txBody>
      </p:sp>
      <p:sp>
        <p:nvSpPr>
          <p:cNvPr id="3" name="Subtitle 2"/>
          <p:cNvSpPr>
            <a:spLocks noGrp="1"/>
          </p:cNvSpPr>
          <p:nvPr>
            <p:ph type="subTitle" idx="1"/>
          </p:nvPr>
        </p:nvSpPr>
        <p:spPr>
          <a:xfrm>
            <a:off x="1447800" y="2743200"/>
            <a:ext cx="6400800" cy="1752600"/>
          </a:xfrm>
        </p:spPr>
        <p:txBody>
          <a:bodyPr/>
          <a:lstStyle/>
          <a:p>
            <a:r>
              <a:rPr lang="en-US" sz="3000" b="1" dirty="0" smtClean="0">
                <a:solidFill>
                  <a:srgbClr val="0070C0"/>
                </a:solidFill>
              </a:rPr>
              <a:t>Alan </a:t>
            </a:r>
            <a:r>
              <a:rPr lang="en-US" sz="3000" b="1" dirty="0" err="1" smtClean="0">
                <a:solidFill>
                  <a:srgbClr val="0070C0"/>
                </a:solidFill>
              </a:rPr>
              <a:t>Nickelsen</a:t>
            </a:r>
            <a:r>
              <a:rPr lang="en-US" sz="3000" b="1" dirty="0" smtClean="0">
                <a:solidFill>
                  <a:srgbClr val="0070C0"/>
                </a:solidFill>
              </a:rPr>
              <a:t>, Chair</a:t>
            </a:r>
          </a:p>
          <a:p>
            <a:r>
              <a:rPr lang="en-US" sz="3000" b="1" dirty="0" smtClean="0">
                <a:solidFill>
                  <a:srgbClr val="0070C0"/>
                </a:solidFill>
              </a:rPr>
              <a:t>Kerry Anne Schultz</a:t>
            </a:r>
          </a:p>
          <a:p>
            <a:r>
              <a:rPr lang="en-US" sz="3000" b="1" dirty="0" smtClean="0">
                <a:solidFill>
                  <a:srgbClr val="0070C0"/>
                </a:solidFill>
              </a:rPr>
              <a:t>Grover Robinson</a:t>
            </a:r>
          </a:p>
          <a:p>
            <a:endParaRPr lang="en-US" dirty="0"/>
          </a:p>
        </p:txBody>
      </p:sp>
    </p:spTree>
    <p:extLst>
      <p:ext uri="{BB962C8B-B14F-4D97-AF65-F5344CB8AC3E}">
        <p14:creationId xmlns:p14="http://schemas.microsoft.com/office/powerpoint/2010/main" val="3434763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1752600" y="6324600"/>
            <a:ext cx="6629400" cy="271462"/>
          </a:xfrm>
        </p:spPr>
        <p:txBody>
          <a:bodyPr>
            <a:normAutofit fontScale="92500" lnSpcReduction="10000"/>
          </a:bodyPr>
          <a:lstStyle/>
          <a:p>
            <a:r>
              <a:rPr lang="en-US" b="1" dirty="0" smtClean="0"/>
              <a:t>Source:</a:t>
            </a:r>
            <a:r>
              <a:rPr lang="en-US" dirty="0" smtClean="0"/>
              <a:t>  </a:t>
            </a:r>
            <a:r>
              <a:rPr lang="en-US" i="1" dirty="0" smtClean="0"/>
              <a:t>American Association of Community Colleges (AACC), www.aacc.nche.edu</a:t>
            </a:r>
            <a:endParaRPr lang="en-US" i="1" dirty="0"/>
          </a:p>
        </p:txBody>
      </p:sp>
      <p:pic>
        <p:nvPicPr>
          <p:cNvPr id="3" name="Picture Placeholder 2"/>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t="2964" b="2964"/>
          <a:stretch>
            <a:fillRect/>
          </a:stretch>
        </p:blipFill>
        <p:spPr bwMode="auto">
          <a:xfrm>
            <a:off x="882121" y="612774"/>
            <a:ext cx="7195079" cy="539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34758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lstStyle/>
          <a:p>
            <a:r>
              <a:rPr lang="en-US" sz="3000" b="1" dirty="0" smtClean="0">
                <a:solidFill>
                  <a:srgbClr val="036A38"/>
                </a:solidFill>
              </a:rPr>
              <a:t>Fundraising</a:t>
            </a:r>
            <a:r>
              <a:rPr lang="en-US" b="1" dirty="0" smtClean="0">
                <a:solidFill>
                  <a:srgbClr val="036A38"/>
                </a:solidFill>
              </a:rPr>
              <a:t> </a:t>
            </a:r>
            <a:r>
              <a:rPr lang="en-US" sz="3000" b="1" dirty="0" smtClean="0">
                <a:solidFill>
                  <a:srgbClr val="036A38"/>
                </a:solidFill>
              </a:rPr>
              <a:t>Committee</a:t>
            </a:r>
            <a:endParaRPr lang="en-US" sz="3000" b="1" dirty="0">
              <a:solidFill>
                <a:srgbClr val="036A38"/>
              </a:solidFill>
            </a:endParaRPr>
          </a:p>
        </p:txBody>
      </p:sp>
      <p:sp>
        <p:nvSpPr>
          <p:cNvPr id="3" name="Subtitle 2"/>
          <p:cNvSpPr>
            <a:spLocks noGrp="1"/>
          </p:cNvSpPr>
          <p:nvPr>
            <p:ph type="subTitle" idx="1"/>
          </p:nvPr>
        </p:nvSpPr>
        <p:spPr>
          <a:xfrm>
            <a:off x="1143000" y="1752601"/>
            <a:ext cx="7315200" cy="2971799"/>
          </a:xfrm>
        </p:spPr>
        <p:txBody>
          <a:bodyPr>
            <a:normAutofit fontScale="85000" lnSpcReduction="20000"/>
          </a:bodyPr>
          <a:lstStyle/>
          <a:p>
            <a:r>
              <a:rPr lang="en-US" sz="3000" b="1" dirty="0">
                <a:solidFill>
                  <a:srgbClr val="0070C0"/>
                </a:solidFill>
              </a:rPr>
              <a:t>Kerry Anne </a:t>
            </a:r>
            <a:r>
              <a:rPr lang="en-US" sz="3000" b="1" dirty="0" smtClean="0">
                <a:solidFill>
                  <a:srgbClr val="0070C0"/>
                </a:solidFill>
              </a:rPr>
              <a:t>Schultz, Chair</a:t>
            </a:r>
          </a:p>
          <a:p>
            <a:r>
              <a:rPr lang="en-US" sz="3000" b="1" dirty="0" smtClean="0">
                <a:solidFill>
                  <a:srgbClr val="0070C0"/>
                </a:solidFill>
              </a:rPr>
              <a:t>Jenn Cole, Holiday Experience</a:t>
            </a:r>
          </a:p>
          <a:p>
            <a:r>
              <a:rPr lang="en-US" sz="3000" b="1" dirty="0" smtClean="0">
                <a:solidFill>
                  <a:srgbClr val="0070C0"/>
                </a:solidFill>
              </a:rPr>
              <a:t>Sharon Hess Herrick, Big Break</a:t>
            </a:r>
          </a:p>
          <a:p>
            <a:r>
              <a:rPr lang="en-US" sz="3000" b="1" dirty="0" smtClean="0">
                <a:solidFill>
                  <a:srgbClr val="0070C0"/>
                </a:solidFill>
              </a:rPr>
              <a:t>Gerry Goldstein, Quail Hunt (Pheasant Hunt)</a:t>
            </a:r>
          </a:p>
          <a:p>
            <a:r>
              <a:rPr lang="en-US" sz="3000" b="1" dirty="0" smtClean="0">
                <a:solidFill>
                  <a:srgbClr val="0070C0"/>
                </a:solidFill>
              </a:rPr>
              <a:t>Mike Morette, Clay Shoot </a:t>
            </a:r>
          </a:p>
          <a:p>
            <a:r>
              <a:rPr lang="en-US" sz="3000" b="1" dirty="0" smtClean="0">
                <a:solidFill>
                  <a:srgbClr val="0070C0"/>
                </a:solidFill>
              </a:rPr>
              <a:t>Keith Hoskins, Capital Campaign</a:t>
            </a:r>
          </a:p>
          <a:p>
            <a:r>
              <a:rPr lang="en-US" sz="3000" b="1" dirty="0" smtClean="0">
                <a:solidFill>
                  <a:srgbClr val="0070C0"/>
                </a:solidFill>
              </a:rPr>
              <a:t>Doug Bates, Boosters (Pirate Experience)</a:t>
            </a:r>
          </a:p>
          <a:p>
            <a:endParaRPr lang="en-US" dirty="0"/>
          </a:p>
        </p:txBody>
      </p:sp>
    </p:spTree>
    <p:extLst>
      <p:ext uri="{BB962C8B-B14F-4D97-AF65-F5344CB8AC3E}">
        <p14:creationId xmlns:p14="http://schemas.microsoft.com/office/powerpoint/2010/main" val="889254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470025"/>
          </a:xfrm>
        </p:spPr>
        <p:txBody>
          <a:bodyPr/>
          <a:lstStyle/>
          <a:p>
            <a:r>
              <a:rPr lang="en-US" sz="3000" b="1" dirty="0" smtClean="0">
                <a:solidFill>
                  <a:srgbClr val="036A38"/>
                </a:solidFill>
              </a:rPr>
              <a:t>Nominating</a:t>
            </a:r>
            <a:r>
              <a:rPr lang="en-US" b="1" dirty="0" smtClean="0">
                <a:solidFill>
                  <a:srgbClr val="036A38"/>
                </a:solidFill>
              </a:rPr>
              <a:t> </a:t>
            </a:r>
            <a:r>
              <a:rPr lang="en-US" sz="3000" b="1" dirty="0" smtClean="0">
                <a:solidFill>
                  <a:srgbClr val="036A38"/>
                </a:solidFill>
              </a:rPr>
              <a:t>Committee</a:t>
            </a:r>
            <a:endParaRPr lang="en-US" sz="3000" b="1" dirty="0">
              <a:solidFill>
                <a:srgbClr val="036A38"/>
              </a:solidFill>
            </a:endParaRPr>
          </a:p>
        </p:txBody>
      </p:sp>
      <p:sp>
        <p:nvSpPr>
          <p:cNvPr id="3" name="Subtitle 2"/>
          <p:cNvSpPr>
            <a:spLocks noGrp="1"/>
          </p:cNvSpPr>
          <p:nvPr>
            <p:ph type="subTitle" idx="1"/>
          </p:nvPr>
        </p:nvSpPr>
        <p:spPr>
          <a:xfrm>
            <a:off x="762000" y="1752600"/>
            <a:ext cx="7620000" cy="3962399"/>
          </a:xfrm>
        </p:spPr>
        <p:txBody>
          <a:bodyPr>
            <a:normAutofit/>
          </a:bodyPr>
          <a:lstStyle/>
          <a:p>
            <a:r>
              <a:rPr lang="en-US" sz="3000" b="1" dirty="0" smtClean="0">
                <a:solidFill>
                  <a:srgbClr val="0070C0"/>
                </a:solidFill>
              </a:rPr>
              <a:t>Trey Poirier, Chair</a:t>
            </a:r>
          </a:p>
          <a:p>
            <a:r>
              <a:rPr lang="en-US" sz="3000" b="1" dirty="0" smtClean="0">
                <a:solidFill>
                  <a:srgbClr val="0070C0"/>
                </a:solidFill>
              </a:rPr>
              <a:t>Lane Harper</a:t>
            </a:r>
          </a:p>
          <a:p>
            <a:r>
              <a:rPr lang="en-US" sz="3000" b="1" dirty="0" smtClean="0">
                <a:solidFill>
                  <a:srgbClr val="0070C0"/>
                </a:solidFill>
              </a:rPr>
              <a:t>Doug Bates</a:t>
            </a:r>
          </a:p>
          <a:p>
            <a:r>
              <a:rPr lang="en-US" sz="3000" b="1" dirty="0" smtClean="0">
                <a:solidFill>
                  <a:srgbClr val="0070C0"/>
                </a:solidFill>
              </a:rPr>
              <a:t>Tom Owens</a:t>
            </a:r>
          </a:p>
        </p:txBody>
      </p:sp>
    </p:spTree>
    <p:extLst>
      <p:ext uri="{BB962C8B-B14F-4D97-AF65-F5344CB8AC3E}">
        <p14:creationId xmlns:p14="http://schemas.microsoft.com/office/powerpoint/2010/main" val="33438843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962" y="-30162"/>
            <a:ext cx="8229600" cy="715962"/>
          </a:xfrm>
        </p:spPr>
        <p:txBody>
          <a:bodyPr/>
          <a:lstStyle/>
          <a:p>
            <a:r>
              <a:rPr lang="en-US" b="1" dirty="0">
                <a:solidFill>
                  <a:srgbClr val="0070C0"/>
                </a:solidFill>
              </a:rPr>
              <a:t>PSC </a:t>
            </a:r>
            <a:r>
              <a:rPr lang="en-US" b="1" dirty="0" smtClean="0">
                <a:solidFill>
                  <a:srgbClr val="0070C0"/>
                </a:solidFill>
              </a:rPr>
              <a:t>FOUNDATION EMPLOYEES</a:t>
            </a:r>
            <a:endParaRPr lang="en-US" b="1" dirty="0">
              <a:solidFill>
                <a:srgbClr val="0070C0"/>
              </a:solidFill>
            </a:endParaRPr>
          </a:p>
        </p:txBody>
      </p:sp>
      <p:sp>
        <p:nvSpPr>
          <p:cNvPr id="8" name="Rectangle 7"/>
          <p:cNvSpPr>
            <a:spLocks noChangeArrowheads="1"/>
          </p:cNvSpPr>
          <p:nvPr/>
        </p:nvSpPr>
        <p:spPr bwMode="auto">
          <a:xfrm>
            <a:off x="76201" y="836474"/>
            <a:ext cx="9067800" cy="646331"/>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smtClean="0">
              <a:ln>
                <a:noFill/>
              </a:ln>
              <a:solidFill>
                <a:sysClr val="windowText" lastClr="000000"/>
              </a:solidFill>
              <a:effectLst/>
              <a:uLnTx/>
              <a:uFillTx/>
              <a:latin typeface="TradeGothic CondEighteen"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smtClean="0">
              <a:ln>
                <a:noFill/>
              </a:ln>
              <a:solidFill>
                <a:sysClr val="windowText" lastClr="000000"/>
              </a:solidFill>
              <a:effectLst/>
              <a:uLnTx/>
              <a:uFillTx/>
              <a:latin typeface="TradeGothic CondEighteen"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0" cap="none" spc="0" normalizeH="0" baseline="0" noProof="0" dirty="0">
              <a:ln>
                <a:noFill/>
              </a:ln>
              <a:solidFill>
                <a:sysClr val="windowText" lastClr="000000"/>
              </a:solidFill>
              <a:effectLst/>
              <a:uLnTx/>
              <a:uFillTx/>
              <a:latin typeface="TradeGothic CondEighteen" pitchFamily="34" charset="0"/>
              <a:ea typeface="+mn-ea"/>
              <a:cs typeface="+mn-cs"/>
            </a:endParaRPr>
          </a:p>
        </p:txBody>
      </p:sp>
      <p:grpSp>
        <p:nvGrpSpPr>
          <p:cNvPr id="10" name="Group 9"/>
          <p:cNvGrpSpPr/>
          <p:nvPr/>
        </p:nvGrpSpPr>
        <p:grpSpPr>
          <a:xfrm>
            <a:off x="2000250" y="4048125"/>
            <a:ext cx="228600" cy="1352550"/>
            <a:chOff x="0" y="0"/>
            <a:chExt cx="228600" cy="1409700"/>
          </a:xfrm>
        </p:grpSpPr>
        <p:cxnSp>
          <p:nvCxnSpPr>
            <p:cNvPr id="30" name="Straight Connector 29"/>
            <p:cNvCxnSpPr/>
            <p:nvPr/>
          </p:nvCxnSpPr>
          <p:spPr>
            <a:xfrm>
              <a:off x="133350" y="0"/>
              <a:ext cx="0" cy="1409700"/>
            </a:xfrm>
            <a:prstGeom prst="line">
              <a:avLst/>
            </a:prstGeom>
            <a:noFill/>
            <a:ln w="6350" cap="flat" cmpd="sng" algn="ctr">
              <a:solidFill>
                <a:srgbClr val="5B9BD5"/>
              </a:solidFill>
              <a:prstDash val="solid"/>
              <a:miter lim="800000"/>
            </a:ln>
            <a:effectLst/>
          </p:spPr>
        </p:cxnSp>
        <p:cxnSp>
          <p:nvCxnSpPr>
            <p:cNvPr id="31" name="Straight Connector 30"/>
            <p:cNvCxnSpPr/>
            <p:nvPr/>
          </p:nvCxnSpPr>
          <p:spPr>
            <a:xfrm>
              <a:off x="0" y="1409700"/>
              <a:ext cx="228600" cy="0"/>
            </a:xfrm>
            <a:prstGeom prst="line">
              <a:avLst/>
            </a:prstGeom>
            <a:noFill/>
            <a:ln w="6350" cap="flat" cmpd="sng" algn="ctr">
              <a:solidFill>
                <a:srgbClr val="5B9BD5"/>
              </a:solidFill>
              <a:prstDash val="solid"/>
              <a:miter lim="800000"/>
            </a:ln>
            <a:effectLst/>
          </p:spPr>
        </p:cxnSp>
        <p:cxnSp>
          <p:nvCxnSpPr>
            <p:cNvPr id="32" name="Straight Connector 31"/>
            <p:cNvCxnSpPr/>
            <p:nvPr/>
          </p:nvCxnSpPr>
          <p:spPr>
            <a:xfrm>
              <a:off x="0" y="647700"/>
              <a:ext cx="228600" cy="0"/>
            </a:xfrm>
            <a:prstGeom prst="line">
              <a:avLst/>
            </a:prstGeom>
            <a:noFill/>
            <a:ln w="6350" cap="flat" cmpd="sng" algn="ctr">
              <a:solidFill>
                <a:srgbClr val="5B9BD5"/>
              </a:solidFill>
              <a:prstDash val="solid"/>
              <a:miter lim="800000"/>
            </a:ln>
            <a:effectLst/>
          </p:spPr>
        </p:cxnSp>
      </p:grpSp>
      <p:cxnSp>
        <p:nvCxnSpPr>
          <p:cNvPr id="11" name="Straight Connector 10"/>
          <p:cNvCxnSpPr/>
          <p:nvPr/>
        </p:nvCxnSpPr>
        <p:spPr>
          <a:xfrm>
            <a:off x="3476625" y="4057650"/>
            <a:ext cx="9525" cy="304800"/>
          </a:xfrm>
          <a:prstGeom prst="line">
            <a:avLst/>
          </a:prstGeom>
          <a:noFill/>
          <a:ln w="6350" cap="flat" cmpd="sng" algn="ctr">
            <a:solidFill>
              <a:srgbClr val="5B9BD5"/>
            </a:solidFill>
            <a:prstDash val="solid"/>
            <a:miter lim="800000"/>
          </a:ln>
          <a:effectLst/>
        </p:spPr>
      </p:cxnSp>
      <p:cxnSp>
        <p:nvCxnSpPr>
          <p:cNvPr id="12" name="Straight Connector 11"/>
          <p:cNvCxnSpPr/>
          <p:nvPr/>
        </p:nvCxnSpPr>
        <p:spPr>
          <a:xfrm flipH="1">
            <a:off x="5629275" y="4048125"/>
            <a:ext cx="9525" cy="371475"/>
          </a:xfrm>
          <a:prstGeom prst="line">
            <a:avLst/>
          </a:prstGeom>
          <a:noFill/>
          <a:ln w="6350" cap="flat" cmpd="sng" algn="ctr">
            <a:solidFill>
              <a:srgbClr val="5B9BD5"/>
            </a:solidFill>
            <a:prstDash val="solid"/>
            <a:miter lim="800000"/>
          </a:ln>
          <a:effectLst/>
        </p:spPr>
      </p:cxnSp>
      <p:grpSp>
        <p:nvGrpSpPr>
          <p:cNvPr id="13" name="Group 12"/>
          <p:cNvGrpSpPr/>
          <p:nvPr/>
        </p:nvGrpSpPr>
        <p:grpSpPr>
          <a:xfrm>
            <a:off x="6819900" y="4057650"/>
            <a:ext cx="228600" cy="1352550"/>
            <a:chOff x="0" y="0"/>
            <a:chExt cx="228600" cy="1409700"/>
          </a:xfrm>
        </p:grpSpPr>
        <p:cxnSp>
          <p:nvCxnSpPr>
            <p:cNvPr id="27" name="Straight Connector 26"/>
            <p:cNvCxnSpPr/>
            <p:nvPr/>
          </p:nvCxnSpPr>
          <p:spPr>
            <a:xfrm>
              <a:off x="133350" y="0"/>
              <a:ext cx="0" cy="1409700"/>
            </a:xfrm>
            <a:prstGeom prst="line">
              <a:avLst/>
            </a:prstGeom>
            <a:noFill/>
            <a:ln w="6350" cap="flat" cmpd="sng" algn="ctr">
              <a:solidFill>
                <a:srgbClr val="5B9BD5"/>
              </a:solidFill>
              <a:prstDash val="solid"/>
              <a:miter lim="800000"/>
            </a:ln>
            <a:effectLst/>
          </p:spPr>
        </p:cxnSp>
        <p:cxnSp>
          <p:nvCxnSpPr>
            <p:cNvPr id="28" name="Straight Connector 27"/>
            <p:cNvCxnSpPr/>
            <p:nvPr/>
          </p:nvCxnSpPr>
          <p:spPr>
            <a:xfrm>
              <a:off x="0" y="1409700"/>
              <a:ext cx="228600" cy="0"/>
            </a:xfrm>
            <a:prstGeom prst="line">
              <a:avLst/>
            </a:prstGeom>
            <a:noFill/>
            <a:ln w="6350" cap="flat" cmpd="sng" algn="ctr">
              <a:solidFill>
                <a:srgbClr val="5B9BD5"/>
              </a:solidFill>
              <a:prstDash val="solid"/>
              <a:miter lim="800000"/>
            </a:ln>
            <a:effectLst/>
          </p:spPr>
        </p:cxnSp>
        <p:cxnSp>
          <p:nvCxnSpPr>
            <p:cNvPr id="29" name="Straight Connector 28"/>
            <p:cNvCxnSpPr/>
            <p:nvPr/>
          </p:nvCxnSpPr>
          <p:spPr>
            <a:xfrm>
              <a:off x="0" y="647700"/>
              <a:ext cx="228600" cy="0"/>
            </a:xfrm>
            <a:prstGeom prst="line">
              <a:avLst/>
            </a:prstGeom>
            <a:noFill/>
            <a:ln w="6350" cap="flat" cmpd="sng" algn="ctr">
              <a:solidFill>
                <a:srgbClr val="5B9BD5"/>
              </a:solidFill>
              <a:prstDash val="solid"/>
              <a:miter lim="800000"/>
            </a:ln>
            <a:effectLst/>
          </p:spPr>
        </p:cxnSp>
      </p:grpSp>
      <p:sp>
        <p:nvSpPr>
          <p:cNvPr id="14" name="Rectangle 13"/>
          <p:cNvSpPr/>
          <p:nvPr/>
        </p:nvSpPr>
        <p:spPr>
          <a:xfrm>
            <a:off x="3419475" y="3190875"/>
            <a:ext cx="2162175" cy="628650"/>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Andrea Krieger</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Executive Director of Institutional Development</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p:cNvSpPr/>
          <p:nvPr/>
        </p:nvSpPr>
        <p:spPr>
          <a:xfrm>
            <a:off x="5791200" y="3190875"/>
            <a:ext cx="1400175" cy="609600"/>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Jonathan Lanza</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Executive Assistant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6" name="Straight Connector 15"/>
          <p:cNvCxnSpPr/>
          <p:nvPr/>
        </p:nvCxnSpPr>
        <p:spPr>
          <a:xfrm flipH="1">
            <a:off x="5534025" y="3257550"/>
            <a:ext cx="361950" cy="0"/>
          </a:xfrm>
          <a:prstGeom prst="line">
            <a:avLst/>
          </a:prstGeom>
          <a:noFill/>
          <a:ln w="6350" cap="flat" cmpd="sng" algn="ctr">
            <a:solidFill>
              <a:srgbClr val="5B9BD5"/>
            </a:solidFill>
            <a:prstDash val="solid"/>
            <a:miter lim="800000"/>
          </a:ln>
          <a:effectLst/>
        </p:spPr>
      </p:cxnSp>
      <p:sp>
        <p:nvSpPr>
          <p:cNvPr id="17" name="Rectangle 16"/>
          <p:cNvSpPr/>
          <p:nvPr/>
        </p:nvSpPr>
        <p:spPr>
          <a:xfrm>
            <a:off x="6296025" y="4324350"/>
            <a:ext cx="1457325" cy="704850"/>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Steve Whiting</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Director of Finance &amp; Business Operations</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8" name="Straight Connector 17"/>
          <p:cNvCxnSpPr/>
          <p:nvPr/>
        </p:nvCxnSpPr>
        <p:spPr>
          <a:xfrm>
            <a:off x="2133600" y="4048125"/>
            <a:ext cx="4828540" cy="9525"/>
          </a:xfrm>
          <a:prstGeom prst="line">
            <a:avLst/>
          </a:prstGeom>
          <a:noFill/>
          <a:ln w="6350" cap="flat" cmpd="sng" algn="ctr">
            <a:solidFill>
              <a:srgbClr val="5B9BD5"/>
            </a:solidFill>
            <a:prstDash val="solid"/>
            <a:miter lim="800000"/>
          </a:ln>
          <a:effectLst/>
        </p:spPr>
      </p:cxnSp>
      <p:sp>
        <p:nvSpPr>
          <p:cNvPr id="19" name="Rectangle 18"/>
          <p:cNvSpPr/>
          <p:nvPr/>
        </p:nvSpPr>
        <p:spPr>
          <a:xfrm>
            <a:off x="3056890" y="4343400"/>
            <a:ext cx="1419225" cy="752475"/>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Laura Hill</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Donor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Relationship Manager/Events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p:cNvSpPr/>
          <p:nvPr/>
        </p:nvSpPr>
        <p:spPr>
          <a:xfrm>
            <a:off x="7048500" y="5334000"/>
            <a:ext cx="1257300" cy="561975"/>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Angie </a:t>
            </a:r>
            <a:r>
              <a:rPr kumimoji="0" lang="en-US" sz="1000" b="0" i="0" u="none" strike="noStrike" kern="1200" cap="none" spc="0" normalizeH="0" baseline="0" noProof="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Kemp</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Scholarship Manager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p:cNvSpPr/>
          <p:nvPr/>
        </p:nvSpPr>
        <p:spPr>
          <a:xfrm>
            <a:off x="3419475" y="2409825"/>
            <a:ext cx="2162175" cy="628650"/>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 lastClr="FFFFFF"/>
                </a:solidFill>
                <a:effectLst/>
                <a:uLnTx/>
                <a:uFillTx/>
                <a:latin typeface="Calibri"/>
                <a:ea typeface="Calibri" panose="020F0502020204030204" pitchFamily="34" charset="0"/>
                <a:cs typeface="Times New Roman" panose="02020603050405020304" pitchFamily="18" charset="0"/>
              </a:rPr>
              <a:t>Dr. C. Edward Meadows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ysClr val="window" lastClr="FFFFFF"/>
                </a:solidFill>
                <a:effectLst/>
                <a:uLnTx/>
                <a:uFillTx/>
                <a:latin typeface="Calibri"/>
                <a:ea typeface="Calibri" panose="020F0502020204030204" pitchFamily="34" charset="0"/>
                <a:cs typeface="Times New Roman" panose="02020603050405020304" pitchFamily="18" charset="0"/>
              </a:rPr>
              <a:t>President</a:t>
            </a:r>
          </a:p>
        </p:txBody>
      </p:sp>
      <p:sp>
        <p:nvSpPr>
          <p:cNvPr id="22" name="Rectangle 21"/>
          <p:cNvSpPr/>
          <p:nvPr/>
        </p:nvSpPr>
        <p:spPr>
          <a:xfrm>
            <a:off x="5638800" y="5353050"/>
            <a:ext cx="1285875" cy="561975"/>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Rosemary Ropke</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Accounting Specialist</a:t>
            </a:r>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p:cNvSpPr/>
          <p:nvPr/>
        </p:nvSpPr>
        <p:spPr>
          <a:xfrm>
            <a:off x="790576" y="5324475"/>
            <a:ext cx="1323974" cy="619125"/>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Kim Davis</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Research Coordinator/ Database Manager</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p:cNvSpPr/>
          <p:nvPr/>
        </p:nvSpPr>
        <p:spPr>
          <a:xfrm>
            <a:off x="2228850" y="5324475"/>
            <a:ext cx="1171575" cy="600075"/>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Lexie </a:t>
            </a:r>
            <a:r>
              <a:rPr kumimoji="0" lang="en-US" sz="1000" b="0" i="0" u="none" strike="noStrike" kern="1200" cap="none" spc="0" normalizeH="0" baseline="0" noProof="0" dirty="0" err="1"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Mabery</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Front Desk/Data Entry Specialist</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p:cNvSpPr/>
          <p:nvPr/>
        </p:nvSpPr>
        <p:spPr>
          <a:xfrm>
            <a:off x="1228725" y="4343400"/>
            <a:ext cx="1543050" cy="771525"/>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Gaye LaCasce</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Director </a:t>
            </a: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of Development </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32"/>
          <p:cNvSpPr/>
          <p:nvPr/>
        </p:nvSpPr>
        <p:spPr>
          <a:xfrm>
            <a:off x="4652962" y="4343400"/>
            <a:ext cx="1419225" cy="752475"/>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Starting 01/01/19</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Capital Campaign Manager</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Arrow Connector 8"/>
          <p:cNvCxnSpPr/>
          <p:nvPr/>
        </p:nvCxnSpPr>
        <p:spPr>
          <a:xfrm>
            <a:off x="2771775" y="5029200"/>
            <a:ext cx="1038225" cy="381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04838" y="228600"/>
            <a:ext cx="8462962" cy="2308324"/>
          </a:xfrm>
          <a:prstGeom prst="rect">
            <a:avLst/>
          </a:prstGeom>
        </p:spPr>
        <p:txBody>
          <a:bodyPr wrap="square" numCol="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Expressway Rg"/>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Expressway Rg"/>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11D1E"/>
                </a:solidFill>
                <a:effectLst/>
                <a:uLnTx/>
                <a:uFillTx/>
                <a:latin typeface="Expressway Rg"/>
                <a:ea typeface="+mn-ea"/>
                <a:cs typeface="+mn-cs"/>
              </a:rPr>
              <a:t>Andrea Krieger </a:t>
            </a:r>
            <a:r>
              <a:rPr kumimoji="0" lang="en-US" sz="1000" b="0" i="0" u="none" strike="noStrike" kern="1200" cap="none" spc="0" normalizeH="0" baseline="0" noProof="0" dirty="0">
                <a:ln>
                  <a:noFill/>
                </a:ln>
                <a:solidFill>
                  <a:srgbClr val="211D1E"/>
                </a:solidFill>
                <a:effectLst/>
                <a:uLnTx/>
                <a:uFillTx/>
                <a:latin typeface="Expressway Bk"/>
                <a:ea typeface="+mn-ea"/>
                <a:cs typeface="+mn-cs"/>
              </a:rPr>
              <a:t>Executive Director of Institutional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11D1E"/>
                </a:solidFill>
                <a:effectLst/>
                <a:uLnTx/>
                <a:uFillTx/>
                <a:latin typeface="Expressway Bk"/>
                <a:ea typeface="+mn-ea"/>
                <a:cs typeface="+mn-cs"/>
              </a:rPr>
              <a:t>850.484.1477 | akrieger@pensacolastate.edu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211D1E"/>
                </a:solidFill>
                <a:effectLst/>
                <a:uLnTx/>
                <a:uFillTx/>
                <a:latin typeface="Expressway Rg"/>
                <a:ea typeface="+mn-ea"/>
                <a:cs typeface="+mn-cs"/>
              </a:rPr>
              <a:t>Laura Hill </a:t>
            </a:r>
            <a:r>
              <a:rPr kumimoji="0" lang="en-US" sz="1000" b="0" i="0" u="none" strike="noStrike" kern="1200" cap="none" spc="0" normalizeH="0" baseline="0" noProof="0" dirty="0" smtClean="0">
                <a:ln>
                  <a:noFill/>
                </a:ln>
                <a:solidFill>
                  <a:srgbClr val="211D1E"/>
                </a:solidFill>
                <a:effectLst/>
                <a:uLnTx/>
                <a:uFillTx/>
                <a:latin typeface="Expressway Bk"/>
                <a:ea typeface="+mn-ea"/>
                <a:cs typeface="+mn-cs"/>
              </a:rPr>
              <a:t>Donor Relations Manager/Events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211D1E"/>
                </a:solidFill>
                <a:effectLst/>
                <a:uLnTx/>
                <a:uFillTx/>
                <a:latin typeface="Expressway Bk"/>
                <a:ea typeface="+mn-ea"/>
                <a:cs typeface="+mn-cs"/>
              </a:rPr>
              <a:t>850.484.1564 </a:t>
            </a:r>
            <a:r>
              <a:rPr kumimoji="0" lang="en-US" sz="1000" b="0" i="0" u="none" strike="noStrike" kern="1200" cap="none" spc="0" normalizeH="0" baseline="0" noProof="0" dirty="0">
                <a:ln>
                  <a:noFill/>
                </a:ln>
                <a:solidFill>
                  <a:srgbClr val="211D1E"/>
                </a:solidFill>
                <a:effectLst/>
                <a:uLnTx/>
                <a:uFillTx/>
                <a:latin typeface="Expressway Bk"/>
                <a:ea typeface="+mn-ea"/>
                <a:cs typeface="+mn-cs"/>
              </a:rPr>
              <a:t>| lhill@pensacolastate.edu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11D1E"/>
                </a:solidFill>
                <a:effectLst/>
                <a:uLnTx/>
                <a:uFillTx/>
                <a:latin typeface="Expressway Rg"/>
                <a:ea typeface="+mn-ea"/>
                <a:cs typeface="+mn-cs"/>
              </a:rPr>
              <a:t>Angela Kemp </a:t>
            </a:r>
            <a:r>
              <a:rPr kumimoji="0" lang="en-US" sz="1000" b="0" i="0" u="none" strike="noStrike" kern="1200" cap="none" spc="0" normalizeH="0" baseline="0" noProof="0" dirty="0">
                <a:ln>
                  <a:noFill/>
                </a:ln>
                <a:solidFill>
                  <a:srgbClr val="211D1E"/>
                </a:solidFill>
                <a:effectLst/>
                <a:uLnTx/>
                <a:uFillTx/>
                <a:latin typeface="Expressway Bk"/>
                <a:ea typeface="+mn-ea"/>
                <a:cs typeface="+mn-cs"/>
              </a:rPr>
              <a:t>Scholarship Manager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11D1E"/>
                </a:solidFill>
                <a:effectLst/>
                <a:uLnTx/>
                <a:uFillTx/>
                <a:latin typeface="Expressway Bk"/>
                <a:ea typeface="+mn-ea"/>
                <a:cs typeface="+mn-cs"/>
              </a:rPr>
              <a:t>850.484.1788 | akemp@pensacolastate.edu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11D1E"/>
                </a:solidFill>
                <a:effectLst/>
                <a:uLnTx/>
                <a:uFillTx/>
                <a:latin typeface="Expressway Rg"/>
                <a:ea typeface="+mn-ea"/>
                <a:cs typeface="+mn-cs"/>
              </a:rPr>
              <a:t>Gaye LaCasce </a:t>
            </a:r>
            <a:r>
              <a:rPr kumimoji="0" lang="en-US" sz="1000" b="0" i="0" u="none" strike="noStrike" kern="1200" cap="none" spc="0" normalizeH="0" baseline="0" noProof="0" dirty="0" smtClean="0">
                <a:ln>
                  <a:noFill/>
                </a:ln>
                <a:solidFill>
                  <a:srgbClr val="211D1E"/>
                </a:solidFill>
                <a:effectLst/>
                <a:uLnTx/>
                <a:uFillTx/>
                <a:latin typeface="Expressway Bk"/>
                <a:ea typeface="+mn-ea"/>
                <a:cs typeface="+mn-cs"/>
              </a:rPr>
              <a:t>Director </a:t>
            </a:r>
            <a:r>
              <a:rPr kumimoji="0" lang="en-US" sz="1000" b="0" i="0" u="none" strike="noStrike" kern="1200" cap="none" spc="0" normalizeH="0" baseline="0" noProof="0" dirty="0">
                <a:ln>
                  <a:noFill/>
                </a:ln>
                <a:solidFill>
                  <a:srgbClr val="211D1E"/>
                </a:solidFill>
                <a:effectLst/>
                <a:uLnTx/>
                <a:uFillTx/>
                <a:latin typeface="Expressway Bk"/>
                <a:ea typeface="+mn-ea"/>
                <a:cs typeface="+mn-cs"/>
              </a:rPr>
              <a:t>of Development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11D1E"/>
                </a:solidFill>
                <a:effectLst/>
                <a:uLnTx/>
                <a:uFillTx/>
                <a:latin typeface="Expressway Bk"/>
                <a:ea typeface="+mn-ea"/>
                <a:cs typeface="+mn-cs"/>
              </a:rPr>
              <a:t>850.484.1587 | glacasce@pensacolastate.edu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1" i="0" u="none" strike="noStrike" kern="1200" cap="none" spc="0" normalizeH="0" baseline="0" noProof="0" dirty="0">
                <a:ln>
                  <a:noFill/>
                </a:ln>
                <a:solidFill>
                  <a:srgbClr val="211D1E"/>
                </a:solidFill>
                <a:effectLst/>
                <a:uLnTx/>
                <a:uFillTx/>
                <a:latin typeface="Expressway Rg"/>
                <a:ea typeface="+mn-ea"/>
                <a:cs typeface="+mn-cs"/>
              </a:rPr>
              <a:t>Jonathan Lanza </a:t>
            </a:r>
            <a:r>
              <a:rPr kumimoji="0" lang="it-IT" sz="1000" b="0" i="0" u="none" strike="noStrike" kern="1200" cap="none" spc="0" normalizeH="0" baseline="0" noProof="0" dirty="0">
                <a:ln>
                  <a:noFill/>
                </a:ln>
                <a:solidFill>
                  <a:srgbClr val="211D1E"/>
                </a:solidFill>
                <a:effectLst/>
                <a:uLnTx/>
                <a:uFillTx/>
                <a:latin typeface="Expressway Bk"/>
                <a:ea typeface="+mn-ea"/>
                <a:cs typeface="+mn-cs"/>
              </a:rPr>
              <a:t>Executive Assistant </a:t>
            </a:r>
            <a:endParaRPr kumimoji="0" lang="it-IT" sz="1000" b="0" i="0" u="none" strike="noStrike" kern="1200" cap="none" spc="0" normalizeH="0" baseline="0" noProof="0" dirty="0" smtClean="0">
              <a:ln>
                <a:noFill/>
              </a:ln>
              <a:solidFill>
                <a:srgbClr val="211D1E"/>
              </a:solidFill>
              <a:effectLst/>
              <a:uLnTx/>
              <a:uFillTx/>
              <a:latin typeface="Expressway Bk"/>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smtClean="0">
                <a:ln>
                  <a:noFill/>
                </a:ln>
                <a:solidFill>
                  <a:srgbClr val="211D1E"/>
                </a:solidFill>
                <a:effectLst/>
                <a:uLnTx/>
                <a:uFillTx/>
                <a:latin typeface="Expressway Bk"/>
                <a:ea typeface="+mn-ea"/>
                <a:cs typeface="+mn-cs"/>
              </a:rPr>
              <a:t>850.484.1568 </a:t>
            </a:r>
            <a:r>
              <a:rPr kumimoji="0" lang="it-IT" sz="1000" b="0" i="0" u="none" strike="noStrike" kern="1200" cap="none" spc="0" normalizeH="0" baseline="0" noProof="0" dirty="0">
                <a:ln>
                  <a:noFill/>
                </a:ln>
                <a:solidFill>
                  <a:srgbClr val="211D1E"/>
                </a:solidFill>
                <a:effectLst/>
                <a:uLnTx/>
                <a:uFillTx/>
                <a:latin typeface="Expressway Bk"/>
                <a:ea typeface="+mn-ea"/>
                <a:cs typeface="+mn-cs"/>
              </a:rPr>
              <a:t>| jlanza@pensacolastate.edu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211D1E"/>
                </a:solidFill>
                <a:effectLst/>
                <a:uLnTx/>
                <a:uFillTx/>
                <a:latin typeface="Expressway Rg"/>
                <a:ea typeface="+mn-ea"/>
                <a:cs typeface="+mn-cs"/>
              </a:rPr>
              <a:t>Kim Davis </a:t>
            </a:r>
            <a:r>
              <a:rPr kumimoji="0" lang="en-US" sz="1000" b="0" i="0" u="none" strike="noStrike" kern="1200" cap="none" spc="0" normalizeH="0" baseline="0" noProof="0" dirty="0" smtClean="0">
                <a:ln>
                  <a:noFill/>
                </a:ln>
                <a:solidFill>
                  <a:srgbClr val="211D1E"/>
                </a:solidFill>
                <a:effectLst/>
                <a:uLnTx/>
                <a:uFillTx/>
                <a:latin typeface="Expressway Bk"/>
                <a:ea typeface="+mn-ea"/>
                <a:cs typeface="+mn-cs"/>
              </a:rPr>
              <a:t>Research Coordinator and Database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211D1E"/>
                </a:solidFill>
                <a:effectLst/>
                <a:uLnTx/>
                <a:uFillTx/>
                <a:latin typeface="Expressway Bk"/>
                <a:ea typeface="+mn-ea"/>
                <a:cs typeface="+mn-cs"/>
              </a:rPr>
              <a:t>850.484.2044 |  kdavis@pensacolastate.edu </a:t>
            </a:r>
          </a:p>
        </p:txBody>
      </p:sp>
      <p:sp>
        <p:nvSpPr>
          <p:cNvPr id="4" name="TextBox 3"/>
          <p:cNvSpPr txBox="1"/>
          <p:nvPr/>
        </p:nvSpPr>
        <p:spPr>
          <a:xfrm>
            <a:off x="5198482" y="575132"/>
            <a:ext cx="398362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11D1E"/>
                </a:solidFill>
                <a:effectLst/>
                <a:uLnTx/>
                <a:uFillTx/>
                <a:latin typeface="Expressway Rg"/>
                <a:ea typeface="+mn-ea"/>
                <a:cs typeface="+mn-cs"/>
              </a:rPr>
              <a:t>Lexie Mabery </a:t>
            </a:r>
            <a:r>
              <a:rPr kumimoji="0" lang="en-US" sz="1000" b="0" i="0" u="none" strike="noStrike" kern="1200" cap="none" spc="0" normalizeH="0" baseline="0" noProof="0" dirty="0">
                <a:ln>
                  <a:noFill/>
                </a:ln>
                <a:solidFill>
                  <a:srgbClr val="211D1E"/>
                </a:solidFill>
                <a:effectLst/>
                <a:uLnTx/>
                <a:uFillTx/>
                <a:latin typeface="Expressway Bk"/>
                <a:ea typeface="+mn-ea"/>
                <a:cs typeface="+mn-cs"/>
              </a:rPr>
              <a:t>Front Desk/Data Entry Specialist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11D1E"/>
                </a:solidFill>
                <a:effectLst/>
                <a:uLnTx/>
                <a:uFillTx/>
                <a:latin typeface="Expressway Bk"/>
                <a:ea typeface="+mn-ea"/>
                <a:cs typeface="+mn-cs"/>
              </a:rPr>
              <a:t>850.484.1560 | amabery@pensacolastate.edu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211D1E"/>
                </a:solidFill>
                <a:effectLst/>
                <a:uLnTx/>
                <a:uFillTx/>
                <a:latin typeface="Expressway Rg"/>
                <a:ea typeface="+mn-ea"/>
                <a:cs typeface="+mn-cs"/>
              </a:rPr>
              <a:t>Rosemary </a:t>
            </a:r>
            <a:r>
              <a:rPr kumimoji="0" lang="en-US" sz="1000" b="1" i="0" u="none" strike="noStrike" kern="1200" cap="none" spc="0" normalizeH="0" baseline="0" noProof="0" dirty="0">
                <a:ln>
                  <a:noFill/>
                </a:ln>
                <a:solidFill>
                  <a:srgbClr val="211D1E"/>
                </a:solidFill>
                <a:effectLst/>
                <a:uLnTx/>
                <a:uFillTx/>
                <a:latin typeface="Expressway Rg"/>
                <a:ea typeface="+mn-ea"/>
                <a:cs typeface="+mn-cs"/>
              </a:rPr>
              <a:t>Ropke </a:t>
            </a:r>
            <a:endParaRPr kumimoji="0" lang="en-US" sz="1000" b="0" i="0" u="none" strike="noStrike" kern="1200" cap="none" spc="0" normalizeH="0" baseline="0" noProof="0" dirty="0">
              <a:ln>
                <a:noFill/>
              </a:ln>
              <a:solidFill>
                <a:srgbClr val="211D1E"/>
              </a:solidFill>
              <a:effectLst/>
              <a:uLnTx/>
              <a:uFillTx/>
              <a:latin typeface="Expressway Rg"/>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11D1E"/>
                </a:solidFill>
                <a:effectLst/>
                <a:uLnTx/>
                <a:uFillTx/>
                <a:latin typeface="Expressway Bk"/>
                <a:ea typeface="+mn-ea"/>
                <a:cs typeface="+mn-cs"/>
              </a:rPr>
              <a:t>Accounting Specialist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211D1E"/>
                </a:solidFill>
                <a:effectLst/>
                <a:uLnTx/>
                <a:uFillTx/>
                <a:latin typeface="Expressway Bk"/>
                <a:ea typeface="+mn-ea"/>
                <a:cs typeface="+mn-cs"/>
              </a:rPr>
              <a:t>850.484.1566 </a:t>
            </a:r>
            <a:r>
              <a:rPr kumimoji="0" lang="en-US" sz="1000" b="0" i="0" u="none" strike="noStrike" kern="1200" cap="none" spc="0" normalizeH="0" baseline="0" noProof="0" dirty="0">
                <a:ln>
                  <a:noFill/>
                </a:ln>
                <a:solidFill>
                  <a:srgbClr val="211D1E"/>
                </a:solidFill>
                <a:effectLst/>
                <a:uLnTx/>
                <a:uFillTx/>
                <a:latin typeface="Expressway Bk"/>
                <a:ea typeface="+mn-ea"/>
                <a:cs typeface="+mn-cs"/>
              </a:rPr>
              <a:t>| rropke@pensacolastate.edu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11D1E"/>
                </a:solidFill>
                <a:effectLst/>
                <a:uLnTx/>
                <a:uFillTx/>
                <a:latin typeface="Expressway Rg"/>
                <a:ea typeface="+mn-ea"/>
                <a:cs typeface="+mn-cs"/>
              </a:rPr>
              <a:t>Stephen Whiting </a:t>
            </a:r>
            <a:r>
              <a:rPr kumimoji="0" lang="en-US" sz="1000" b="0" i="0" u="none" strike="noStrike" kern="1200" cap="none" spc="0" normalizeH="0" baseline="0" noProof="0" dirty="0">
                <a:ln>
                  <a:noFill/>
                </a:ln>
                <a:solidFill>
                  <a:srgbClr val="211D1E"/>
                </a:solidFill>
                <a:effectLst/>
                <a:uLnTx/>
                <a:uFillTx/>
                <a:latin typeface="Expressway Bk"/>
                <a:ea typeface="+mn-ea"/>
                <a:cs typeface="+mn-cs"/>
              </a:rPr>
              <a:t>Director of Finance and Business Operations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11D1E"/>
                </a:solidFill>
                <a:effectLst/>
                <a:uLnTx/>
                <a:uFillTx/>
                <a:latin typeface="Expressway Bk"/>
                <a:ea typeface="+mn-ea"/>
                <a:cs typeface="+mn-cs"/>
              </a:rPr>
              <a:t>850.484.1233 | swhiting@pensacolastate.edu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11D1E"/>
                </a:solidFill>
                <a:effectLst/>
                <a:uLnTx/>
                <a:uFillTx/>
                <a:latin typeface="Expressway Rg"/>
                <a:ea typeface="+mn-ea"/>
                <a:cs typeface="+mn-cs"/>
              </a:rPr>
              <a:t>Layla Zandi </a:t>
            </a:r>
            <a:endParaRPr kumimoji="0" lang="en-US" sz="1000" b="0" i="0" u="none" strike="noStrike" kern="1200" cap="none" spc="0" normalizeH="0" baseline="0" noProof="0" dirty="0">
              <a:ln>
                <a:noFill/>
              </a:ln>
              <a:solidFill>
                <a:srgbClr val="211D1E"/>
              </a:solidFill>
              <a:effectLst/>
              <a:uLnTx/>
              <a:uFillTx/>
              <a:latin typeface="Expressway Rg"/>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11D1E"/>
                </a:solidFill>
                <a:effectLst/>
                <a:uLnTx/>
                <a:uFillTx/>
                <a:latin typeface="Expressway Bk"/>
                <a:ea typeface="+mn-ea"/>
                <a:cs typeface="+mn-cs"/>
              </a:rPr>
              <a:t>Donor Campaigns and Reporting </a:t>
            </a:r>
            <a:r>
              <a:rPr kumimoji="0" lang="en-US" sz="1000" b="0" i="0" u="none" strike="noStrike" kern="1200" cap="none" spc="0" normalizeH="0" baseline="0" noProof="0" dirty="0" smtClean="0">
                <a:ln>
                  <a:noFill/>
                </a:ln>
                <a:solidFill>
                  <a:srgbClr val="211D1E"/>
                </a:solidFill>
                <a:effectLst/>
                <a:uLnTx/>
                <a:uFillTx/>
                <a:latin typeface="Expressway Bk"/>
                <a:ea typeface="+mn-ea"/>
                <a:cs typeface="+mn-cs"/>
              </a:rPr>
              <a:t>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srgbClr val="211D1E"/>
                </a:solidFill>
                <a:effectLst/>
                <a:uLnTx/>
                <a:uFillTx/>
                <a:latin typeface="Expressway Bk"/>
                <a:ea typeface="+mn-ea"/>
                <a:cs typeface="+mn-cs"/>
              </a:rPr>
              <a:t>850.484.1567 </a:t>
            </a:r>
            <a:r>
              <a:rPr kumimoji="0" lang="en-US" sz="1000" b="0" i="0" u="none" strike="noStrike" kern="1200" cap="none" spc="0" normalizeH="0" baseline="0" noProof="0" dirty="0">
                <a:ln>
                  <a:noFill/>
                </a:ln>
                <a:solidFill>
                  <a:srgbClr val="211D1E"/>
                </a:solidFill>
                <a:effectLst/>
                <a:uLnTx/>
                <a:uFillTx/>
                <a:latin typeface="Expressway Bk"/>
                <a:ea typeface="+mn-ea"/>
                <a:cs typeface="+mn-cs"/>
              </a:rPr>
              <a:t>| lzandi@pensacolastate.edu </a:t>
            </a:r>
          </a:p>
        </p:txBody>
      </p:sp>
      <p:sp>
        <p:nvSpPr>
          <p:cNvPr id="24" name="Rectangle 23"/>
          <p:cNvSpPr/>
          <p:nvPr/>
        </p:nvSpPr>
        <p:spPr>
          <a:xfrm>
            <a:off x="3560783" y="5319893"/>
            <a:ext cx="1333500" cy="623707"/>
          </a:xfrm>
          <a:prstGeom prst="rect">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Layla Zandi</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Donor Campaigns &amp; Reporting Manager</a:t>
            </a:r>
            <a:endPar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2616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6" name="Content Placeholder 2"/>
          <p:cNvSpPr txBox="1">
            <a:spLocks/>
          </p:cNvSpPr>
          <p:nvPr/>
        </p:nvSpPr>
        <p:spPr>
          <a:xfrm>
            <a:off x="228600" y="1143001"/>
            <a:ext cx="8782050" cy="45516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itle 1"/>
          <p:cNvSpPr txBox="1">
            <a:spLocks/>
          </p:cNvSpPr>
          <p:nvPr/>
        </p:nvSpPr>
        <p:spPr>
          <a:xfrm>
            <a:off x="228600" y="2093240"/>
            <a:ext cx="8782050" cy="132556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smtClean="0">
                <a:ln>
                  <a:noFill/>
                </a:ln>
                <a:solidFill>
                  <a:srgbClr val="4F81BD"/>
                </a:solidFill>
                <a:effectLst/>
                <a:uLnTx/>
                <a:uFillTx/>
                <a:latin typeface="Times New Roman" panose="02020603050405020304" pitchFamily="18" charset="0"/>
                <a:ea typeface="+mj-ea"/>
                <a:cs typeface="Times New Roman" panose="02020603050405020304" pitchFamily="18" charset="0"/>
              </a:rPr>
              <a:t>Donor Center Fundraising</a:t>
            </a:r>
          </a:p>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US" sz="3400" b="1" i="0" u="none" strike="noStrike" kern="1200" cap="none" spc="0" normalizeH="0" baseline="0" noProof="0" dirty="0">
              <a:ln>
                <a:noFill/>
              </a:ln>
              <a:solidFill>
                <a:srgbClr val="4F81BD"/>
              </a:solidFill>
              <a:effectLst/>
              <a:uLnTx/>
              <a:uFillTx/>
              <a:latin typeface="Times New Roman" panose="02020603050405020304" pitchFamily="18" charset="0"/>
              <a:ea typeface="+mj-ea"/>
              <a:cs typeface="Times New Roman" panose="02020603050405020304" pitchFamily="18" charset="0"/>
            </a:endParaRPr>
          </a:p>
          <a:p>
            <a:pPr marL="457200" marR="0" lvl="0" indent="-457200" algn="l" defTabSz="6858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smtClean="0">
                <a:ln>
                  <a:noFill/>
                </a:ln>
                <a:solidFill>
                  <a:srgbClr val="1F497D">
                    <a:lumMod val="60000"/>
                    <a:lumOff val="40000"/>
                  </a:srgbClr>
                </a:solidFill>
                <a:effectLst/>
                <a:uLnTx/>
                <a:uFillTx/>
                <a:latin typeface="Calibri Light" panose="020F0302020204030204"/>
                <a:ea typeface="+mj-ea"/>
                <a:cs typeface="+mj-cs"/>
              </a:rPr>
              <a:t>Prompt and personal gift acknowledgement</a:t>
            </a:r>
          </a:p>
          <a:p>
            <a:pPr marL="457200" marR="0" lvl="0" indent="-457200" algn="l" defTabSz="6858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smtClean="0">
                <a:ln>
                  <a:noFill/>
                </a:ln>
                <a:solidFill>
                  <a:srgbClr val="1F497D">
                    <a:lumMod val="60000"/>
                    <a:lumOff val="40000"/>
                  </a:srgbClr>
                </a:solidFill>
                <a:effectLst/>
                <a:uLnTx/>
                <a:uFillTx/>
                <a:latin typeface="Calibri Light" panose="020F0302020204030204"/>
                <a:ea typeface="+mj-ea"/>
                <a:cs typeface="+mj-cs"/>
              </a:rPr>
              <a:t>Confirmation that their gift is used as intended</a:t>
            </a:r>
          </a:p>
          <a:p>
            <a:pPr marL="457200" marR="0" lvl="0" indent="-457200" algn="l" defTabSz="6858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400" b="0" i="0" u="none" strike="noStrike" kern="1200" cap="none" spc="0" normalizeH="0" baseline="0" noProof="0" dirty="0" smtClean="0">
                <a:ln>
                  <a:noFill/>
                </a:ln>
                <a:solidFill>
                  <a:srgbClr val="1F497D">
                    <a:lumMod val="60000"/>
                    <a:lumOff val="40000"/>
                  </a:srgbClr>
                </a:solidFill>
                <a:effectLst/>
                <a:uLnTx/>
                <a:uFillTx/>
                <a:latin typeface="Calibri Light" panose="020F0302020204030204"/>
                <a:ea typeface="+mj-ea"/>
                <a:cs typeface="+mj-cs"/>
              </a:rPr>
              <a:t>Measurable results information</a:t>
            </a: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US" sz="3400" b="0" i="0" u="none" strike="noStrike" kern="1200" cap="none" spc="0" normalizeH="0" baseline="0" noProof="0" dirty="0">
              <a:ln>
                <a:noFill/>
              </a:ln>
              <a:solidFill>
                <a:srgbClr val="1F497D">
                  <a:lumMod val="60000"/>
                  <a:lumOff val="40000"/>
                </a:srgbClr>
              </a:solidFill>
              <a:effectLst/>
              <a:uLnTx/>
              <a:uFillTx/>
              <a:latin typeface="Calibri Light" panose="020F0302020204030204"/>
              <a:ea typeface="+mj-ea"/>
              <a:cs typeface="+mj-cs"/>
            </a:endParaRPr>
          </a:p>
        </p:txBody>
      </p:sp>
      <p:sp>
        <p:nvSpPr>
          <p:cNvPr id="21" name="Content Placeholder 3"/>
          <p:cNvSpPr txBox="1">
            <a:spLocks/>
          </p:cNvSpPr>
          <p:nvPr/>
        </p:nvSpPr>
        <p:spPr>
          <a:xfrm>
            <a:off x="628650" y="1371600"/>
            <a:ext cx="7886700" cy="472757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3600" b="0" i="0" u="none" strike="noStrike" kern="1200" cap="none" spc="0" normalizeH="0" baseline="0" noProof="0" dirty="0">
              <a:ln>
                <a:noFill/>
              </a:ln>
              <a:solidFill>
                <a:srgbClr val="4F81BD"/>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183251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20000"/>
            <a:lum/>
          </a:blip>
          <a:srcRect/>
          <a:stretch>
            <a:fillRect/>
          </a:stretch>
        </a:blipFill>
        <a:effectLst/>
      </p:bgPr>
    </p:bg>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685800" y="457200"/>
          <a:ext cx="79248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943789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nvPr>
        </p:nvGraphicFramePr>
        <p:xfrm>
          <a:off x="228600" y="228599"/>
          <a:ext cx="8686800" cy="5866747"/>
        </p:xfrm>
        <a:graphic>
          <a:graphicData uri="http://schemas.openxmlformats.org/presentationml/2006/ole">
            <mc:AlternateContent xmlns:mc="http://schemas.openxmlformats.org/markup-compatibility/2006">
              <mc:Choice xmlns:v="urn:schemas-microsoft-com:vml" Requires="v">
                <p:oleObj spid="_x0000_s1038" name="Worksheet" r:id="rId4" imgW="8519268" imgH="5753172" progId="Excel.Sheet.12">
                  <p:embed/>
                </p:oleObj>
              </mc:Choice>
              <mc:Fallback>
                <p:oleObj name="Worksheet" r:id="rId4" imgW="8519268" imgH="5753172" progId="Excel.Sheet.12">
                  <p:embed/>
                  <p:pic>
                    <p:nvPicPr>
                      <p:cNvPr id="5" name="Object 4"/>
                      <p:cNvPicPr/>
                      <p:nvPr/>
                    </p:nvPicPr>
                    <p:blipFill>
                      <a:blip r:embed="rId5"/>
                      <a:stretch>
                        <a:fillRect/>
                      </a:stretch>
                    </p:blipFill>
                    <p:spPr>
                      <a:xfrm>
                        <a:off x="228600" y="228599"/>
                        <a:ext cx="8686800" cy="5866747"/>
                      </a:xfrm>
                      <a:prstGeom prst="rect">
                        <a:avLst/>
                      </a:prstGeom>
                    </p:spPr>
                  </p:pic>
                </p:oleObj>
              </mc:Fallback>
            </mc:AlternateContent>
          </a:graphicData>
        </a:graphic>
      </p:graphicFrame>
    </p:spTree>
    <p:extLst>
      <p:ext uri="{BB962C8B-B14F-4D97-AF65-F5344CB8AC3E}">
        <p14:creationId xmlns:p14="http://schemas.microsoft.com/office/powerpoint/2010/main" val="33225834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20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 y="304800"/>
            <a:ext cx="8839200" cy="5343176"/>
          </a:xfrm>
          <a:prstGeom prst="rect">
            <a:avLst/>
          </a:prstGeom>
        </p:spPr>
      </p:pic>
    </p:spTree>
    <p:extLst>
      <p:ext uri="{BB962C8B-B14F-4D97-AF65-F5344CB8AC3E}">
        <p14:creationId xmlns:p14="http://schemas.microsoft.com/office/powerpoint/2010/main" val="19533474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7" name="Title 3"/>
          <p:cNvSpPr txBox="1">
            <a:spLocks/>
          </p:cNvSpPr>
          <p:nvPr/>
        </p:nvSpPr>
        <p:spPr bwMode="auto">
          <a:xfrm>
            <a:off x="-76200" y="-152400"/>
            <a:ext cx="9296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000" kern="1200">
                <a:solidFill>
                  <a:srgbClr val="008000"/>
                </a:solidFill>
                <a:latin typeface="Museo Slab 900"/>
                <a:ea typeface="+mj-ea"/>
                <a:cs typeface="+mj-cs"/>
              </a:defRPr>
            </a:lvl1pPr>
            <a:lvl2pPr algn="ctr" defTabSz="457200" rtl="0" eaLnBrk="0" fontAlgn="base" hangingPunct="0">
              <a:spcBef>
                <a:spcPct val="0"/>
              </a:spcBef>
              <a:spcAft>
                <a:spcPct val="0"/>
              </a:spcAft>
              <a:defRPr sz="4000">
                <a:solidFill>
                  <a:srgbClr val="008000"/>
                </a:solidFill>
                <a:latin typeface="Museo Slab 900"/>
              </a:defRPr>
            </a:lvl2pPr>
            <a:lvl3pPr algn="ctr" defTabSz="457200" rtl="0" eaLnBrk="0" fontAlgn="base" hangingPunct="0">
              <a:spcBef>
                <a:spcPct val="0"/>
              </a:spcBef>
              <a:spcAft>
                <a:spcPct val="0"/>
              </a:spcAft>
              <a:defRPr sz="4000">
                <a:solidFill>
                  <a:srgbClr val="008000"/>
                </a:solidFill>
                <a:latin typeface="Museo Slab 900"/>
              </a:defRPr>
            </a:lvl3pPr>
            <a:lvl4pPr algn="ctr" defTabSz="457200" rtl="0" eaLnBrk="0" fontAlgn="base" hangingPunct="0">
              <a:spcBef>
                <a:spcPct val="0"/>
              </a:spcBef>
              <a:spcAft>
                <a:spcPct val="0"/>
              </a:spcAft>
              <a:defRPr sz="4000">
                <a:solidFill>
                  <a:srgbClr val="008000"/>
                </a:solidFill>
                <a:latin typeface="Museo Slab 900"/>
              </a:defRPr>
            </a:lvl4pPr>
            <a:lvl5pPr algn="ctr" defTabSz="457200" rtl="0" eaLnBrk="0" fontAlgn="base" hangingPunct="0">
              <a:spcBef>
                <a:spcPct val="0"/>
              </a:spcBef>
              <a:spcAft>
                <a:spcPct val="0"/>
              </a:spcAft>
              <a:defRPr sz="4000">
                <a:solidFill>
                  <a:srgbClr val="008000"/>
                </a:solidFill>
                <a:latin typeface="Museo Slab 900"/>
              </a:defRPr>
            </a:lvl5pPr>
            <a:lvl6pPr marL="457200" algn="ctr" defTabSz="457200" rtl="0" fontAlgn="base">
              <a:spcBef>
                <a:spcPct val="0"/>
              </a:spcBef>
              <a:spcAft>
                <a:spcPct val="0"/>
              </a:spcAft>
              <a:defRPr sz="4000">
                <a:solidFill>
                  <a:srgbClr val="008000"/>
                </a:solidFill>
                <a:latin typeface="Museo Slab 900"/>
              </a:defRPr>
            </a:lvl6pPr>
            <a:lvl7pPr marL="914400" algn="ctr" defTabSz="457200" rtl="0" fontAlgn="base">
              <a:spcBef>
                <a:spcPct val="0"/>
              </a:spcBef>
              <a:spcAft>
                <a:spcPct val="0"/>
              </a:spcAft>
              <a:defRPr sz="4000">
                <a:solidFill>
                  <a:srgbClr val="008000"/>
                </a:solidFill>
                <a:latin typeface="Museo Slab 900"/>
              </a:defRPr>
            </a:lvl7pPr>
            <a:lvl8pPr marL="1371600" algn="ctr" defTabSz="457200" rtl="0" fontAlgn="base">
              <a:spcBef>
                <a:spcPct val="0"/>
              </a:spcBef>
              <a:spcAft>
                <a:spcPct val="0"/>
              </a:spcAft>
              <a:defRPr sz="4000">
                <a:solidFill>
                  <a:srgbClr val="008000"/>
                </a:solidFill>
                <a:latin typeface="Museo Slab 900"/>
              </a:defRPr>
            </a:lvl8pPr>
            <a:lvl9pPr marL="1828800" algn="ctr" defTabSz="457200" rtl="0" fontAlgn="base">
              <a:spcBef>
                <a:spcPct val="0"/>
              </a:spcBef>
              <a:spcAft>
                <a:spcPct val="0"/>
              </a:spcAft>
              <a:defRPr sz="4000">
                <a:solidFill>
                  <a:srgbClr val="008000"/>
                </a:solidFill>
                <a:latin typeface="Museo Slab 90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smtClean="0">
                <a:ln>
                  <a:noFill/>
                </a:ln>
                <a:solidFill>
                  <a:srgbClr val="1F497D">
                    <a:lumMod val="50000"/>
                  </a:srgbClr>
                </a:solidFill>
                <a:effectLst/>
                <a:uLnTx/>
                <a:uFillTx/>
                <a:latin typeface="Palatino Linotype" panose="02040502050505030304" pitchFamily="18" charset="0"/>
                <a:ea typeface="+mj-ea"/>
                <a:cs typeface="+mj-cs"/>
              </a:rPr>
              <a:t>The Florida</a:t>
            </a:r>
            <a:br>
              <a:rPr kumimoji="0" lang="en-US" sz="4000" b="1" i="0" u="none" strike="noStrike" kern="1200" cap="none" spc="0" normalizeH="0" baseline="0" noProof="0" dirty="0" smtClean="0">
                <a:ln>
                  <a:noFill/>
                </a:ln>
                <a:solidFill>
                  <a:srgbClr val="1F497D">
                    <a:lumMod val="50000"/>
                  </a:srgbClr>
                </a:solidFill>
                <a:effectLst/>
                <a:uLnTx/>
                <a:uFillTx/>
                <a:latin typeface="Palatino Linotype" panose="02040502050505030304" pitchFamily="18" charset="0"/>
                <a:ea typeface="+mj-ea"/>
                <a:cs typeface="+mj-cs"/>
              </a:rPr>
            </a:br>
            <a:r>
              <a:rPr kumimoji="0" lang="en-US" sz="4000" b="1" i="0" u="none" strike="noStrike" kern="1200" cap="none" spc="0" normalizeH="0" baseline="0" noProof="0" dirty="0" smtClean="0">
                <a:ln>
                  <a:noFill/>
                </a:ln>
                <a:solidFill>
                  <a:srgbClr val="1F497D">
                    <a:lumMod val="50000"/>
                  </a:srgbClr>
                </a:solidFill>
                <a:effectLst/>
                <a:uLnTx/>
                <a:uFillTx/>
                <a:latin typeface="Palatino Linotype" panose="02040502050505030304" pitchFamily="18" charset="0"/>
                <a:ea typeface="+mj-ea"/>
                <a:cs typeface="+mj-cs"/>
              </a:rPr>
              <a:t>Public Records Law</a:t>
            </a:r>
            <a:endParaRPr kumimoji="0" lang="en-US" sz="4000" b="1" i="0" u="none" strike="noStrike" kern="1200" cap="none" spc="0" normalizeH="0" baseline="0" noProof="0" dirty="0">
              <a:ln>
                <a:noFill/>
              </a:ln>
              <a:solidFill>
                <a:srgbClr val="1F497D">
                  <a:lumMod val="50000"/>
                </a:srgbClr>
              </a:solidFill>
              <a:effectLst/>
              <a:uLnTx/>
              <a:uFillTx/>
              <a:latin typeface="Palatino Linotype" panose="02040502050505030304" pitchFamily="18" charset="0"/>
              <a:ea typeface="+mj-ea"/>
              <a:cs typeface="+mj-cs"/>
            </a:endParaRPr>
          </a:p>
        </p:txBody>
      </p:sp>
      <p:sp>
        <p:nvSpPr>
          <p:cNvPr id="8" name="Title 3"/>
          <p:cNvSpPr txBox="1">
            <a:spLocks/>
          </p:cNvSpPr>
          <p:nvPr/>
        </p:nvSpPr>
        <p:spPr>
          <a:xfrm>
            <a:off x="-609600" y="1623445"/>
            <a:ext cx="777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Palatino Linotype" panose="02040502050505030304" pitchFamily="18" charset="0"/>
                <a:ea typeface="+mj-ea"/>
                <a:cs typeface="+mj-cs"/>
              </a:rPr>
              <a:t>The Source of the Law</a:t>
            </a:r>
            <a:endParaRPr kumimoji="0" lang="en-US" sz="4000" b="0" i="0" u="none" strike="noStrike" kern="1200" cap="none" spc="0" normalizeH="0" baseline="0" noProof="0" dirty="0">
              <a:ln>
                <a:noFill/>
              </a:ln>
              <a:solidFill>
                <a:prstClr val="black"/>
              </a:solidFill>
              <a:effectLst/>
              <a:uLnTx/>
              <a:uFillTx/>
              <a:latin typeface="Palatino Linotype" panose="02040502050505030304" pitchFamily="18" charset="0"/>
              <a:ea typeface="+mj-ea"/>
              <a:cs typeface="+mj-cs"/>
            </a:endParaRPr>
          </a:p>
        </p:txBody>
      </p:sp>
      <p:sp>
        <p:nvSpPr>
          <p:cNvPr id="9" name="Content Placeholder 4"/>
          <p:cNvSpPr txBox="1">
            <a:spLocks/>
          </p:cNvSpPr>
          <p:nvPr/>
        </p:nvSpPr>
        <p:spPr>
          <a:xfrm>
            <a:off x="685800" y="2582862"/>
            <a:ext cx="7772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smtClean="0">
                <a:ln>
                  <a:noFill/>
                </a:ln>
                <a:solidFill>
                  <a:prstClr val="black"/>
                </a:solidFill>
                <a:effectLst/>
                <a:uLnTx/>
                <a:uFillTx/>
                <a:latin typeface="Palatino Linotype" panose="02040502050505030304" pitchFamily="18" charset="0"/>
                <a:ea typeface="+mn-ea"/>
                <a:cs typeface="+mn-cs"/>
              </a:rPr>
              <a:t>Article I, § 24, of the Florida Constitution states: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0" i="0" u="none" strike="noStrike" kern="1200" cap="none" spc="0" normalizeH="0" baseline="0" noProof="0" smtClean="0">
              <a:ln>
                <a:noFill/>
              </a:ln>
              <a:solidFill>
                <a:prstClr val="black"/>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400" b="0" i="0" u="none" strike="noStrike" kern="1200" cap="none" spc="0" normalizeH="0" baseline="0" noProof="0" smtClean="0">
                <a:ln>
                  <a:noFill/>
                </a:ln>
                <a:solidFill>
                  <a:prstClr val="black"/>
                </a:solidFill>
                <a:effectLst/>
                <a:uLnTx/>
                <a:uFillTx/>
                <a:latin typeface="Palatino Linotype" panose="02040502050505030304" pitchFamily="18" charset="0"/>
                <a:ea typeface="+mn-ea"/>
                <a:cs typeface="+mn-cs"/>
              </a:rPr>
              <a:t>“Every person has the right to inspect or copy any public record made or received in connection with the official business of any public body, officer, or employee of the state, or persons acting on their behalf . .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smtClean="0">
              <a:ln>
                <a:noFill/>
              </a:ln>
              <a:solidFill>
                <a:prstClr val="black"/>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smtClean="0">
              <a:ln>
                <a:noFill/>
              </a:ln>
              <a:solidFill>
                <a:prstClr val="black"/>
              </a:solidFill>
              <a:effectLst/>
              <a:uLnTx/>
              <a:uFillTx/>
              <a:latin typeface="Palatino Linotype" panose="02040502050505030304" pitchFamily="18" charset="0"/>
              <a:ea typeface="+mn-ea"/>
              <a:cs typeface="+mn-cs"/>
            </a:endParaRPr>
          </a:p>
        </p:txBody>
      </p:sp>
    </p:spTree>
    <p:extLst>
      <p:ext uri="{BB962C8B-B14F-4D97-AF65-F5344CB8AC3E}">
        <p14:creationId xmlns:p14="http://schemas.microsoft.com/office/powerpoint/2010/main" val="11069579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5" name="Title 3"/>
          <p:cNvSpPr>
            <a:spLocks noGrp="1"/>
          </p:cNvSpPr>
          <p:nvPr>
            <p:ph type="title"/>
          </p:nvPr>
        </p:nvSpPr>
        <p:spPr>
          <a:xfrm>
            <a:off x="457200" y="274638"/>
            <a:ext cx="8229600" cy="1143000"/>
          </a:xfrm>
        </p:spPr>
        <p:txBody>
          <a:bodyPr>
            <a:normAutofit/>
          </a:bodyPr>
          <a:lstStyle/>
          <a:p>
            <a:r>
              <a:rPr lang="en-US" sz="4000" dirty="0" smtClean="0">
                <a:latin typeface="Palatino Linotype" panose="02040502050505030304" pitchFamily="18" charset="0"/>
              </a:rPr>
              <a:t>What is a Public Record?</a:t>
            </a:r>
            <a:endParaRPr lang="en-US" sz="4000" dirty="0">
              <a:latin typeface="Palatino Linotype" panose="02040502050505030304" pitchFamily="18" charset="0"/>
            </a:endParaRPr>
          </a:p>
        </p:txBody>
      </p:sp>
      <p:sp>
        <p:nvSpPr>
          <p:cNvPr id="6" name="Content Placeholder 4"/>
          <p:cNvSpPr>
            <a:spLocks noGrp="1"/>
          </p:cNvSpPr>
          <p:nvPr>
            <p:ph idx="1"/>
          </p:nvPr>
        </p:nvSpPr>
        <p:spPr>
          <a:xfrm>
            <a:off x="457200" y="1600200"/>
            <a:ext cx="8229600" cy="4525963"/>
          </a:xfrm>
        </p:spPr>
        <p:txBody>
          <a:bodyPr>
            <a:normAutofit/>
          </a:bodyPr>
          <a:lstStyle/>
          <a:p>
            <a:pPr marL="0" indent="0">
              <a:buNone/>
            </a:pPr>
            <a:r>
              <a:rPr lang="en-US" sz="2400" dirty="0" smtClean="0">
                <a:latin typeface="Palatino Linotype" panose="02040502050505030304" pitchFamily="18" charset="0"/>
              </a:rPr>
              <a:t>The statutory definition in Section 119.011(12), F.S., defines “public records” to include:</a:t>
            </a:r>
          </a:p>
          <a:p>
            <a:endParaRPr lang="en-US" sz="2400" dirty="0" smtClean="0">
              <a:latin typeface="Palatino Linotype" panose="02040502050505030304" pitchFamily="18" charset="0"/>
            </a:endParaRPr>
          </a:p>
          <a:p>
            <a:r>
              <a:rPr lang="en-US" sz="2400" dirty="0" smtClean="0">
                <a:latin typeface="Palatino Linotype" panose="02040502050505030304" pitchFamily="18" charset="0"/>
              </a:rPr>
              <a:t>all documents, papers, letters, maps, books, tapes, photographs, films, sound recordings, data processing software, or other material, regardless of the physical form, characteristics, or means of transmission, made or received pursuant to law or ordinance or in connection with the transaction of official business by any agency.</a:t>
            </a:r>
          </a:p>
          <a:p>
            <a:endParaRPr lang="en-US" sz="2400" dirty="0">
              <a:latin typeface="Palatino Linotype" panose="02040502050505030304" pitchFamily="18" charset="0"/>
            </a:endParaRPr>
          </a:p>
        </p:txBody>
      </p:sp>
    </p:spTree>
    <p:extLst>
      <p:ext uri="{BB962C8B-B14F-4D97-AF65-F5344CB8AC3E}">
        <p14:creationId xmlns:p14="http://schemas.microsoft.com/office/powerpoint/2010/main" val="185474279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noAutofit/>
          </a:bodyPr>
          <a:lstStyle/>
          <a:p>
            <a:r>
              <a:rPr lang="en-US" sz="2800" dirty="0" smtClean="0">
                <a:latin typeface="Palatino Linotype" panose="02040502050505030304" pitchFamily="18" charset="0"/>
              </a:rPr>
              <a:t>“Perpetuate, Communicate or </a:t>
            </a:r>
            <a:br>
              <a:rPr lang="en-US" sz="2800" dirty="0" smtClean="0">
                <a:latin typeface="Palatino Linotype" panose="02040502050505030304" pitchFamily="18" charset="0"/>
              </a:rPr>
            </a:br>
            <a:r>
              <a:rPr lang="en-US" sz="2800" dirty="0" smtClean="0">
                <a:latin typeface="Palatino Linotype" panose="02040502050505030304" pitchFamily="18" charset="0"/>
              </a:rPr>
              <a:t>Formalize Knowledge”</a:t>
            </a:r>
            <a:endParaRPr lang="en-US" sz="2800" dirty="0">
              <a:latin typeface="Palatino Linotype" panose="02040502050505030304" pitchFamily="18" charset="0"/>
            </a:endParaRPr>
          </a:p>
        </p:txBody>
      </p:sp>
      <p:sp>
        <p:nvSpPr>
          <p:cNvPr id="5" name="Content Placeholder 4"/>
          <p:cNvSpPr>
            <a:spLocks noGrp="1"/>
          </p:cNvSpPr>
          <p:nvPr>
            <p:ph idx="1"/>
          </p:nvPr>
        </p:nvSpPr>
        <p:spPr>
          <a:xfrm>
            <a:off x="457200" y="1249362"/>
            <a:ext cx="8229600" cy="4525963"/>
          </a:xfrm>
        </p:spPr>
        <p:txBody>
          <a:bodyPr>
            <a:normAutofit/>
          </a:bodyPr>
          <a:lstStyle/>
          <a:p>
            <a:pPr marL="0" indent="0">
              <a:buNone/>
            </a:pPr>
            <a:r>
              <a:rPr lang="en-US" sz="2400" dirty="0" smtClean="0">
                <a:latin typeface="Palatino Linotype" panose="02040502050505030304" pitchFamily="18" charset="0"/>
              </a:rPr>
              <a:t>Public Records include:</a:t>
            </a:r>
          </a:p>
          <a:p>
            <a:pPr marL="0" indent="0">
              <a:buNone/>
            </a:pPr>
            <a:endParaRPr lang="en-US" sz="1200" dirty="0" smtClean="0">
              <a:latin typeface="Palatino Linotype" panose="02040502050505030304" pitchFamily="18" charset="0"/>
            </a:endParaRPr>
          </a:p>
          <a:p>
            <a:r>
              <a:rPr lang="en-US" sz="2400" dirty="0" smtClean="0">
                <a:latin typeface="Palatino Linotype" panose="02040502050505030304" pitchFamily="18" charset="0"/>
              </a:rPr>
              <a:t>Electronic Databases and Files (Rule 1B-26.003 F.A.C. specifies storage standards for electronic records)</a:t>
            </a:r>
          </a:p>
          <a:p>
            <a:r>
              <a:rPr lang="en-US" sz="2400" dirty="0" smtClean="0">
                <a:latin typeface="Palatino Linotype" panose="02040502050505030304" pitchFamily="18" charset="0"/>
              </a:rPr>
              <a:t>E-Mail</a:t>
            </a:r>
          </a:p>
          <a:p>
            <a:r>
              <a:rPr lang="en-US" sz="2400" dirty="0" smtClean="0">
                <a:latin typeface="Palatino Linotype" panose="02040502050505030304" pitchFamily="18" charset="0"/>
              </a:rPr>
              <a:t>Text Messages</a:t>
            </a:r>
          </a:p>
          <a:p>
            <a:r>
              <a:rPr lang="en-US" sz="2400" dirty="0" smtClean="0">
                <a:latin typeface="Palatino Linotype" panose="02040502050505030304" pitchFamily="18" charset="0"/>
              </a:rPr>
              <a:t>Personal Records</a:t>
            </a:r>
          </a:p>
          <a:p>
            <a:endParaRPr lang="en-US" sz="1200" dirty="0">
              <a:latin typeface="Palatino Linotype" panose="02040502050505030304" pitchFamily="18" charset="0"/>
            </a:endParaRPr>
          </a:p>
          <a:p>
            <a:pPr marL="0" indent="0">
              <a:buNone/>
            </a:pPr>
            <a:r>
              <a:rPr lang="en-US" sz="2400" dirty="0" smtClean="0">
                <a:latin typeface="Palatino Linotype" panose="02040502050505030304" pitchFamily="18" charset="0"/>
              </a:rPr>
              <a:t>But remember, all of the above must be made </a:t>
            </a:r>
            <a:r>
              <a:rPr lang="en-US" sz="2400" b="1" u="sng" dirty="0" smtClean="0">
                <a:latin typeface="Palatino Linotype" panose="02040502050505030304" pitchFamily="18" charset="0"/>
              </a:rPr>
              <a:t>in connection with official college business</a:t>
            </a:r>
            <a:r>
              <a:rPr lang="en-US" sz="2400" dirty="0" smtClean="0">
                <a:latin typeface="Palatino Linotype" panose="02040502050505030304" pitchFamily="18" charset="0"/>
              </a:rPr>
              <a:t> and </a:t>
            </a:r>
            <a:r>
              <a:rPr lang="en-US" sz="2400" b="1" u="sng" dirty="0" smtClean="0">
                <a:latin typeface="Palatino Linotype" panose="02040502050505030304" pitchFamily="18" charset="0"/>
              </a:rPr>
              <a:t>intended to perpetuate, communicate or formalize knowledge</a:t>
            </a:r>
            <a:r>
              <a:rPr lang="en-US" sz="2400" dirty="0" smtClean="0">
                <a:latin typeface="Palatino Linotype" panose="02040502050505030304" pitchFamily="18" charset="0"/>
              </a:rPr>
              <a:t>.</a:t>
            </a:r>
          </a:p>
          <a:p>
            <a:pPr marL="0" indent="0">
              <a:buNone/>
            </a:pPr>
            <a:endParaRPr lang="en-US" sz="2400" dirty="0" smtClean="0">
              <a:latin typeface="Palatino Linotype" panose="02040502050505030304" pitchFamily="18" charset="0"/>
            </a:endParaRPr>
          </a:p>
        </p:txBody>
      </p:sp>
    </p:spTree>
    <p:extLst>
      <p:ext uri="{BB962C8B-B14F-4D97-AF65-F5344CB8AC3E}">
        <p14:creationId xmlns:p14="http://schemas.microsoft.com/office/powerpoint/2010/main" val="3028218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868362"/>
          </a:xfrm>
        </p:spPr>
        <p:txBody>
          <a:bodyPr>
            <a:normAutofit fontScale="90000"/>
          </a:bodyPr>
          <a:lstStyle/>
          <a:p>
            <a:r>
              <a:rPr lang="en-US" b="1" dirty="0" smtClean="0">
                <a:solidFill>
                  <a:srgbClr val="0070C0"/>
                </a:solidFill>
              </a:rPr>
              <a:t>5 Principles to Development of Florida Community College System</a:t>
            </a:r>
            <a:endParaRPr lang="en-US" b="1" dirty="0">
              <a:solidFill>
                <a:srgbClr val="0070C0"/>
              </a:solidFill>
            </a:endParaRPr>
          </a:p>
        </p:txBody>
      </p:sp>
      <p:sp>
        <p:nvSpPr>
          <p:cNvPr id="3" name="Content Placeholder 2"/>
          <p:cNvSpPr>
            <a:spLocks noGrp="1"/>
          </p:cNvSpPr>
          <p:nvPr>
            <p:ph idx="1"/>
          </p:nvPr>
        </p:nvSpPr>
        <p:spPr>
          <a:xfrm>
            <a:off x="457200" y="1447800"/>
            <a:ext cx="8229600" cy="4953000"/>
          </a:xfrm>
        </p:spPr>
        <p:txBody>
          <a:bodyPr>
            <a:normAutofit fontScale="70000" lnSpcReduction="20000"/>
          </a:bodyPr>
          <a:lstStyle/>
          <a:p>
            <a:pPr marL="514350" indent="-514350">
              <a:buAutoNum type="arabicPeriod"/>
            </a:pPr>
            <a:r>
              <a:rPr lang="en-US" u="sng" dirty="0" smtClean="0"/>
              <a:t>Local control </a:t>
            </a:r>
            <a:r>
              <a:rPr lang="en-US" dirty="0" smtClean="0"/>
              <a:t>is an essential part of good community junior college operation</a:t>
            </a:r>
          </a:p>
          <a:p>
            <a:pPr marL="514350" indent="-514350">
              <a:buAutoNum type="arabicPeriod"/>
            </a:pPr>
            <a:r>
              <a:rPr lang="en-US" u="sng" dirty="0" smtClean="0"/>
              <a:t>Joint financial support </a:t>
            </a:r>
            <a:r>
              <a:rPr lang="en-US" dirty="0" smtClean="0"/>
              <a:t>from both state and local areas is important in providing adequate support and in encouraging local initiative.</a:t>
            </a:r>
          </a:p>
          <a:p>
            <a:pPr marL="514350" indent="-514350">
              <a:buAutoNum type="arabicPeriod"/>
            </a:pPr>
            <a:r>
              <a:rPr lang="en-US" dirty="0" smtClean="0"/>
              <a:t>The community junior college can be expected to develop most effectively if it </a:t>
            </a:r>
            <a:r>
              <a:rPr lang="en-US" u="sng" dirty="0" smtClean="0"/>
              <a:t>fits into the established pattern of school administration</a:t>
            </a:r>
            <a:r>
              <a:rPr lang="en-US" dirty="0" smtClean="0"/>
              <a:t> of the state.</a:t>
            </a:r>
          </a:p>
          <a:p>
            <a:pPr marL="514350" indent="-514350">
              <a:buAutoNum type="arabicPeriod"/>
            </a:pPr>
            <a:r>
              <a:rPr lang="en-US" u="sng" dirty="0" smtClean="0"/>
              <a:t>A broad concept of programs and functions</a:t>
            </a:r>
            <a:r>
              <a:rPr lang="en-US" dirty="0" smtClean="0"/>
              <a:t> is necessary to the philosophy of a good community junior college.</a:t>
            </a:r>
          </a:p>
          <a:p>
            <a:pPr marL="514350" indent="-514350">
              <a:buAutoNum type="arabicPeriod"/>
            </a:pPr>
            <a:r>
              <a:rPr lang="en-US" u="sng" dirty="0" smtClean="0"/>
              <a:t>Continuous examination and analysis</a:t>
            </a:r>
            <a:r>
              <a:rPr lang="en-US" dirty="0" smtClean="0"/>
              <a:t> of this level of education to determine the need for improvement in all phases of the community junior college program is essential.</a:t>
            </a:r>
          </a:p>
          <a:p>
            <a:pPr marL="514350" indent="-514350" algn="r">
              <a:buNone/>
            </a:pPr>
            <a:endParaRPr lang="en-US" dirty="0" smtClean="0"/>
          </a:p>
          <a:p>
            <a:pPr marL="514350" indent="-514350" algn="r">
              <a:buNone/>
            </a:pPr>
            <a:r>
              <a:rPr lang="en-US" dirty="0" smtClean="0"/>
              <a:t>--</a:t>
            </a:r>
            <a:r>
              <a:rPr lang="en-US" i="1" dirty="0" smtClean="0"/>
              <a:t>James L. Wattenbarger, 1957</a:t>
            </a:r>
            <a:endParaRPr lang="en-US" i="1" dirty="0"/>
          </a:p>
        </p:txBody>
      </p:sp>
    </p:spTree>
    <p:extLst>
      <p:ext uri="{BB962C8B-B14F-4D97-AF65-F5344CB8AC3E}">
        <p14:creationId xmlns:p14="http://schemas.microsoft.com/office/powerpoint/2010/main" val="1691085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274638"/>
            <a:ext cx="8229600" cy="1143000"/>
          </a:xfrm>
        </p:spPr>
        <p:txBody>
          <a:bodyPr>
            <a:noAutofit/>
          </a:bodyPr>
          <a:lstStyle/>
          <a:p>
            <a:r>
              <a:rPr lang="en-US" sz="2800" dirty="0" smtClean="0">
                <a:latin typeface="Palatino Linotype" panose="02040502050505030304" pitchFamily="18" charset="0"/>
              </a:rPr>
              <a:t>Location of the Public Record </a:t>
            </a:r>
            <a:endParaRPr lang="en-US" sz="2800" dirty="0">
              <a:latin typeface="Palatino Linotype" panose="02040502050505030304" pitchFamily="18" charset="0"/>
            </a:endParaRPr>
          </a:p>
        </p:txBody>
      </p:sp>
      <p:sp>
        <p:nvSpPr>
          <p:cNvPr id="3" name="Content Placeholder 4"/>
          <p:cNvSpPr>
            <a:spLocks noGrp="1"/>
          </p:cNvSpPr>
          <p:nvPr>
            <p:ph idx="1"/>
          </p:nvPr>
        </p:nvSpPr>
        <p:spPr>
          <a:xfrm>
            <a:off x="457200" y="1600200"/>
            <a:ext cx="8229600" cy="4525963"/>
          </a:xfrm>
        </p:spPr>
        <p:txBody>
          <a:bodyPr>
            <a:normAutofit/>
          </a:bodyPr>
          <a:lstStyle/>
          <a:p>
            <a:pPr marL="0" indent="0">
              <a:buNone/>
            </a:pPr>
            <a:r>
              <a:rPr lang="en-US" sz="2400" dirty="0" smtClean="0">
                <a:latin typeface="Palatino Linotype" panose="02040502050505030304" pitchFamily="18" charset="0"/>
              </a:rPr>
              <a:t>The location and ownership of the equipment storing a public record are irrelevant.</a:t>
            </a:r>
          </a:p>
          <a:p>
            <a:pPr marL="0" indent="0">
              <a:buNone/>
            </a:pPr>
            <a:endParaRPr lang="en-US" sz="1200" dirty="0">
              <a:latin typeface="Palatino Linotype" panose="02040502050505030304" pitchFamily="18" charset="0"/>
            </a:endParaRPr>
          </a:p>
          <a:p>
            <a:pPr marL="0" indent="0">
              <a:buNone/>
            </a:pPr>
            <a:r>
              <a:rPr lang="en-US" sz="2400" dirty="0" smtClean="0">
                <a:latin typeface="Palatino Linotype" panose="02040502050505030304" pitchFamily="18" charset="0"/>
              </a:rPr>
              <a:t>Public records do not become private because they are received on your home computer using your home email address.</a:t>
            </a:r>
          </a:p>
          <a:p>
            <a:pPr marL="0" indent="0">
              <a:buNone/>
            </a:pPr>
            <a:endParaRPr lang="en-US" sz="1200" dirty="0">
              <a:latin typeface="Palatino Linotype" panose="02040502050505030304" pitchFamily="18" charset="0"/>
            </a:endParaRPr>
          </a:p>
          <a:p>
            <a:pPr marL="0" indent="0">
              <a:buNone/>
            </a:pPr>
            <a:r>
              <a:rPr lang="en-US" sz="2400" dirty="0" smtClean="0">
                <a:latin typeface="Palatino Linotype" panose="02040502050505030304" pitchFamily="18" charset="0"/>
              </a:rPr>
              <a:t>Conversely, your private records do not become public when received on your work computer.</a:t>
            </a:r>
          </a:p>
        </p:txBody>
      </p:sp>
    </p:spTree>
    <p:extLst>
      <p:ext uri="{BB962C8B-B14F-4D97-AF65-F5344CB8AC3E}">
        <p14:creationId xmlns:p14="http://schemas.microsoft.com/office/powerpoint/2010/main" val="7800575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0"/>
            <a:ext cx="8229600" cy="1143000"/>
          </a:xfrm>
        </p:spPr>
        <p:txBody>
          <a:bodyPr>
            <a:noAutofit/>
          </a:bodyPr>
          <a:lstStyle/>
          <a:p>
            <a:r>
              <a:rPr lang="en-US" sz="2800" dirty="0" smtClean="0">
                <a:latin typeface="Palatino Linotype" panose="02040502050505030304" pitchFamily="18" charset="0"/>
              </a:rPr>
              <a:t>Exemptions For State Colleges</a:t>
            </a:r>
            <a:endParaRPr lang="en-US" sz="2800" dirty="0">
              <a:latin typeface="Palatino Linotype" panose="02040502050505030304" pitchFamily="18" charset="0"/>
            </a:endParaRPr>
          </a:p>
        </p:txBody>
      </p:sp>
      <p:sp>
        <p:nvSpPr>
          <p:cNvPr id="3" name="Content Placeholder 4"/>
          <p:cNvSpPr>
            <a:spLocks noGrp="1"/>
          </p:cNvSpPr>
          <p:nvPr>
            <p:ph idx="1"/>
          </p:nvPr>
        </p:nvSpPr>
        <p:spPr>
          <a:xfrm>
            <a:off x="457200" y="1143000"/>
            <a:ext cx="8229600" cy="4525963"/>
          </a:xfrm>
        </p:spPr>
        <p:txBody>
          <a:bodyPr>
            <a:normAutofit lnSpcReduction="10000"/>
          </a:bodyPr>
          <a:lstStyle/>
          <a:p>
            <a:pPr marL="0" indent="0">
              <a:buNone/>
            </a:pPr>
            <a:r>
              <a:rPr lang="en-US" sz="2400" b="1" dirty="0" smtClean="0">
                <a:latin typeface="Palatino Linotype" panose="02040502050505030304" pitchFamily="18" charset="0"/>
              </a:rPr>
              <a:t>Certain Personnel Records:</a:t>
            </a:r>
          </a:p>
          <a:p>
            <a:pPr marL="0" indent="0">
              <a:buNone/>
            </a:pPr>
            <a:endParaRPr lang="en-US" sz="1200" dirty="0" smtClean="0">
              <a:latin typeface="Palatino Linotype" panose="02040502050505030304" pitchFamily="18" charset="0"/>
            </a:endParaRPr>
          </a:p>
          <a:p>
            <a:pPr marL="0" indent="0">
              <a:buNone/>
            </a:pPr>
            <a:r>
              <a:rPr lang="en-US" sz="2400" dirty="0" smtClean="0">
                <a:latin typeface="Palatino Linotype" panose="02040502050505030304" pitchFamily="18" charset="0"/>
              </a:rPr>
              <a:t>Under § 1012.81, Florida Statutes, limited-access employee records are </a:t>
            </a:r>
            <a:r>
              <a:rPr lang="en-US" sz="2400" u="sng" dirty="0" smtClean="0">
                <a:latin typeface="Palatino Linotype" panose="02040502050505030304" pitchFamily="18" charset="0"/>
              </a:rPr>
              <a:t>confidential</a:t>
            </a:r>
            <a:r>
              <a:rPr lang="en-US" sz="2400" dirty="0" smtClean="0">
                <a:latin typeface="Palatino Linotype" panose="02040502050505030304" pitchFamily="18" charset="0"/>
              </a:rPr>
              <a:t> and </a:t>
            </a:r>
            <a:r>
              <a:rPr lang="en-US" sz="2400" u="sng" dirty="0" smtClean="0">
                <a:latin typeface="Palatino Linotype" panose="02040502050505030304" pitchFamily="18" charset="0"/>
              </a:rPr>
              <a:t>exempt</a:t>
            </a:r>
            <a:r>
              <a:rPr lang="en-US" sz="2400" dirty="0" smtClean="0">
                <a:latin typeface="Palatino Linotype" panose="02040502050505030304" pitchFamily="18" charset="0"/>
              </a:rPr>
              <a:t> from disclosure, and include:</a:t>
            </a:r>
          </a:p>
          <a:p>
            <a:r>
              <a:rPr lang="en-US" sz="2400" dirty="0" smtClean="0">
                <a:latin typeface="Palatino Linotype" panose="02040502050505030304" pitchFamily="18" charset="0"/>
              </a:rPr>
              <a:t>Student evaluations of instructors</a:t>
            </a:r>
          </a:p>
          <a:p>
            <a:r>
              <a:rPr lang="en-US" sz="2400" dirty="0" smtClean="0">
                <a:latin typeface="Palatino Linotype" panose="02040502050505030304" pitchFamily="18" charset="0"/>
              </a:rPr>
              <a:t>Investigation of employee misconduct, but only while the investigation is ongoing</a:t>
            </a:r>
          </a:p>
          <a:p>
            <a:r>
              <a:rPr lang="en-US" sz="2400" dirty="0" smtClean="0">
                <a:latin typeface="Palatino Linotype" panose="02040502050505030304" pitchFamily="18" charset="0"/>
              </a:rPr>
              <a:t>Disciplinary proceedings, but only until a final decision is reached</a:t>
            </a:r>
          </a:p>
          <a:p>
            <a:r>
              <a:rPr lang="en-US" sz="2400" dirty="0" smtClean="0">
                <a:latin typeface="Palatino Linotype" panose="02040502050505030304" pitchFamily="18" charset="0"/>
              </a:rPr>
              <a:t>Union grievances,</a:t>
            </a:r>
            <a:r>
              <a:rPr lang="en-US" sz="2400" dirty="0">
                <a:latin typeface="Palatino Linotype" panose="02040502050505030304" pitchFamily="18" charset="0"/>
              </a:rPr>
              <a:t> but only until a final decision is </a:t>
            </a:r>
            <a:r>
              <a:rPr lang="en-US" sz="2400" dirty="0" smtClean="0">
                <a:latin typeface="Palatino Linotype" panose="02040502050505030304" pitchFamily="18" charset="0"/>
              </a:rPr>
              <a:t>reached</a:t>
            </a:r>
            <a:endParaRPr lang="en-US" sz="2400" dirty="0">
              <a:latin typeface="Palatino Linotype" panose="02040502050505030304" pitchFamily="18" charset="0"/>
            </a:endParaRPr>
          </a:p>
        </p:txBody>
      </p:sp>
    </p:spTree>
    <p:extLst>
      <p:ext uri="{BB962C8B-B14F-4D97-AF65-F5344CB8AC3E}">
        <p14:creationId xmlns:p14="http://schemas.microsoft.com/office/powerpoint/2010/main" val="40699832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274638"/>
            <a:ext cx="8229600" cy="1143000"/>
          </a:xfrm>
        </p:spPr>
        <p:txBody>
          <a:bodyPr>
            <a:noAutofit/>
          </a:bodyPr>
          <a:lstStyle/>
          <a:p>
            <a:r>
              <a:rPr lang="en-US" sz="2800" dirty="0" smtClean="0">
                <a:latin typeface="Palatino Linotype" panose="02040502050505030304" pitchFamily="18" charset="0"/>
              </a:rPr>
              <a:t>Exemptions For State Colleges</a:t>
            </a:r>
            <a:endParaRPr lang="en-US" sz="2800" dirty="0">
              <a:latin typeface="Palatino Linotype" panose="02040502050505030304" pitchFamily="18" charset="0"/>
            </a:endParaRPr>
          </a:p>
        </p:txBody>
      </p:sp>
      <p:sp>
        <p:nvSpPr>
          <p:cNvPr id="3" name="Content Placeholder 4"/>
          <p:cNvSpPr>
            <a:spLocks noGrp="1"/>
          </p:cNvSpPr>
          <p:nvPr>
            <p:ph idx="1"/>
          </p:nvPr>
        </p:nvSpPr>
        <p:spPr>
          <a:xfrm>
            <a:off x="457200" y="1600200"/>
            <a:ext cx="8229600" cy="4525963"/>
          </a:xfrm>
        </p:spPr>
        <p:txBody>
          <a:bodyPr>
            <a:normAutofit/>
          </a:bodyPr>
          <a:lstStyle/>
          <a:p>
            <a:pPr marL="0" indent="0">
              <a:buNone/>
            </a:pPr>
            <a:r>
              <a:rPr lang="en-US" sz="2400" b="1" dirty="0" smtClean="0">
                <a:latin typeface="Palatino Linotype" panose="02040502050505030304" pitchFamily="18" charset="0"/>
              </a:rPr>
              <a:t>Education Records:</a:t>
            </a:r>
          </a:p>
          <a:p>
            <a:pPr marL="0" indent="0">
              <a:buNone/>
            </a:pPr>
            <a:endParaRPr lang="en-US" sz="1200" dirty="0" smtClean="0">
              <a:latin typeface="Palatino Linotype" panose="02040502050505030304" pitchFamily="18" charset="0"/>
            </a:endParaRPr>
          </a:p>
          <a:p>
            <a:pPr marL="0" indent="0">
              <a:buNone/>
            </a:pPr>
            <a:r>
              <a:rPr lang="en-US" sz="2400" dirty="0" smtClean="0">
                <a:latin typeface="Palatino Linotype" panose="02040502050505030304" pitchFamily="18" charset="0"/>
              </a:rPr>
              <a:t>The Family Educational Rights and Privacy Act (FERPA), 20 U.S.C. § 1232g, prohibits disclosure of student “education records.”</a:t>
            </a:r>
          </a:p>
          <a:p>
            <a:pPr marL="0" indent="0">
              <a:buNone/>
            </a:pPr>
            <a:endParaRPr lang="en-US" sz="1200" dirty="0" smtClean="0">
              <a:latin typeface="Palatino Linotype" panose="02040502050505030304" pitchFamily="18" charset="0"/>
            </a:endParaRPr>
          </a:p>
          <a:p>
            <a:pPr marL="0" indent="0">
              <a:buNone/>
            </a:pPr>
            <a:r>
              <a:rPr lang="en-US" sz="2400" dirty="0" smtClean="0">
                <a:latin typeface="Palatino Linotype" panose="02040502050505030304" pitchFamily="18" charset="0"/>
              </a:rPr>
              <a:t>§ 1002.225(2), Florida Statutes, creates an exception to Chapter 119 and requires colleges and universities to comply with FERPA by maintaining the confidentiality of “education records” as they are defined by FERPA.</a:t>
            </a:r>
          </a:p>
          <a:p>
            <a:pPr marL="0" indent="0">
              <a:buNone/>
            </a:pPr>
            <a:endParaRPr lang="en-US" sz="2400" dirty="0" smtClean="0">
              <a:latin typeface="Palatino Linotype" panose="02040502050505030304" pitchFamily="18" charset="0"/>
            </a:endParaRPr>
          </a:p>
        </p:txBody>
      </p:sp>
    </p:spTree>
    <p:extLst>
      <p:ext uri="{BB962C8B-B14F-4D97-AF65-F5344CB8AC3E}">
        <p14:creationId xmlns:p14="http://schemas.microsoft.com/office/powerpoint/2010/main" val="25069737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274638"/>
            <a:ext cx="8229600" cy="1143000"/>
          </a:xfrm>
        </p:spPr>
        <p:txBody>
          <a:bodyPr>
            <a:noAutofit/>
          </a:bodyPr>
          <a:lstStyle/>
          <a:p>
            <a:r>
              <a:rPr lang="en-US" sz="2800" dirty="0" smtClean="0">
                <a:latin typeface="Palatino Linotype" panose="02040502050505030304" pitchFamily="18" charset="0"/>
              </a:rPr>
              <a:t>Personnel Exemptions in § 119.071</a:t>
            </a:r>
            <a:endParaRPr lang="en-US" sz="2800" dirty="0">
              <a:latin typeface="Palatino Linotype" panose="02040502050505030304" pitchFamily="18" charset="0"/>
            </a:endParaRPr>
          </a:p>
        </p:txBody>
      </p:sp>
      <p:sp>
        <p:nvSpPr>
          <p:cNvPr id="3" name="Content Placeholder 4"/>
          <p:cNvSpPr>
            <a:spLocks noGrp="1"/>
          </p:cNvSpPr>
          <p:nvPr>
            <p:ph idx="1"/>
          </p:nvPr>
        </p:nvSpPr>
        <p:spPr>
          <a:xfrm>
            <a:off x="457200" y="1600200"/>
            <a:ext cx="8229600" cy="4525963"/>
          </a:xfrm>
        </p:spPr>
        <p:txBody>
          <a:bodyPr>
            <a:normAutofit/>
          </a:bodyPr>
          <a:lstStyle/>
          <a:p>
            <a:pPr>
              <a:spcAft>
                <a:spcPts val="600"/>
              </a:spcAft>
            </a:pPr>
            <a:r>
              <a:rPr lang="en-US" sz="2400" dirty="0" smtClean="0">
                <a:latin typeface="Palatino Linotype" panose="02040502050505030304" pitchFamily="18" charset="0"/>
              </a:rPr>
              <a:t>Social Security Numbers</a:t>
            </a:r>
          </a:p>
          <a:p>
            <a:pPr>
              <a:spcAft>
                <a:spcPts val="600"/>
              </a:spcAft>
            </a:pPr>
            <a:r>
              <a:rPr lang="en-US" sz="2400" dirty="0" smtClean="0">
                <a:latin typeface="Palatino Linotype" panose="02040502050505030304" pitchFamily="18" charset="0"/>
              </a:rPr>
              <a:t>Personally Identifiable Medical Information</a:t>
            </a:r>
          </a:p>
          <a:p>
            <a:pPr>
              <a:spcAft>
                <a:spcPts val="600"/>
              </a:spcAft>
            </a:pPr>
            <a:r>
              <a:rPr lang="en-US" sz="2400" dirty="0" smtClean="0">
                <a:latin typeface="Palatino Linotype" panose="02040502050505030304" pitchFamily="18" charset="0"/>
              </a:rPr>
              <a:t>Bank Account Numbers and Debit and Credit Card Numbers held by an agency</a:t>
            </a:r>
          </a:p>
          <a:p>
            <a:r>
              <a:rPr lang="en-US" sz="2400" dirty="0" smtClean="0">
                <a:latin typeface="Palatino Linotype" panose="02040502050505030304" pitchFamily="18" charset="0"/>
              </a:rPr>
              <a:t>Employee </a:t>
            </a:r>
            <a:r>
              <a:rPr lang="en-US" sz="2400" dirty="0">
                <a:latin typeface="Palatino Linotype" panose="02040502050505030304" pitchFamily="18" charset="0"/>
              </a:rPr>
              <a:t>information related to participation in an employee assistance </a:t>
            </a:r>
            <a:r>
              <a:rPr lang="en-US" sz="2400" dirty="0" smtClean="0">
                <a:latin typeface="Palatino Linotype" panose="02040502050505030304" pitchFamily="18" charset="0"/>
              </a:rPr>
              <a:t>program</a:t>
            </a:r>
            <a:endParaRPr lang="en-US" sz="2400" dirty="0">
              <a:latin typeface="Palatino Linotype" panose="02040502050505030304" pitchFamily="18" charset="0"/>
            </a:endParaRPr>
          </a:p>
          <a:p>
            <a:endParaRPr lang="en-US" sz="2400" dirty="0" smtClean="0">
              <a:latin typeface="Palatino Linotype" panose="02040502050505030304" pitchFamily="18" charset="0"/>
            </a:endParaRPr>
          </a:p>
          <a:p>
            <a:endParaRPr lang="en-US" sz="2400" dirty="0" smtClean="0">
              <a:latin typeface="Palatino Linotype" panose="02040502050505030304" pitchFamily="18" charset="0"/>
            </a:endParaRPr>
          </a:p>
        </p:txBody>
      </p:sp>
    </p:spTree>
    <p:extLst>
      <p:ext uri="{BB962C8B-B14F-4D97-AF65-F5344CB8AC3E}">
        <p14:creationId xmlns:p14="http://schemas.microsoft.com/office/powerpoint/2010/main" val="21272835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274638"/>
            <a:ext cx="8229600" cy="1143000"/>
          </a:xfrm>
        </p:spPr>
        <p:txBody>
          <a:bodyPr>
            <a:noAutofit/>
          </a:bodyPr>
          <a:lstStyle/>
          <a:p>
            <a:r>
              <a:rPr lang="en-US" dirty="0" smtClean="0">
                <a:latin typeface="Palatino Linotype" panose="02040502050505030304" pitchFamily="18" charset="0"/>
              </a:rPr>
              <a:t>Foundation Exemptions</a:t>
            </a:r>
            <a:endParaRPr lang="en-US" dirty="0">
              <a:latin typeface="Palatino Linotype" panose="02040502050505030304" pitchFamily="18" charset="0"/>
            </a:endParaRPr>
          </a:p>
        </p:txBody>
      </p:sp>
      <p:sp>
        <p:nvSpPr>
          <p:cNvPr id="3" name="Content Placeholder 4"/>
          <p:cNvSpPr>
            <a:spLocks noGrp="1"/>
          </p:cNvSpPr>
          <p:nvPr>
            <p:ph idx="1"/>
          </p:nvPr>
        </p:nvSpPr>
        <p:spPr>
          <a:xfrm>
            <a:off x="457200" y="1905000"/>
            <a:ext cx="8229600" cy="4221163"/>
          </a:xfrm>
        </p:spPr>
        <p:txBody>
          <a:bodyPr>
            <a:normAutofit/>
          </a:bodyPr>
          <a:lstStyle/>
          <a:p>
            <a:pPr>
              <a:spcAft>
                <a:spcPts val="600"/>
              </a:spcAft>
            </a:pPr>
            <a:r>
              <a:rPr lang="en-US" sz="3600" dirty="0" smtClean="0">
                <a:latin typeface="Palatino Linotype" panose="02040502050505030304" pitchFamily="18" charset="0"/>
              </a:rPr>
              <a:t>Donor Records</a:t>
            </a:r>
            <a:endParaRPr lang="en-US" sz="3600" dirty="0">
              <a:latin typeface="Palatino Linotype" panose="02040502050505030304" pitchFamily="18" charset="0"/>
            </a:endParaRPr>
          </a:p>
          <a:p>
            <a:endParaRPr lang="en-US" sz="2400" dirty="0" smtClean="0">
              <a:latin typeface="Palatino Linotype" panose="02040502050505030304" pitchFamily="18" charset="0"/>
            </a:endParaRPr>
          </a:p>
          <a:p>
            <a:endParaRPr lang="en-US" sz="2400" dirty="0" smtClean="0">
              <a:latin typeface="Palatino Linotype" panose="02040502050505030304" pitchFamily="18" charset="0"/>
            </a:endParaRPr>
          </a:p>
        </p:txBody>
      </p:sp>
    </p:spTree>
    <p:extLst>
      <p:ext uri="{BB962C8B-B14F-4D97-AF65-F5344CB8AC3E}">
        <p14:creationId xmlns:p14="http://schemas.microsoft.com/office/powerpoint/2010/main" val="39179486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10" name="Title 3"/>
          <p:cNvSpPr txBox="1">
            <a:spLocks/>
          </p:cNvSpPr>
          <p:nvPr/>
        </p:nvSpPr>
        <p:spPr bwMode="auto">
          <a:xfrm>
            <a:off x="0" y="-762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defTabSz="457200" rtl="0" eaLnBrk="0" fontAlgn="base" hangingPunct="0">
              <a:spcBef>
                <a:spcPct val="0"/>
              </a:spcBef>
              <a:spcAft>
                <a:spcPct val="0"/>
              </a:spcAft>
              <a:defRPr sz="4000" kern="1200">
                <a:solidFill>
                  <a:srgbClr val="008000"/>
                </a:solidFill>
                <a:latin typeface="Museo Slab 900"/>
                <a:ea typeface="+mj-ea"/>
                <a:cs typeface="+mj-cs"/>
              </a:defRPr>
            </a:lvl1pPr>
            <a:lvl2pPr algn="ctr" defTabSz="457200" rtl="0" eaLnBrk="0" fontAlgn="base" hangingPunct="0">
              <a:spcBef>
                <a:spcPct val="0"/>
              </a:spcBef>
              <a:spcAft>
                <a:spcPct val="0"/>
              </a:spcAft>
              <a:defRPr sz="4000">
                <a:solidFill>
                  <a:srgbClr val="008000"/>
                </a:solidFill>
                <a:latin typeface="Museo Slab 900"/>
              </a:defRPr>
            </a:lvl2pPr>
            <a:lvl3pPr algn="ctr" defTabSz="457200" rtl="0" eaLnBrk="0" fontAlgn="base" hangingPunct="0">
              <a:spcBef>
                <a:spcPct val="0"/>
              </a:spcBef>
              <a:spcAft>
                <a:spcPct val="0"/>
              </a:spcAft>
              <a:defRPr sz="4000">
                <a:solidFill>
                  <a:srgbClr val="008000"/>
                </a:solidFill>
                <a:latin typeface="Museo Slab 900"/>
              </a:defRPr>
            </a:lvl3pPr>
            <a:lvl4pPr algn="ctr" defTabSz="457200" rtl="0" eaLnBrk="0" fontAlgn="base" hangingPunct="0">
              <a:spcBef>
                <a:spcPct val="0"/>
              </a:spcBef>
              <a:spcAft>
                <a:spcPct val="0"/>
              </a:spcAft>
              <a:defRPr sz="4000">
                <a:solidFill>
                  <a:srgbClr val="008000"/>
                </a:solidFill>
                <a:latin typeface="Museo Slab 900"/>
              </a:defRPr>
            </a:lvl4pPr>
            <a:lvl5pPr algn="ctr" defTabSz="457200" rtl="0" eaLnBrk="0" fontAlgn="base" hangingPunct="0">
              <a:spcBef>
                <a:spcPct val="0"/>
              </a:spcBef>
              <a:spcAft>
                <a:spcPct val="0"/>
              </a:spcAft>
              <a:defRPr sz="4000">
                <a:solidFill>
                  <a:srgbClr val="008000"/>
                </a:solidFill>
                <a:latin typeface="Museo Slab 900"/>
              </a:defRPr>
            </a:lvl5pPr>
            <a:lvl6pPr marL="457200" algn="ctr" defTabSz="457200" rtl="0" fontAlgn="base">
              <a:spcBef>
                <a:spcPct val="0"/>
              </a:spcBef>
              <a:spcAft>
                <a:spcPct val="0"/>
              </a:spcAft>
              <a:defRPr sz="4000">
                <a:solidFill>
                  <a:srgbClr val="008000"/>
                </a:solidFill>
                <a:latin typeface="Museo Slab 900"/>
              </a:defRPr>
            </a:lvl6pPr>
            <a:lvl7pPr marL="914400" algn="ctr" defTabSz="457200" rtl="0" fontAlgn="base">
              <a:spcBef>
                <a:spcPct val="0"/>
              </a:spcBef>
              <a:spcAft>
                <a:spcPct val="0"/>
              </a:spcAft>
              <a:defRPr sz="4000">
                <a:solidFill>
                  <a:srgbClr val="008000"/>
                </a:solidFill>
                <a:latin typeface="Museo Slab 900"/>
              </a:defRPr>
            </a:lvl7pPr>
            <a:lvl8pPr marL="1371600" algn="ctr" defTabSz="457200" rtl="0" fontAlgn="base">
              <a:spcBef>
                <a:spcPct val="0"/>
              </a:spcBef>
              <a:spcAft>
                <a:spcPct val="0"/>
              </a:spcAft>
              <a:defRPr sz="4000">
                <a:solidFill>
                  <a:srgbClr val="008000"/>
                </a:solidFill>
                <a:latin typeface="Museo Slab 900"/>
              </a:defRPr>
            </a:lvl8pPr>
            <a:lvl9pPr marL="1828800" algn="ctr" defTabSz="457200" rtl="0" fontAlgn="base">
              <a:spcBef>
                <a:spcPct val="0"/>
              </a:spcBef>
              <a:spcAft>
                <a:spcPct val="0"/>
              </a:spcAft>
              <a:defRPr sz="4000">
                <a:solidFill>
                  <a:srgbClr val="008000"/>
                </a:solidFill>
                <a:latin typeface="Museo Slab 90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000" b="1" i="0" u="none" strike="noStrike" kern="1200" cap="none" spc="0" normalizeH="0" baseline="0" noProof="0" dirty="0" smtClean="0">
                <a:ln>
                  <a:noFill/>
                </a:ln>
                <a:solidFill>
                  <a:srgbClr val="1F497D">
                    <a:lumMod val="50000"/>
                  </a:srgbClr>
                </a:solidFill>
                <a:effectLst/>
                <a:uLnTx/>
                <a:uFillTx/>
                <a:latin typeface="Palatino Linotype" panose="02040502050505030304" pitchFamily="18" charset="0"/>
                <a:ea typeface="+mj-ea"/>
                <a:cs typeface="+mj-cs"/>
              </a:rPr>
              <a:t>The Family Educational Rights and Privacy Act</a:t>
            </a:r>
            <a:br>
              <a:rPr kumimoji="0" lang="en-US" sz="3000" b="1" i="0" u="none" strike="noStrike" kern="1200" cap="none" spc="0" normalizeH="0" baseline="0" noProof="0" dirty="0" smtClean="0">
                <a:ln>
                  <a:noFill/>
                </a:ln>
                <a:solidFill>
                  <a:srgbClr val="1F497D">
                    <a:lumMod val="50000"/>
                  </a:srgbClr>
                </a:solidFill>
                <a:effectLst/>
                <a:uLnTx/>
                <a:uFillTx/>
                <a:latin typeface="Palatino Linotype" panose="02040502050505030304" pitchFamily="18" charset="0"/>
                <a:ea typeface="+mj-ea"/>
                <a:cs typeface="+mj-cs"/>
              </a:rPr>
            </a:br>
            <a:r>
              <a:rPr kumimoji="0" lang="en-US" sz="3000" b="1" i="0" u="none" strike="noStrike" kern="1200" cap="none" spc="0" normalizeH="0" baseline="0" noProof="0" dirty="0" smtClean="0">
                <a:ln>
                  <a:noFill/>
                </a:ln>
                <a:solidFill>
                  <a:srgbClr val="1F497D">
                    <a:lumMod val="50000"/>
                  </a:srgbClr>
                </a:solidFill>
                <a:effectLst/>
                <a:uLnTx/>
                <a:uFillTx/>
                <a:latin typeface="Palatino Linotype" panose="02040502050505030304" pitchFamily="18" charset="0"/>
                <a:ea typeface="+mj-ea"/>
                <a:cs typeface="+mj-cs"/>
              </a:rPr>
              <a:t>(“FERPA”)</a:t>
            </a:r>
            <a:endParaRPr kumimoji="0" lang="en-US" sz="3000" b="1" i="0" u="none" strike="noStrike" kern="1200" cap="none" spc="0" normalizeH="0" baseline="0" noProof="0" dirty="0">
              <a:ln>
                <a:noFill/>
              </a:ln>
              <a:solidFill>
                <a:srgbClr val="1F497D">
                  <a:lumMod val="50000"/>
                </a:srgbClr>
              </a:solidFill>
              <a:effectLst/>
              <a:uLnTx/>
              <a:uFillTx/>
              <a:latin typeface="Palatino Linotype" panose="02040502050505030304" pitchFamily="18" charset="0"/>
              <a:ea typeface="+mj-ea"/>
              <a:cs typeface="+mj-cs"/>
            </a:endParaRPr>
          </a:p>
        </p:txBody>
      </p:sp>
      <p:sp>
        <p:nvSpPr>
          <p:cNvPr id="11" name="Content Placeholder 4"/>
          <p:cNvSpPr>
            <a:spLocks noGrp="1"/>
          </p:cNvSpPr>
          <p:nvPr>
            <p:ph idx="1"/>
          </p:nvPr>
        </p:nvSpPr>
        <p:spPr>
          <a:xfrm>
            <a:off x="457200" y="1143000"/>
            <a:ext cx="8229600" cy="5257800"/>
          </a:xfrm>
        </p:spPr>
        <p:txBody>
          <a:bodyPr>
            <a:normAutofit/>
          </a:bodyPr>
          <a:lstStyle/>
          <a:p>
            <a:pPr marL="0" indent="0">
              <a:spcAft>
                <a:spcPts val="900"/>
              </a:spcAft>
              <a:buNone/>
            </a:pPr>
            <a:r>
              <a:rPr lang="en-US" sz="2400" dirty="0">
                <a:latin typeface="Calibri" panose="020F0502020204030204" pitchFamily="34" charset="0"/>
                <a:cs typeface="Calibri" panose="020F0502020204030204" pitchFamily="34" charset="0"/>
              </a:rPr>
              <a:t>FERPA grants four specific rights to eligible students:</a:t>
            </a:r>
          </a:p>
          <a:p>
            <a:pPr marL="457200" indent="-457200">
              <a:spcAft>
                <a:spcPts val="900"/>
              </a:spcAft>
              <a:buAutoNum type="arabicPeriod"/>
            </a:pPr>
            <a:r>
              <a:rPr lang="en-US" sz="2400" dirty="0">
                <a:latin typeface="Calibri" panose="020F0502020204030204" pitchFamily="34" charset="0"/>
                <a:cs typeface="Calibri" panose="020F0502020204030204" pitchFamily="34" charset="0"/>
              </a:rPr>
              <a:t>The right to inspect and review their educational records;</a:t>
            </a:r>
          </a:p>
          <a:p>
            <a:pPr marL="457200" indent="-457200">
              <a:spcAft>
                <a:spcPts val="900"/>
              </a:spcAft>
              <a:buAutoNum type="arabicPeriod"/>
            </a:pPr>
            <a:r>
              <a:rPr lang="en-US" sz="2400" dirty="0">
                <a:latin typeface="Calibri" panose="020F0502020204030204" pitchFamily="34" charset="0"/>
                <a:cs typeface="Calibri" panose="020F0502020204030204" pitchFamily="34" charset="0"/>
              </a:rPr>
              <a:t>The right to request the amendment of inaccurate or otherwise inappropriate educational records;</a:t>
            </a:r>
          </a:p>
          <a:p>
            <a:pPr marL="457200" indent="-457200">
              <a:spcAft>
                <a:spcPts val="900"/>
              </a:spcAft>
              <a:buAutoNum type="arabicPeriod"/>
            </a:pPr>
            <a:r>
              <a:rPr lang="en-US" sz="2400" dirty="0">
                <a:latin typeface="Calibri" panose="020F0502020204030204" pitchFamily="34" charset="0"/>
                <a:cs typeface="Calibri" panose="020F0502020204030204" pitchFamily="34" charset="0"/>
              </a:rPr>
              <a:t>The right to approve or deny disclosure of their educational records, unless disclosure is allowed by law without their approval; and</a:t>
            </a:r>
          </a:p>
          <a:p>
            <a:pPr marL="457200" indent="-457200">
              <a:spcAft>
                <a:spcPts val="900"/>
              </a:spcAft>
              <a:buAutoNum type="arabicPeriod"/>
            </a:pPr>
            <a:r>
              <a:rPr lang="en-US" sz="2400" dirty="0">
                <a:latin typeface="Calibri" panose="020F0502020204030204" pitchFamily="34" charset="0"/>
                <a:cs typeface="Calibri" panose="020F0502020204030204" pitchFamily="34" charset="0"/>
              </a:rPr>
              <a:t>The right to file a complaint with the </a:t>
            </a:r>
            <a:r>
              <a:rPr lang="en-US" sz="2400" dirty="0" smtClean="0">
                <a:latin typeface="Calibri" panose="020F0502020204030204" pitchFamily="34" charset="0"/>
                <a:cs typeface="Calibri" panose="020F0502020204030204" pitchFamily="34" charset="0"/>
              </a:rPr>
              <a:t>U.S</a:t>
            </a:r>
            <a:r>
              <a:rPr lang="en-US" sz="2400" dirty="0">
                <a:latin typeface="Calibri" panose="020F0502020204030204" pitchFamily="34" charset="0"/>
                <a:cs typeface="Calibri" panose="020F0502020204030204" pitchFamily="34" charset="0"/>
              </a:rPr>
              <a:t>. Department of Education concerning any failure </a:t>
            </a:r>
            <a:r>
              <a:rPr lang="en-US" sz="2400" dirty="0" smtClean="0">
                <a:latin typeface="Calibri" panose="020F0502020204030204" pitchFamily="34" charset="0"/>
                <a:cs typeface="Calibri" panose="020F0502020204030204" pitchFamily="34" charset="0"/>
              </a:rPr>
              <a:t>by PSC in complying with the requirements of FERPA.</a:t>
            </a:r>
            <a:endParaRPr lang="en-US" sz="2400" dirty="0">
              <a:latin typeface="Calibri" panose="020F0502020204030204" pitchFamily="34" charset="0"/>
              <a:cs typeface="Calibri" panose="020F0502020204030204" pitchFamily="34" charset="0"/>
            </a:endParaRPr>
          </a:p>
          <a:p>
            <a:pPr marL="0" indent="0">
              <a:buNone/>
            </a:pPr>
            <a:endParaRPr lang="en-US" sz="2400" dirty="0">
              <a:latin typeface="Calibri" panose="020F0502020204030204" pitchFamily="34" charset="0"/>
              <a:cs typeface="Calibri" panose="020F0502020204030204" pitchFamily="34" charset="0"/>
            </a:endParaRPr>
          </a:p>
          <a:p>
            <a:pPr marL="0" indent="0">
              <a:buNone/>
            </a:pPr>
            <a:endParaRPr lang="en-US" sz="24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76089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274638"/>
            <a:ext cx="8229600" cy="792162"/>
          </a:xfrm>
        </p:spPr>
        <p:txBody>
          <a:bodyPr>
            <a:normAutofit/>
          </a:bodyPr>
          <a:lstStyle/>
          <a:p>
            <a:r>
              <a:rPr lang="en-US" sz="4000" b="1" dirty="0" smtClean="0">
                <a:latin typeface="Calibri" panose="020F0502020204030204" pitchFamily="34" charset="0"/>
                <a:cs typeface="Calibri" panose="020F0502020204030204" pitchFamily="34" charset="0"/>
              </a:rPr>
              <a:t>FERPA</a:t>
            </a:r>
            <a:endParaRPr lang="en-US" sz="4000" b="1" dirty="0">
              <a:latin typeface="Calibri" panose="020F0502020204030204" pitchFamily="34" charset="0"/>
              <a:cs typeface="Calibri" panose="020F0502020204030204" pitchFamily="34" charset="0"/>
            </a:endParaRPr>
          </a:p>
        </p:txBody>
      </p:sp>
      <p:sp>
        <p:nvSpPr>
          <p:cNvPr id="3" name="Content Placeholder 4"/>
          <p:cNvSpPr>
            <a:spLocks noGrp="1"/>
          </p:cNvSpPr>
          <p:nvPr>
            <p:ph idx="1"/>
          </p:nvPr>
        </p:nvSpPr>
        <p:spPr>
          <a:xfrm>
            <a:off x="457200" y="1143000"/>
            <a:ext cx="8229600" cy="5257800"/>
          </a:xfrm>
        </p:spPr>
        <p:txBody>
          <a:bodyPr>
            <a:normAutofit/>
          </a:bodyPr>
          <a:lstStyle/>
          <a:p>
            <a:pPr marL="0" indent="0">
              <a:spcAft>
                <a:spcPts val="900"/>
              </a:spcAft>
              <a:buNone/>
            </a:pPr>
            <a:r>
              <a:rPr lang="en-US" sz="2400" b="1" dirty="0" smtClean="0">
                <a:latin typeface="Calibri" panose="020F0502020204030204" pitchFamily="34" charset="0"/>
                <a:cs typeface="Calibri" panose="020F0502020204030204" pitchFamily="34" charset="0"/>
              </a:rPr>
              <a:t>Parental Rights vs. Student Rights:</a:t>
            </a:r>
            <a:endParaRPr lang="en-US" sz="2400" b="1" dirty="0">
              <a:latin typeface="Calibri" panose="020F0502020204030204" pitchFamily="34" charset="0"/>
              <a:cs typeface="Calibri" panose="020F0502020204030204" pitchFamily="34" charset="0"/>
            </a:endParaRPr>
          </a:p>
          <a:p>
            <a:pPr marL="0" indent="0">
              <a:spcAft>
                <a:spcPts val="900"/>
              </a:spcAft>
              <a:buNone/>
            </a:pPr>
            <a:r>
              <a:rPr lang="en-US" sz="2400" dirty="0" smtClean="0">
                <a:latin typeface="Calibri" panose="020F0502020204030204" pitchFamily="34" charset="0"/>
                <a:cs typeface="Calibri" panose="020F0502020204030204" pitchFamily="34" charset="0"/>
              </a:rPr>
              <a:t>FERPA rights are held by a student’s parents until the student turns 18 </a:t>
            </a:r>
            <a:r>
              <a:rPr lang="en-US" sz="2400" b="1" u="sng" dirty="0" smtClean="0">
                <a:latin typeface="Calibri" panose="020F0502020204030204" pitchFamily="34" charset="0"/>
                <a:cs typeface="Calibri" panose="020F0502020204030204" pitchFamily="34" charset="0"/>
              </a:rPr>
              <a:t>or enters college</a:t>
            </a:r>
            <a:r>
              <a:rPr lang="en-US" sz="2400" dirty="0" smtClean="0">
                <a:latin typeface="Calibri" panose="020F0502020204030204" pitchFamily="34" charset="0"/>
                <a:cs typeface="Calibri" panose="020F0502020204030204" pitchFamily="34" charset="0"/>
              </a:rPr>
              <a:t>, then FERPA rights are held by the student alone.</a:t>
            </a:r>
          </a:p>
          <a:p>
            <a:pPr marL="0" indent="0">
              <a:spcAft>
                <a:spcPts val="900"/>
              </a:spcAft>
              <a:buNone/>
            </a:pPr>
            <a:r>
              <a:rPr lang="en-US" sz="2400" dirty="0" smtClean="0">
                <a:latin typeface="Calibri" panose="020F0502020204030204" pitchFamily="34" charset="0"/>
                <a:cs typeface="Calibri" panose="020F0502020204030204" pitchFamily="34" charset="0"/>
              </a:rPr>
              <a:t>However, the parents of a student who is legally claimed as a dependent under the Internal Revenue Code are entitled access to a student’s records without the student’s consent.</a:t>
            </a:r>
          </a:p>
          <a:p>
            <a:pPr marL="0" indent="0">
              <a:spcAft>
                <a:spcPts val="900"/>
              </a:spcAft>
              <a:buNone/>
            </a:pPr>
            <a:r>
              <a:rPr lang="en-US" sz="2400" dirty="0" smtClean="0">
                <a:latin typeface="Calibri" panose="020F0502020204030204" pitchFamily="34" charset="0"/>
                <a:cs typeface="Calibri" panose="020F0502020204030204" pitchFamily="34" charset="0"/>
              </a:rPr>
              <a:t>But, we can’t accept a parent’s word that the student is a dependent.  Parents must submit documentary proof of the dependency status to the College Registrar before any release can be approved.</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001807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381000" y="0"/>
            <a:ext cx="8229600" cy="792162"/>
          </a:xfrm>
        </p:spPr>
        <p:txBody>
          <a:bodyPr>
            <a:normAutofit/>
          </a:bodyPr>
          <a:lstStyle/>
          <a:p>
            <a:r>
              <a:rPr lang="en-US" sz="4000" b="1" dirty="0" smtClean="0">
                <a:latin typeface="Calibri" panose="020F0502020204030204" pitchFamily="34" charset="0"/>
                <a:cs typeface="Calibri" panose="020F0502020204030204" pitchFamily="34" charset="0"/>
              </a:rPr>
              <a:t>FERPA</a:t>
            </a:r>
            <a:endParaRPr lang="en-US" sz="4000" b="1" dirty="0">
              <a:latin typeface="Calibri" panose="020F0502020204030204" pitchFamily="34" charset="0"/>
              <a:cs typeface="Calibri" panose="020F0502020204030204" pitchFamily="34" charset="0"/>
            </a:endParaRPr>
          </a:p>
        </p:txBody>
      </p:sp>
      <p:sp>
        <p:nvSpPr>
          <p:cNvPr id="3" name="Content Placeholder 4"/>
          <p:cNvSpPr>
            <a:spLocks noGrp="1"/>
          </p:cNvSpPr>
          <p:nvPr>
            <p:ph idx="1"/>
          </p:nvPr>
        </p:nvSpPr>
        <p:spPr>
          <a:xfrm>
            <a:off x="381000" y="868362"/>
            <a:ext cx="8229600" cy="5257800"/>
          </a:xfrm>
        </p:spPr>
        <p:txBody>
          <a:bodyPr>
            <a:normAutofit/>
          </a:bodyPr>
          <a:lstStyle/>
          <a:p>
            <a:pPr marL="0" indent="0">
              <a:spcAft>
                <a:spcPts val="900"/>
              </a:spcAft>
              <a:buNone/>
            </a:pPr>
            <a:r>
              <a:rPr lang="en-US" sz="2400" dirty="0" smtClean="0">
                <a:latin typeface="Calibri" panose="020F0502020204030204" pitchFamily="34" charset="0"/>
                <a:cs typeface="Calibri" panose="020F0502020204030204" pitchFamily="34" charset="0"/>
              </a:rPr>
              <a:t>The main impact of FERPA for PSC employees can be summarized as follows:</a:t>
            </a:r>
          </a:p>
          <a:p>
            <a:pPr marL="457200" indent="-457200">
              <a:spcAft>
                <a:spcPts val="900"/>
              </a:spcAft>
              <a:buAutoNum type="arabicPeriod"/>
            </a:pPr>
            <a:r>
              <a:rPr lang="en-US" sz="2400" u="sng" dirty="0" smtClean="0">
                <a:latin typeface="Calibri" panose="020F0502020204030204" pitchFamily="34" charset="0"/>
                <a:cs typeface="Calibri" panose="020F0502020204030204" pitchFamily="34" charset="0"/>
              </a:rPr>
              <a:t>Eligible students</a:t>
            </a:r>
            <a:r>
              <a:rPr lang="en-US" sz="2400" dirty="0" smtClean="0">
                <a:latin typeface="Calibri" panose="020F0502020204030204" pitchFamily="34" charset="0"/>
                <a:cs typeface="Calibri" panose="020F0502020204030204" pitchFamily="34" charset="0"/>
              </a:rPr>
              <a:t> must be permitted to inspect their own </a:t>
            </a:r>
            <a:r>
              <a:rPr lang="en-US" sz="2400" u="sng" dirty="0" smtClean="0">
                <a:latin typeface="Calibri" panose="020F0502020204030204" pitchFamily="34" charset="0"/>
                <a:cs typeface="Calibri" panose="020F0502020204030204" pitchFamily="34" charset="0"/>
              </a:rPr>
              <a:t>educational records</a:t>
            </a:r>
            <a:r>
              <a:rPr lang="en-US" sz="2400" dirty="0" smtClean="0">
                <a:latin typeface="Calibri" panose="020F0502020204030204" pitchFamily="34" charset="0"/>
                <a:cs typeface="Calibri" panose="020F0502020204030204" pitchFamily="34" charset="0"/>
              </a:rPr>
              <a:t>.</a:t>
            </a:r>
          </a:p>
          <a:p>
            <a:pPr marL="457200" indent="-457200">
              <a:spcAft>
                <a:spcPts val="900"/>
              </a:spcAft>
              <a:buAutoNum type="arabicPeriod"/>
            </a:pPr>
            <a:r>
              <a:rPr lang="en-US" sz="2400" dirty="0" smtClean="0">
                <a:latin typeface="Calibri" panose="020F0502020204030204" pitchFamily="34" charset="0"/>
                <a:cs typeface="Calibri" panose="020F0502020204030204" pitchFamily="34" charset="0"/>
              </a:rPr>
              <a:t>School officials may not disclose </a:t>
            </a:r>
            <a:r>
              <a:rPr lang="en-US" sz="2400" u="sng" dirty="0" smtClean="0">
                <a:latin typeface="Calibri" panose="020F0502020204030204" pitchFamily="34" charset="0"/>
                <a:cs typeface="Calibri" panose="020F0502020204030204" pitchFamily="34" charset="0"/>
              </a:rPr>
              <a:t>personally identifiable information</a:t>
            </a:r>
            <a:r>
              <a:rPr lang="en-US" sz="2400" dirty="0" smtClean="0">
                <a:latin typeface="Calibri" panose="020F0502020204030204" pitchFamily="34" charset="0"/>
                <a:cs typeface="Calibri" panose="020F0502020204030204" pitchFamily="34" charset="0"/>
              </a:rPr>
              <a:t> about students, nor disclose their educational records to third parties, without the prior written consent of the student, unless such disclosure is permitted by an exception in the law.</a:t>
            </a:r>
          </a:p>
          <a:p>
            <a:pPr marL="457200" indent="-457200">
              <a:spcAft>
                <a:spcPts val="900"/>
              </a:spcAft>
              <a:buAutoNum type="arabicPeriod"/>
            </a:pPr>
            <a:r>
              <a:rPr lang="en-US" sz="2400" dirty="0">
                <a:latin typeface="Calibri" panose="020F0502020204030204" pitchFamily="34" charset="0"/>
                <a:cs typeface="Calibri" panose="020F0502020204030204" pitchFamily="34" charset="0"/>
              </a:rPr>
              <a:t>Common exceptions frequently encountered at PSC </a:t>
            </a:r>
            <a:r>
              <a:rPr lang="en-US" sz="2400" dirty="0" smtClean="0">
                <a:latin typeface="Calibri" panose="020F0502020204030204" pitchFamily="34" charset="0"/>
                <a:cs typeface="Calibri" panose="020F0502020204030204" pitchFamily="34" charset="0"/>
              </a:rPr>
              <a:t>are the release of </a:t>
            </a:r>
            <a:r>
              <a:rPr lang="en-US" sz="2400" u="sng" dirty="0" smtClean="0">
                <a:latin typeface="Calibri" panose="020F0502020204030204" pitchFamily="34" charset="0"/>
                <a:cs typeface="Calibri" panose="020F0502020204030204" pitchFamily="34" charset="0"/>
              </a:rPr>
              <a:t>directory information</a:t>
            </a:r>
            <a:r>
              <a:rPr lang="en-US" sz="2400" dirty="0" smtClean="0">
                <a:latin typeface="Calibri" panose="020F0502020204030204" pitchFamily="34" charset="0"/>
                <a:cs typeface="Calibri" panose="020F0502020204030204" pitchFamily="34" charset="0"/>
              </a:rPr>
              <a:t> and releases to a </a:t>
            </a:r>
            <a:r>
              <a:rPr lang="en-US" sz="2400" u="sng" dirty="0" smtClean="0">
                <a:latin typeface="Calibri" panose="020F0502020204030204" pitchFamily="34" charset="0"/>
                <a:cs typeface="Calibri" panose="020F0502020204030204" pitchFamily="34" charset="0"/>
              </a:rPr>
              <a:t>school official</a:t>
            </a:r>
            <a:r>
              <a:rPr lang="en-US" sz="2400" dirty="0" smtClean="0">
                <a:latin typeface="Calibri" panose="020F0502020204030204" pitchFamily="34" charset="0"/>
                <a:cs typeface="Calibri" panose="020F0502020204030204" pitchFamily="34" charset="0"/>
              </a:rPr>
              <a:t> with a </a:t>
            </a:r>
            <a:r>
              <a:rPr lang="en-US" sz="2400" u="sng" dirty="0" smtClean="0">
                <a:latin typeface="Calibri" panose="020F0502020204030204" pitchFamily="34" charset="0"/>
                <a:cs typeface="Calibri" panose="020F0502020204030204" pitchFamily="34" charset="0"/>
              </a:rPr>
              <a:t>legitimate educational interest</a:t>
            </a:r>
            <a:r>
              <a:rPr lang="en-US" sz="2400" dirty="0" smtClean="0">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a:p>
            <a:pPr marL="0" indent="0">
              <a:spcAft>
                <a:spcPts val="900"/>
              </a:spcAft>
              <a:buNone/>
            </a:pPr>
            <a:endParaRPr lang="en-US" sz="24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47755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274638"/>
            <a:ext cx="8229600" cy="792162"/>
          </a:xfrm>
        </p:spPr>
        <p:txBody>
          <a:bodyPr>
            <a:normAutofit/>
          </a:bodyPr>
          <a:lstStyle/>
          <a:p>
            <a:r>
              <a:rPr lang="en-US" sz="4000" b="1" dirty="0" smtClean="0">
                <a:latin typeface="Calibri" panose="020F0502020204030204" pitchFamily="34" charset="0"/>
                <a:cs typeface="Calibri" panose="020F0502020204030204" pitchFamily="34" charset="0"/>
              </a:rPr>
              <a:t>FERPA</a:t>
            </a:r>
            <a:endParaRPr lang="en-US" sz="4000" b="1" dirty="0">
              <a:latin typeface="Calibri" panose="020F0502020204030204" pitchFamily="34" charset="0"/>
              <a:cs typeface="Calibri" panose="020F0502020204030204" pitchFamily="34" charset="0"/>
            </a:endParaRPr>
          </a:p>
        </p:txBody>
      </p:sp>
      <p:sp>
        <p:nvSpPr>
          <p:cNvPr id="3" name="Content Placeholder 4"/>
          <p:cNvSpPr>
            <a:spLocks noGrp="1"/>
          </p:cNvSpPr>
          <p:nvPr>
            <p:ph idx="1"/>
          </p:nvPr>
        </p:nvSpPr>
        <p:spPr>
          <a:xfrm>
            <a:off x="457200" y="1143000"/>
            <a:ext cx="8229600" cy="5257800"/>
          </a:xfrm>
        </p:spPr>
        <p:txBody>
          <a:bodyPr>
            <a:normAutofit/>
          </a:bodyPr>
          <a:lstStyle/>
          <a:p>
            <a:pPr marL="0" indent="0">
              <a:spcAft>
                <a:spcPts val="900"/>
              </a:spcAft>
              <a:buNone/>
            </a:pPr>
            <a:endParaRPr lang="en-US" sz="2400" dirty="0" smtClean="0">
              <a:latin typeface="Calibri" panose="020F0502020204030204" pitchFamily="34" charset="0"/>
              <a:cs typeface="Calibri" panose="020F0502020204030204" pitchFamily="34" charset="0"/>
            </a:endParaRPr>
          </a:p>
          <a:p>
            <a:pPr marL="0" indent="0">
              <a:spcAft>
                <a:spcPts val="900"/>
              </a:spcAft>
              <a:buNone/>
            </a:pPr>
            <a:r>
              <a:rPr lang="en-US" sz="2400" b="1" u="sng" dirty="0" smtClean="0">
                <a:latin typeface="Calibri" panose="020F0502020204030204" pitchFamily="34" charset="0"/>
                <a:cs typeface="Calibri" panose="020F0502020204030204" pitchFamily="34" charset="0"/>
              </a:rPr>
              <a:t>ELIGIBLE STUDENTS</a:t>
            </a:r>
            <a:r>
              <a:rPr lang="en-US" sz="2400" b="1" dirty="0" smtClean="0">
                <a:latin typeface="Calibri" panose="020F0502020204030204" pitchFamily="34" charset="0"/>
                <a:cs typeface="Calibri" panose="020F0502020204030204" pitchFamily="34" charset="0"/>
              </a:rPr>
              <a:t> </a:t>
            </a:r>
            <a:r>
              <a:rPr lang="en-US" sz="2400" dirty="0" smtClean="0">
                <a:latin typeface="Calibri" panose="020F0502020204030204" pitchFamily="34" charset="0"/>
                <a:cs typeface="Calibri" panose="020F0502020204030204" pitchFamily="34" charset="0"/>
              </a:rPr>
              <a:t>are those students who have applied for admission and/or who have been in attendance at Pensacola State College.  This includes applicants, current attendees and anyone who has ever attended in the past.</a:t>
            </a:r>
          </a:p>
          <a:p>
            <a:pPr marL="0" indent="0">
              <a:spcAft>
                <a:spcPts val="900"/>
              </a:spcAft>
              <a:buNone/>
            </a:pPr>
            <a:r>
              <a:rPr lang="en-US" sz="2400" dirty="0" smtClean="0">
                <a:latin typeface="Calibri" panose="020F0502020204030204" pitchFamily="34" charset="0"/>
                <a:cs typeface="Calibri" panose="020F0502020204030204" pitchFamily="34" charset="0"/>
              </a:rPr>
              <a:t>Students who are deceased are not protected by FERPA.</a:t>
            </a:r>
          </a:p>
          <a:p>
            <a:pPr marL="0" indent="0">
              <a:spcAft>
                <a:spcPts val="900"/>
              </a:spcAft>
              <a:buNone/>
            </a:pPr>
            <a:endParaRPr lang="en-US" sz="2400" dirty="0" smtClean="0">
              <a:latin typeface="Calibri" panose="020F0502020204030204" pitchFamily="34" charset="0"/>
              <a:cs typeface="Calibri" panose="020F0502020204030204" pitchFamily="34" charset="0"/>
            </a:endParaRPr>
          </a:p>
          <a:p>
            <a:pPr marL="0" indent="0">
              <a:spcAft>
                <a:spcPts val="900"/>
              </a:spcAft>
              <a:buNone/>
            </a:pPr>
            <a:endParaRPr lang="en-US" sz="2400" dirty="0" smtClean="0">
              <a:latin typeface="Calibri" panose="020F0502020204030204" pitchFamily="34" charset="0"/>
              <a:cs typeface="Calibri" panose="020F0502020204030204" pitchFamily="34" charset="0"/>
            </a:endParaRPr>
          </a:p>
          <a:p>
            <a:pPr marL="0" indent="0">
              <a:spcAft>
                <a:spcPts val="900"/>
              </a:spcAft>
              <a:buNone/>
            </a:pPr>
            <a:endParaRPr lang="en-US" sz="2400" dirty="0">
              <a:latin typeface="Calibri" panose="020F0502020204030204" pitchFamily="34" charset="0"/>
              <a:cs typeface="Calibri" panose="020F0502020204030204" pitchFamily="34" charset="0"/>
            </a:endParaRPr>
          </a:p>
          <a:p>
            <a:pPr marL="0" indent="0">
              <a:spcAft>
                <a:spcPts val="900"/>
              </a:spcAft>
              <a:buNone/>
            </a:pPr>
            <a:endParaRPr lang="en-US" sz="24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412195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274638"/>
            <a:ext cx="8229600" cy="792162"/>
          </a:xfrm>
        </p:spPr>
        <p:txBody>
          <a:bodyPr>
            <a:normAutofit/>
          </a:bodyPr>
          <a:lstStyle/>
          <a:p>
            <a:r>
              <a:rPr lang="en-US" sz="4000" b="1" dirty="0" smtClean="0">
                <a:latin typeface="Calibri" panose="020F0502020204030204" pitchFamily="34" charset="0"/>
                <a:cs typeface="Calibri" panose="020F0502020204030204" pitchFamily="34" charset="0"/>
              </a:rPr>
              <a:t>FERPA</a:t>
            </a:r>
            <a:endParaRPr lang="en-US" sz="4000" b="1" dirty="0">
              <a:latin typeface="Calibri" panose="020F0502020204030204" pitchFamily="34" charset="0"/>
              <a:cs typeface="Calibri" panose="020F0502020204030204" pitchFamily="34" charset="0"/>
            </a:endParaRPr>
          </a:p>
        </p:txBody>
      </p:sp>
      <p:sp>
        <p:nvSpPr>
          <p:cNvPr id="3" name="Content Placeholder 4"/>
          <p:cNvSpPr>
            <a:spLocks noGrp="1"/>
          </p:cNvSpPr>
          <p:nvPr>
            <p:ph idx="1"/>
          </p:nvPr>
        </p:nvSpPr>
        <p:spPr>
          <a:xfrm>
            <a:off x="457200" y="1143000"/>
            <a:ext cx="8229600" cy="5257800"/>
          </a:xfrm>
        </p:spPr>
        <p:txBody>
          <a:bodyPr>
            <a:normAutofit/>
          </a:bodyPr>
          <a:lstStyle/>
          <a:p>
            <a:pPr marL="0" indent="0">
              <a:spcAft>
                <a:spcPts val="900"/>
              </a:spcAft>
              <a:buNone/>
            </a:pPr>
            <a:endParaRPr lang="en-US" sz="2400" b="1" u="sng" dirty="0" smtClean="0">
              <a:latin typeface="Calibri" panose="020F0502020204030204" pitchFamily="34" charset="0"/>
              <a:cs typeface="Calibri" panose="020F0502020204030204" pitchFamily="34" charset="0"/>
            </a:endParaRPr>
          </a:p>
          <a:p>
            <a:pPr marL="0" indent="0">
              <a:spcAft>
                <a:spcPts val="900"/>
              </a:spcAft>
              <a:buNone/>
            </a:pPr>
            <a:r>
              <a:rPr lang="en-US" sz="2400" b="1" u="sng" dirty="0" smtClean="0">
                <a:latin typeface="Calibri" panose="020F0502020204030204" pitchFamily="34" charset="0"/>
                <a:cs typeface="Calibri" panose="020F0502020204030204" pitchFamily="34" charset="0"/>
              </a:rPr>
              <a:t>EDUCATIONAL RECORDS</a:t>
            </a:r>
            <a:r>
              <a:rPr lang="en-US" sz="2400" dirty="0" smtClean="0">
                <a:latin typeface="Calibri" panose="020F0502020204030204" pitchFamily="34" charset="0"/>
                <a:cs typeface="Calibri" panose="020F0502020204030204" pitchFamily="34" charset="0"/>
              </a:rPr>
              <a:t> are </a:t>
            </a:r>
            <a:r>
              <a:rPr lang="en-US" sz="2400" dirty="0">
                <a:latin typeface="Calibri" panose="020F0502020204030204" pitchFamily="34" charset="0"/>
                <a:cs typeface="Calibri" panose="020F0502020204030204" pitchFamily="34" charset="0"/>
              </a:rPr>
              <a:t>any records </a:t>
            </a:r>
            <a:r>
              <a:rPr lang="en-US" sz="2400" dirty="0" smtClean="0">
                <a:latin typeface="Calibri" panose="020F0502020204030204" pitchFamily="34" charset="0"/>
                <a:cs typeface="Calibri" panose="020F0502020204030204" pitchFamily="34" charset="0"/>
              </a:rPr>
              <a:t>maintained </a:t>
            </a:r>
            <a:r>
              <a:rPr lang="en-US" sz="2400" dirty="0">
                <a:latin typeface="Calibri" panose="020F0502020204030204" pitchFamily="34" charset="0"/>
                <a:cs typeface="Calibri" panose="020F0502020204030204" pitchFamily="34" charset="0"/>
              </a:rPr>
              <a:t>by </a:t>
            </a:r>
            <a:r>
              <a:rPr lang="en-US" sz="2400" dirty="0" smtClean="0">
                <a:latin typeface="Calibri" panose="020F0502020204030204" pitchFamily="34" charset="0"/>
                <a:cs typeface="Calibri" panose="020F0502020204030204" pitchFamily="34" charset="0"/>
              </a:rPr>
              <a:t>the College which </a:t>
            </a:r>
            <a:r>
              <a:rPr lang="en-US" sz="2400" dirty="0">
                <a:latin typeface="Calibri" panose="020F0502020204030204" pitchFamily="34" charset="0"/>
                <a:cs typeface="Calibri" panose="020F0502020204030204" pitchFamily="34" charset="0"/>
              </a:rPr>
              <a:t>are directly related to a </a:t>
            </a:r>
            <a:r>
              <a:rPr lang="en-US" sz="2400" dirty="0" smtClean="0">
                <a:latin typeface="Calibri" panose="020F0502020204030204" pitchFamily="34" charset="0"/>
                <a:cs typeface="Calibri" panose="020F0502020204030204" pitchFamily="34" charset="0"/>
              </a:rPr>
              <a:t>student.</a:t>
            </a:r>
          </a:p>
          <a:p>
            <a:pPr marL="0" indent="0">
              <a:spcAft>
                <a:spcPts val="900"/>
              </a:spcAft>
              <a:buNone/>
            </a:pPr>
            <a:r>
              <a:rPr lang="en-US" sz="2400" dirty="0" smtClean="0">
                <a:latin typeface="Calibri" panose="020F0502020204030204" pitchFamily="34" charset="0"/>
                <a:cs typeface="Calibri" panose="020F0502020204030204" pitchFamily="34" charset="0"/>
              </a:rPr>
              <a:t>Physical form or manner of storage does not matter.  They can be on </a:t>
            </a:r>
            <a:r>
              <a:rPr lang="en-US" sz="2400" dirty="0">
                <a:latin typeface="Calibri" panose="020F0502020204030204" pitchFamily="34" charset="0"/>
                <a:cs typeface="Calibri" panose="020F0502020204030204" pitchFamily="34" charset="0"/>
              </a:rPr>
              <a:t>paper, in handwriting, </a:t>
            </a:r>
            <a:r>
              <a:rPr lang="en-US" sz="2400" dirty="0" smtClean="0">
                <a:latin typeface="Calibri" panose="020F0502020204030204" pitchFamily="34" charset="0"/>
                <a:cs typeface="Calibri" panose="020F0502020204030204" pitchFamily="34" charset="0"/>
              </a:rPr>
              <a:t>email, electronic </a:t>
            </a:r>
            <a:r>
              <a:rPr lang="en-US" sz="2400" dirty="0">
                <a:latin typeface="Calibri" panose="020F0502020204030204" pitchFamily="34" charset="0"/>
                <a:cs typeface="Calibri" panose="020F0502020204030204" pitchFamily="34" charset="0"/>
              </a:rPr>
              <a:t>data, </a:t>
            </a:r>
            <a:r>
              <a:rPr lang="en-US" sz="2400" dirty="0" smtClean="0">
                <a:latin typeface="Calibri" panose="020F0502020204030204" pitchFamily="34" charset="0"/>
                <a:cs typeface="Calibri" panose="020F0502020204030204" pitchFamily="34" charset="0"/>
              </a:rPr>
              <a:t>computer storage, video, microfiche </a:t>
            </a:r>
            <a:r>
              <a:rPr lang="en-US" sz="2400" dirty="0">
                <a:latin typeface="Calibri" panose="020F0502020204030204" pitchFamily="34" charset="0"/>
                <a:cs typeface="Calibri" panose="020F0502020204030204" pitchFamily="34" charset="0"/>
              </a:rPr>
              <a:t>or </a:t>
            </a:r>
            <a:r>
              <a:rPr lang="en-US" sz="2400" dirty="0" smtClean="0">
                <a:latin typeface="Calibri" panose="020F0502020204030204" pitchFamily="34" charset="0"/>
                <a:cs typeface="Calibri" panose="020F0502020204030204" pitchFamily="34" charset="0"/>
              </a:rPr>
              <a:t>any other medium.</a:t>
            </a:r>
            <a:endParaRPr lang="en-US" sz="2400" dirty="0">
              <a:latin typeface="Calibri" panose="020F0502020204030204" pitchFamily="34" charset="0"/>
              <a:cs typeface="Calibri" panose="020F0502020204030204" pitchFamily="34" charset="0"/>
            </a:endParaRPr>
          </a:p>
          <a:p>
            <a:pPr marL="0" indent="0">
              <a:spcAft>
                <a:spcPts val="900"/>
              </a:spcAft>
              <a:buNone/>
            </a:pPr>
            <a:r>
              <a:rPr lang="en-US" sz="2400" dirty="0" smtClean="0">
                <a:latin typeface="Calibri" panose="020F0502020204030204" pitchFamily="34" charset="0"/>
                <a:cs typeface="Calibri" panose="020F0502020204030204" pitchFamily="34" charset="0"/>
              </a:rPr>
              <a:t>They include everything related to a student, but common items include class schedules, grades, test papers, term papers, SRS screens, computer printouts, and forms submitted by students.</a:t>
            </a:r>
          </a:p>
        </p:txBody>
      </p:sp>
    </p:spTree>
    <p:extLst>
      <p:ext uri="{BB962C8B-B14F-4D97-AF65-F5344CB8AC3E}">
        <p14:creationId xmlns:p14="http://schemas.microsoft.com/office/powerpoint/2010/main" val="1531197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0070C0"/>
                </a:solidFill>
              </a:rPr>
              <a:t>Criteria for Designating Areas</a:t>
            </a:r>
            <a:endParaRPr lang="en-US" b="1" dirty="0">
              <a:solidFill>
                <a:srgbClr val="0070C0"/>
              </a:solidFill>
            </a:endParaRPr>
          </a:p>
        </p:txBody>
      </p:sp>
      <p:sp>
        <p:nvSpPr>
          <p:cNvPr id="3" name="Content Placeholder 2"/>
          <p:cNvSpPr>
            <a:spLocks noGrp="1"/>
          </p:cNvSpPr>
          <p:nvPr>
            <p:ph idx="1"/>
          </p:nvPr>
        </p:nvSpPr>
        <p:spPr/>
        <p:txBody>
          <a:bodyPr>
            <a:normAutofit fontScale="92500" lnSpcReduction="10000"/>
          </a:bodyPr>
          <a:lstStyle/>
          <a:p>
            <a:pPr marL="514350" indent="-514350">
              <a:buAutoNum type="arabicPeriod"/>
            </a:pPr>
            <a:r>
              <a:rPr lang="en-US" dirty="0" smtClean="0"/>
              <a:t>No area should be smaller than one county</a:t>
            </a:r>
          </a:p>
          <a:p>
            <a:pPr marL="514350" indent="-514350">
              <a:buAutoNum type="arabicPeriod"/>
            </a:pPr>
            <a:r>
              <a:rPr lang="en-US" u="sng" dirty="0" smtClean="0"/>
              <a:t>When more than one county is considered, no area should, in general, have a longer than 30 mile travel radius for commuting to and from an institution</a:t>
            </a:r>
          </a:p>
          <a:p>
            <a:pPr marL="514350" indent="-514350">
              <a:buAutoNum type="arabicPeriod"/>
            </a:pPr>
            <a:r>
              <a:rPr lang="en-US" dirty="0" smtClean="0"/>
              <a:t>Potential enrollment should be no less than 400 full time students</a:t>
            </a:r>
          </a:p>
          <a:p>
            <a:pPr marL="514350" indent="-514350">
              <a:buAutoNum type="arabicPeriod"/>
            </a:pPr>
            <a:r>
              <a:rPr lang="en-US" dirty="0" smtClean="0"/>
              <a:t>Growth potential of the area should be high if the area is near the lower limits of any criteria</a:t>
            </a:r>
            <a:endParaRPr lang="en-US" dirty="0"/>
          </a:p>
        </p:txBody>
      </p:sp>
    </p:spTree>
    <p:extLst>
      <p:ext uri="{BB962C8B-B14F-4D97-AF65-F5344CB8AC3E}">
        <p14:creationId xmlns:p14="http://schemas.microsoft.com/office/powerpoint/2010/main" val="11120766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274638"/>
            <a:ext cx="8229600" cy="792162"/>
          </a:xfrm>
        </p:spPr>
        <p:txBody>
          <a:bodyPr>
            <a:normAutofit/>
          </a:bodyPr>
          <a:lstStyle/>
          <a:p>
            <a:r>
              <a:rPr lang="en-US" sz="4000" b="1" dirty="0" smtClean="0">
                <a:latin typeface="Calibri" panose="020F0502020204030204" pitchFamily="34" charset="0"/>
                <a:cs typeface="Calibri" panose="020F0502020204030204" pitchFamily="34" charset="0"/>
              </a:rPr>
              <a:t>FERPA</a:t>
            </a:r>
            <a:endParaRPr lang="en-US" sz="4000" b="1" dirty="0">
              <a:latin typeface="Calibri" panose="020F0502020204030204" pitchFamily="34" charset="0"/>
              <a:cs typeface="Calibri" panose="020F0502020204030204" pitchFamily="34" charset="0"/>
            </a:endParaRPr>
          </a:p>
        </p:txBody>
      </p:sp>
      <p:sp>
        <p:nvSpPr>
          <p:cNvPr id="3" name="Content Placeholder 4"/>
          <p:cNvSpPr>
            <a:spLocks noGrp="1"/>
          </p:cNvSpPr>
          <p:nvPr>
            <p:ph idx="1"/>
          </p:nvPr>
        </p:nvSpPr>
        <p:spPr>
          <a:xfrm>
            <a:off x="457200" y="1143000"/>
            <a:ext cx="8229600" cy="5257800"/>
          </a:xfrm>
        </p:spPr>
        <p:txBody>
          <a:bodyPr>
            <a:normAutofit lnSpcReduction="10000"/>
          </a:bodyPr>
          <a:lstStyle/>
          <a:p>
            <a:pPr marL="0" indent="0">
              <a:spcAft>
                <a:spcPts val="900"/>
              </a:spcAft>
              <a:buNone/>
            </a:pPr>
            <a:endParaRPr lang="en-US" sz="2400" b="1" u="sng" dirty="0" smtClean="0">
              <a:latin typeface="Calibri" panose="020F0502020204030204" pitchFamily="34" charset="0"/>
              <a:cs typeface="Calibri" panose="020F0502020204030204" pitchFamily="34" charset="0"/>
            </a:endParaRPr>
          </a:p>
          <a:p>
            <a:pPr marL="0" indent="0">
              <a:spcAft>
                <a:spcPts val="900"/>
              </a:spcAft>
              <a:buNone/>
            </a:pPr>
            <a:r>
              <a:rPr lang="en-US" sz="2400" b="1" dirty="0" smtClean="0">
                <a:latin typeface="Calibri" panose="020F0502020204030204" pitchFamily="34" charset="0"/>
                <a:cs typeface="Calibri" panose="020F0502020204030204" pitchFamily="34" charset="0"/>
              </a:rPr>
              <a:t>Questions:</a:t>
            </a:r>
            <a:endParaRPr lang="en-US" sz="2400" dirty="0" smtClean="0">
              <a:latin typeface="Calibri" panose="020F0502020204030204" pitchFamily="34" charset="0"/>
              <a:cs typeface="Calibri" panose="020F0502020204030204" pitchFamily="34" charset="0"/>
            </a:endParaRPr>
          </a:p>
          <a:p>
            <a:pPr marL="0" indent="0">
              <a:spcAft>
                <a:spcPts val="900"/>
              </a:spcAft>
              <a:buNone/>
            </a:pPr>
            <a:r>
              <a:rPr lang="en-US" sz="2400" dirty="0" smtClean="0">
                <a:latin typeface="Calibri" panose="020F0502020204030204" pitchFamily="34" charset="0"/>
                <a:cs typeface="Calibri" panose="020F0502020204030204" pitchFamily="34" charset="0"/>
              </a:rPr>
              <a:t>The mother of an adult student lives in Alaska and has not seen her daughter for several years.  Her flight to Pensacola arrived early and she wants to wait outside her daughter’s classroom with flowers and balloons to surprise her when class gets out.  Can you tell the mother what room the student is in or when class gets out?</a:t>
            </a:r>
          </a:p>
          <a:p>
            <a:pPr marL="0" indent="0">
              <a:buNone/>
            </a:pPr>
            <a:endParaRPr lang="en-US" sz="2400" dirty="0" smtClean="0">
              <a:latin typeface="Calibri" panose="020F0502020204030204" pitchFamily="34" charset="0"/>
              <a:cs typeface="Calibri" panose="020F0502020204030204" pitchFamily="34" charset="0"/>
            </a:endParaRPr>
          </a:p>
          <a:p>
            <a:pPr marL="0" indent="0">
              <a:spcAft>
                <a:spcPts val="900"/>
              </a:spcAft>
              <a:buNone/>
            </a:pPr>
            <a:r>
              <a:rPr lang="en-US" sz="2400" dirty="0" smtClean="0">
                <a:latin typeface="Calibri" panose="020F0502020204030204" pitchFamily="34" charset="0"/>
                <a:cs typeface="Calibri" panose="020F0502020204030204" pitchFamily="34" charset="0"/>
              </a:rPr>
              <a:t>Two deputy sheriffs tell you that they have learned that a  person with an arrest warrant is attending classes on campus and they urgently need to serve him with the warrant.  Can you tell them what room the student is in or when the class gets out?</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61501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274638"/>
            <a:ext cx="8229600" cy="792162"/>
          </a:xfrm>
        </p:spPr>
        <p:txBody>
          <a:bodyPr>
            <a:normAutofit/>
          </a:bodyPr>
          <a:lstStyle/>
          <a:p>
            <a:r>
              <a:rPr lang="en-US" sz="4000" b="1" dirty="0" smtClean="0">
                <a:latin typeface="Calibri" panose="020F0502020204030204" pitchFamily="34" charset="0"/>
                <a:cs typeface="Calibri" panose="020F0502020204030204" pitchFamily="34" charset="0"/>
              </a:rPr>
              <a:t>FERPA</a:t>
            </a:r>
            <a:endParaRPr lang="en-US" sz="4000" b="1" dirty="0">
              <a:latin typeface="Calibri" panose="020F0502020204030204" pitchFamily="34" charset="0"/>
              <a:cs typeface="Calibri" panose="020F0502020204030204" pitchFamily="34" charset="0"/>
            </a:endParaRPr>
          </a:p>
        </p:txBody>
      </p:sp>
      <p:sp>
        <p:nvSpPr>
          <p:cNvPr id="3" name="Content Placeholder 4"/>
          <p:cNvSpPr>
            <a:spLocks noGrp="1"/>
          </p:cNvSpPr>
          <p:nvPr>
            <p:ph idx="1"/>
          </p:nvPr>
        </p:nvSpPr>
        <p:spPr>
          <a:xfrm>
            <a:off x="457200" y="1143000"/>
            <a:ext cx="8229600" cy="5257800"/>
          </a:xfrm>
        </p:spPr>
        <p:txBody>
          <a:bodyPr>
            <a:noAutofit/>
          </a:bodyPr>
          <a:lstStyle/>
          <a:p>
            <a:pPr marL="0" indent="0">
              <a:spcAft>
                <a:spcPts val="600"/>
              </a:spcAft>
              <a:buNone/>
            </a:pPr>
            <a:endParaRPr lang="en-US" sz="2400" b="1" u="sng" dirty="0" smtClean="0">
              <a:latin typeface="Calibri" panose="020F0502020204030204" pitchFamily="34" charset="0"/>
              <a:cs typeface="Calibri" panose="020F0502020204030204" pitchFamily="34" charset="0"/>
            </a:endParaRPr>
          </a:p>
          <a:p>
            <a:pPr marL="0" indent="0">
              <a:spcAft>
                <a:spcPts val="600"/>
              </a:spcAft>
              <a:buNone/>
            </a:pPr>
            <a:r>
              <a:rPr lang="en-US" sz="2400" b="1" u="sng" dirty="0" smtClean="0">
                <a:latin typeface="Calibri" panose="020F0502020204030204" pitchFamily="34" charset="0"/>
                <a:cs typeface="Calibri" panose="020F0502020204030204" pitchFamily="34" charset="0"/>
              </a:rPr>
              <a:t>Directory Information</a:t>
            </a:r>
            <a:r>
              <a:rPr lang="en-US" sz="2400" dirty="0" smtClean="0">
                <a:latin typeface="Calibri" panose="020F0502020204030204" pitchFamily="34" charset="0"/>
                <a:cs typeface="Calibri" panose="020F0502020204030204" pitchFamily="34" charset="0"/>
              </a:rPr>
              <a:t> is defined at PSC to include:</a:t>
            </a:r>
            <a:endParaRPr lang="en-US" sz="2400" dirty="0">
              <a:latin typeface="Calibri" panose="020F0502020204030204" pitchFamily="34" charset="0"/>
              <a:cs typeface="Calibri" panose="020F0502020204030204" pitchFamily="34" charset="0"/>
            </a:endParaRPr>
          </a:p>
          <a:p>
            <a:pPr marL="457200" indent="-457200">
              <a:spcAft>
                <a:spcPts val="600"/>
              </a:spcAft>
              <a:buFont typeface="+mj-lt"/>
              <a:buAutoNum type="arabicPeriod"/>
            </a:pPr>
            <a:r>
              <a:rPr lang="en-US" sz="2400" dirty="0" smtClean="0">
                <a:latin typeface="Calibri" panose="020F0502020204030204" pitchFamily="34" charset="0"/>
                <a:cs typeface="Calibri" panose="020F0502020204030204" pitchFamily="34" charset="0"/>
              </a:rPr>
              <a:t>name </a:t>
            </a:r>
            <a:r>
              <a:rPr lang="en-US" sz="2400" dirty="0">
                <a:latin typeface="Calibri" panose="020F0502020204030204" pitchFamily="34" charset="0"/>
                <a:cs typeface="Calibri" panose="020F0502020204030204" pitchFamily="34" charset="0"/>
              </a:rPr>
              <a:t>of student;</a:t>
            </a:r>
          </a:p>
          <a:p>
            <a:pPr marL="457200" indent="-457200">
              <a:spcAft>
                <a:spcPts val="600"/>
              </a:spcAft>
              <a:buFont typeface="+mj-lt"/>
              <a:buAutoNum type="arabicPeriod"/>
            </a:pPr>
            <a:r>
              <a:rPr lang="en-US" sz="2400" dirty="0" smtClean="0">
                <a:latin typeface="Calibri" panose="020F0502020204030204" pitchFamily="34" charset="0"/>
                <a:cs typeface="Calibri" panose="020F0502020204030204" pitchFamily="34" charset="0"/>
              </a:rPr>
              <a:t>whether </a:t>
            </a:r>
            <a:r>
              <a:rPr lang="en-US" sz="2400" dirty="0">
                <a:latin typeface="Calibri" panose="020F0502020204030204" pitchFamily="34" charset="0"/>
                <a:cs typeface="Calibri" panose="020F0502020204030204" pitchFamily="34" charset="0"/>
              </a:rPr>
              <a:t>or not student is currently enrolled;</a:t>
            </a:r>
          </a:p>
          <a:p>
            <a:pPr marL="457200" indent="-457200">
              <a:spcAft>
                <a:spcPts val="600"/>
              </a:spcAft>
              <a:buFont typeface="+mj-lt"/>
              <a:buAutoNum type="arabicPeriod"/>
            </a:pPr>
            <a:r>
              <a:rPr lang="en-US" sz="2400" dirty="0" smtClean="0">
                <a:latin typeface="Calibri" panose="020F0502020204030204" pitchFamily="34" charset="0"/>
                <a:cs typeface="Calibri" panose="020F0502020204030204" pitchFamily="34" charset="0"/>
              </a:rPr>
              <a:t>dates </a:t>
            </a:r>
            <a:r>
              <a:rPr lang="en-US" sz="2400" dirty="0">
                <a:latin typeface="Calibri" panose="020F0502020204030204" pitchFamily="34" charset="0"/>
                <a:cs typeface="Calibri" panose="020F0502020204030204" pitchFamily="34" charset="0"/>
              </a:rPr>
              <a:t>of registered attendance;</a:t>
            </a:r>
          </a:p>
          <a:p>
            <a:pPr marL="457200" indent="-457200">
              <a:spcAft>
                <a:spcPts val="600"/>
              </a:spcAft>
              <a:buFont typeface="+mj-lt"/>
              <a:buAutoNum type="arabicPeriod"/>
            </a:pPr>
            <a:r>
              <a:rPr lang="en-US" sz="2400" dirty="0" smtClean="0">
                <a:latin typeface="Calibri" panose="020F0502020204030204" pitchFamily="34" charset="0"/>
                <a:cs typeface="Calibri" panose="020F0502020204030204" pitchFamily="34" charset="0"/>
              </a:rPr>
              <a:t>major </a:t>
            </a:r>
            <a:r>
              <a:rPr lang="en-US" sz="2400" dirty="0">
                <a:latin typeface="Calibri" panose="020F0502020204030204" pitchFamily="34" charset="0"/>
                <a:cs typeface="Calibri" panose="020F0502020204030204" pitchFamily="34" charset="0"/>
              </a:rPr>
              <a:t>field of study;</a:t>
            </a:r>
          </a:p>
          <a:p>
            <a:pPr marL="457200" indent="-457200">
              <a:spcAft>
                <a:spcPts val="600"/>
              </a:spcAft>
              <a:buFont typeface="+mj-lt"/>
              <a:buAutoNum type="arabicPeriod"/>
            </a:pPr>
            <a:r>
              <a:rPr lang="en-US" sz="2400" dirty="0" smtClean="0">
                <a:latin typeface="Calibri" panose="020F0502020204030204" pitchFamily="34" charset="0"/>
                <a:cs typeface="Calibri" panose="020F0502020204030204" pitchFamily="34" charset="0"/>
              </a:rPr>
              <a:t>degrees </a:t>
            </a:r>
            <a:r>
              <a:rPr lang="en-US" sz="2400" dirty="0">
                <a:latin typeface="Calibri" panose="020F0502020204030204" pitchFamily="34" charset="0"/>
                <a:cs typeface="Calibri" panose="020F0502020204030204" pitchFamily="34" charset="0"/>
              </a:rPr>
              <a:t>earned including dates of award and </a:t>
            </a:r>
            <a:r>
              <a:rPr lang="en-US" sz="2400" dirty="0" smtClean="0">
                <a:latin typeface="Calibri" panose="020F0502020204030204" pitchFamily="34" charset="0"/>
                <a:cs typeface="Calibri" panose="020F0502020204030204" pitchFamily="34" charset="0"/>
              </a:rPr>
              <a:t>major;</a:t>
            </a:r>
            <a:endParaRPr lang="en-US" sz="2400" dirty="0">
              <a:latin typeface="Calibri" panose="020F0502020204030204" pitchFamily="34" charset="0"/>
              <a:cs typeface="Calibri" panose="020F0502020204030204" pitchFamily="34" charset="0"/>
            </a:endParaRPr>
          </a:p>
          <a:p>
            <a:pPr marL="457200" indent="-457200">
              <a:spcAft>
                <a:spcPts val="600"/>
              </a:spcAft>
              <a:buFont typeface="+mj-lt"/>
              <a:buAutoNum type="arabicPeriod"/>
            </a:pPr>
            <a:r>
              <a:rPr lang="en-US" sz="2400" dirty="0" smtClean="0">
                <a:latin typeface="Calibri" panose="020F0502020204030204" pitchFamily="34" charset="0"/>
                <a:cs typeface="Calibri" panose="020F0502020204030204" pitchFamily="34" charset="0"/>
              </a:rPr>
              <a:t>honors </a:t>
            </a:r>
            <a:r>
              <a:rPr lang="en-US" sz="2400" dirty="0">
                <a:latin typeface="Calibri" panose="020F0502020204030204" pitchFamily="34" charset="0"/>
                <a:cs typeface="Calibri" panose="020F0502020204030204" pitchFamily="34" charset="0"/>
              </a:rPr>
              <a:t>received;</a:t>
            </a:r>
          </a:p>
          <a:p>
            <a:pPr marL="457200" indent="-457200">
              <a:spcAft>
                <a:spcPts val="600"/>
              </a:spcAft>
              <a:buFont typeface="+mj-lt"/>
              <a:buAutoNum type="arabicPeriod"/>
            </a:pPr>
            <a:r>
              <a:rPr lang="en-US" sz="2400" dirty="0" smtClean="0">
                <a:latin typeface="Calibri" panose="020F0502020204030204" pitchFamily="34" charset="0"/>
                <a:cs typeface="Calibri" panose="020F0502020204030204" pitchFamily="34" charset="0"/>
              </a:rPr>
              <a:t>participation </a:t>
            </a:r>
            <a:r>
              <a:rPr lang="en-US" sz="2400" dirty="0">
                <a:latin typeface="Calibri" panose="020F0502020204030204" pitchFamily="34" charset="0"/>
                <a:cs typeface="Calibri" panose="020F0502020204030204" pitchFamily="34" charset="0"/>
              </a:rPr>
              <a:t>in </a:t>
            </a:r>
            <a:r>
              <a:rPr lang="en-US" sz="2400" dirty="0" smtClean="0">
                <a:latin typeface="Calibri" panose="020F0502020204030204" pitchFamily="34" charset="0"/>
                <a:cs typeface="Calibri" panose="020F0502020204030204" pitchFamily="34" charset="0"/>
              </a:rPr>
              <a:t>activities </a:t>
            </a:r>
            <a:r>
              <a:rPr lang="en-US" sz="2400" dirty="0">
                <a:latin typeface="Calibri" panose="020F0502020204030204" pitchFamily="34" charset="0"/>
                <a:cs typeface="Calibri" panose="020F0502020204030204" pitchFamily="34" charset="0"/>
              </a:rPr>
              <a:t>and </a:t>
            </a:r>
            <a:r>
              <a:rPr lang="en-US" sz="2400" dirty="0" smtClean="0">
                <a:latin typeface="Calibri" panose="020F0502020204030204" pitchFamily="34" charset="0"/>
                <a:cs typeface="Calibri" panose="020F0502020204030204" pitchFamily="34" charset="0"/>
              </a:rPr>
              <a:t>sports;</a:t>
            </a:r>
            <a:endParaRPr lang="en-US" sz="2400" dirty="0">
              <a:latin typeface="Calibri" panose="020F0502020204030204" pitchFamily="34" charset="0"/>
              <a:cs typeface="Calibri" panose="020F0502020204030204" pitchFamily="34" charset="0"/>
            </a:endParaRPr>
          </a:p>
          <a:p>
            <a:pPr marL="457200" indent="-457200">
              <a:spcAft>
                <a:spcPts val="600"/>
              </a:spcAft>
              <a:buFont typeface="+mj-lt"/>
              <a:buAutoNum type="arabicPeriod"/>
            </a:pPr>
            <a:r>
              <a:rPr lang="en-US" sz="2400" dirty="0" smtClean="0">
                <a:latin typeface="Calibri" panose="020F0502020204030204" pitchFamily="34" charset="0"/>
                <a:cs typeface="Calibri" panose="020F0502020204030204" pitchFamily="34" charset="0"/>
              </a:rPr>
              <a:t>weight </a:t>
            </a:r>
            <a:r>
              <a:rPr lang="en-US" sz="2400" dirty="0">
                <a:latin typeface="Calibri" panose="020F0502020204030204" pitchFamily="34" charset="0"/>
                <a:cs typeface="Calibri" panose="020F0502020204030204" pitchFamily="34" charset="0"/>
              </a:rPr>
              <a:t>and height of members of athletic teams.</a:t>
            </a:r>
          </a:p>
          <a:p>
            <a:pPr marL="0" indent="0">
              <a:buNone/>
            </a:pPr>
            <a:endParaRPr lang="en-US" sz="2400" dirty="0" smtClean="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5284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274638"/>
            <a:ext cx="8229600" cy="792162"/>
          </a:xfrm>
        </p:spPr>
        <p:txBody>
          <a:bodyPr>
            <a:normAutofit/>
          </a:bodyPr>
          <a:lstStyle/>
          <a:p>
            <a:r>
              <a:rPr lang="en-US" sz="4000" b="1" dirty="0" smtClean="0">
                <a:latin typeface="Calibri" panose="020F0502020204030204" pitchFamily="34" charset="0"/>
                <a:cs typeface="Calibri" panose="020F0502020204030204" pitchFamily="34" charset="0"/>
              </a:rPr>
              <a:t>THE YEAR AHEAD</a:t>
            </a:r>
            <a:endParaRPr lang="en-US" sz="4000" b="1" dirty="0">
              <a:latin typeface="Calibri" panose="020F0502020204030204" pitchFamily="34" charset="0"/>
              <a:cs typeface="Calibri" panose="020F0502020204030204" pitchFamily="34" charset="0"/>
            </a:endParaRPr>
          </a:p>
        </p:txBody>
      </p:sp>
      <p:sp>
        <p:nvSpPr>
          <p:cNvPr id="3" name="Content Placeholder 4"/>
          <p:cNvSpPr>
            <a:spLocks noGrp="1"/>
          </p:cNvSpPr>
          <p:nvPr>
            <p:ph idx="1"/>
          </p:nvPr>
        </p:nvSpPr>
        <p:spPr>
          <a:xfrm>
            <a:off x="457200" y="1143000"/>
            <a:ext cx="8229600" cy="5257800"/>
          </a:xfrm>
        </p:spPr>
        <p:txBody>
          <a:bodyPr>
            <a:normAutofit/>
          </a:bodyPr>
          <a:lstStyle/>
          <a:p>
            <a:pPr marL="0" indent="0">
              <a:spcAft>
                <a:spcPts val="900"/>
              </a:spcAft>
              <a:buNone/>
            </a:pPr>
            <a:endParaRPr lang="en-US" sz="2400" b="1" u="sng" dirty="0" smtClean="0">
              <a:latin typeface="Calibri" panose="020F0502020204030204" pitchFamily="34" charset="0"/>
              <a:cs typeface="Calibri" panose="020F0502020204030204" pitchFamily="34" charset="0"/>
            </a:endParaRPr>
          </a:p>
          <a:p>
            <a:pPr marL="0" indent="0">
              <a:spcAft>
                <a:spcPts val="900"/>
              </a:spcAft>
              <a:buNone/>
            </a:pPr>
            <a:r>
              <a:rPr lang="en-US" sz="2400" b="1" u="sng" dirty="0" smtClean="0">
                <a:latin typeface="Calibri" panose="020F0502020204030204" pitchFamily="34" charset="0"/>
                <a:cs typeface="Calibri" panose="020F0502020204030204" pitchFamily="34" charset="0"/>
              </a:rPr>
              <a:t>PRIORITIES </a:t>
            </a:r>
            <a:r>
              <a:rPr lang="en-US" sz="2400" dirty="0" smtClean="0">
                <a:latin typeface="Calibri" panose="020F0502020204030204" pitchFamily="34" charset="0"/>
                <a:cs typeface="Calibri" panose="020F0502020204030204" pitchFamily="34" charset="0"/>
              </a:rPr>
              <a:t>include:</a:t>
            </a:r>
          </a:p>
          <a:p>
            <a:pPr marL="457200" indent="-457200">
              <a:spcAft>
                <a:spcPts val="900"/>
              </a:spcAft>
              <a:buFont typeface="+mj-lt"/>
              <a:buAutoNum type="arabicPeriod"/>
            </a:pPr>
            <a:r>
              <a:rPr lang="en-US" sz="2400" dirty="0" smtClean="0">
                <a:latin typeface="Calibri" panose="020F0502020204030204" pitchFamily="34" charset="0"/>
                <a:cs typeface="Calibri" panose="020F0502020204030204" pitchFamily="34" charset="0"/>
              </a:rPr>
              <a:t>70</a:t>
            </a:r>
            <a:r>
              <a:rPr lang="en-US" sz="2400" baseline="30000" dirty="0" smtClean="0">
                <a:latin typeface="Calibri" panose="020F0502020204030204" pitchFamily="34" charset="0"/>
                <a:cs typeface="Calibri" panose="020F0502020204030204" pitchFamily="34" charset="0"/>
              </a:rPr>
              <a:t>TH</a:t>
            </a:r>
            <a:r>
              <a:rPr lang="en-US" sz="2400" dirty="0" smtClean="0">
                <a:latin typeface="Calibri" panose="020F0502020204030204" pitchFamily="34" charset="0"/>
                <a:cs typeface="Calibri" panose="020F0502020204030204" pitchFamily="34" charset="0"/>
              </a:rPr>
              <a:t> Anniversary Celebration</a:t>
            </a:r>
            <a:endParaRPr lang="en-US" sz="2400" dirty="0">
              <a:latin typeface="Calibri" panose="020F0502020204030204" pitchFamily="34" charset="0"/>
              <a:cs typeface="Calibri" panose="020F0502020204030204" pitchFamily="34" charset="0"/>
            </a:endParaRPr>
          </a:p>
          <a:p>
            <a:pPr marL="457200" indent="-457200">
              <a:spcAft>
                <a:spcPts val="900"/>
              </a:spcAft>
              <a:buFont typeface="+mj-lt"/>
              <a:buAutoNum type="arabicPeriod"/>
            </a:pPr>
            <a:r>
              <a:rPr lang="en-US" sz="2400" dirty="0" smtClean="0">
                <a:latin typeface="Calibri" panose="020F0502020204030204" pitchFamily="34" charset="0"/>
                <a:cs typeface="Calibri" panose="020F0502020204030204" pitchFamily="34" charset="0"/>
              </a:rPr>
              <a:t>RFP Issued and Consultant Hired for Capital Campaign;</a:t>
            </a:r>
            <a:endParaRPr lang="en-US" sz="2400" dirty="0">
              <a:latin typeface="Calibri" panose="020F0502020204030204" pitchFamily="34" charset="0"/>
              <a:cs typeface="Calibri" panose="020F0502020204030204" pitchFamily="34" charset="0"/>
            </a:endParaRPr>
          </a:p>
          <a:p>
            <a:pPr marL="457200" indent="-457200">
              <a:spcAft>
                <a:spcPts val="900"/>
              </a:spcAft>
              <a:buFont typeface="+mj-lt"/>
              <a:buAutoNum type="arabicPeriod"/>
            </a:pPr>
            <a:r>
              <a:rPr lang="en-US" sz="2400" dirty="0" smtClean="0">
                <a:latin typeface="Calibri" panose="020F0502020204030204" pitchFamily="34" charset="0"/>
                <a:cs typeface="Calibri" panose="020F0502020204030204" pitchFamily="34" charset="0"/>
              </a:rPr>
              <a:t>Capital Campaign Manager hired and silent phase of campaign launched;</a:t>
            </a:r>
            <a:endParaRPr lang="en-US" sz="2400" dirty="0">
              <a:latin typeface="Calibri" panose="020F0502020204030204" pitchFamily="34" charset="0"/>
              <a:cs typeface="Calibri" panose="020F0502020204030204" pitchFamily="34" charset="0"/>
            </a:endParaRPr>
          </a:p>
          <a:p>
            <a:pPr marL="457200" indent="-457200">
              <a:spcAft>
                <a:spcPts val="900"/>
              </a:spcAft>
              <a:buFont typeface="+mj-lt"/>
              <a:buAutoNum type="arabicPeriod"/>
            </a:pPr>
            <a:r>
              <a:rPr lang="en-US" sz="2400" dirty="0" smtClean="0">
                <a:latin typeface="Calibri" panose="020F0502020204030204" pitchFamily="34" charset="0"/>
                <a:cs typeface="Calibri" panose="020F0502020204030204" pitchFamily="34" charset="0"/>
              </a:rPr>
              <a:t>Affinity Group Solicitation and Brochures re-launched;</a:t>
            </a:r>
            <a:endParaRPr lang="en-US" sz="2400" dirty="0">
              <a:latin typeface="Calibri" panose="020F0502020204030204" pitchFamily="34" charset="0"/>
              <a:cs typeface="Calibri" panose="020F0502020204030204" pitchFamily="34" charset="0"/>
            </a:endParaRPr>
          </a:p>
          <a:p>
            <a:pPr marL="457200" indent="-457200">
              <a:spcAft>
                <a:spcPts val="900"/>
              </a:spcAft>
              <a:buFont typeface="+mj-lt"/>
              <a:buAutoNum type="arabicPeriod"/>
            </a:pPr>
            <a:r>
              <a:rPr lang="en-US" sz="2400" dirty="0" smtClean="0">
                <a:latin typeface="Calibri" panose="020F0502020204030204" pitchFamily="34" charset="0"/>
                <a:cs typeface="Calibri" panose="020F0502020204030204" pitchFamily="34" charset="0"/>
              </a:rPr>
              <a:t>Foundation Committees solidified and website integrated with PSC.</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572986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274638"/>
            <a:ext cx="8229600" cy="792162"/>
          </a:xfrm>
        </p:spPr>
        <p:txBody>
          <a:bodyPr>
            <a:normAutofit/>
          </a:bodyPr>
          <a:lstStyle/>
          <a:p>
            <a:r>
              <a:rPr lang="en-US" b="1" dirty="0" smtClean="0">
                <a:latin typeface="Calibri" panose="020F0502020204030204" pitchFamily="34" charset="0"/>
                <a:cs typeface="Calibri" panose="020F0502020204030204" pitchFamily="34" charset="0"/>
              </a:rPr>
              <a:t>Capital Campaign - $35M to be tested</a:t>
            </a:r>
            <a:endParaRPr lang="en-US" sz="4000" b="1" dirty="0">
              <a:latin typeface="Calibri" panose="020F0502020204030204" pitchFamily="34" charset="0"/>
              <a:cs typeface="Calibri" panose="020F0502020204030204" pitchFamily="34" charset="0"/>
            </a:endParaRPr>
          </a:p>
        </p:txBody>
      </p:sp>
      <p:sp>
        <p:nvSpPr>
          <p:cNvPr id="3" name="Content Placeholder 4"/>
          <p:cNvSpPr>
            <a:spLocks noGrp="1"/>
          </p:cNvSpPr>
          <p:nvPr>
            <p:ph idx="1"/>
          </p:nvPr>
        </p:nvSpPr>
        <p:spPr>
          <a:xfrm>
            <a:off x="457200" y="1143000"/>
            <a:ext cx="8229600" cy="5257800"/>
          </a:xfrm>
        </p:spPr>
        <p:txBody>
          <a:bodyPr>
            <a:normAutofit fontScale="92500" lnSpcReduction="20000"/>
          </a:bodyPr>
          <a:lstStyle/>
          <a:p>
            <a:pPr marL="0" indent="0">
              <a:spcAft>
                <a:spcPts val="900"/>
              </a:spcAft>
              <a:buNone/>
            </a:pPr>
            <a:endParaRPr lang="en-US" sz="2400" b="1" u="sng" dirty="0" smtClean="0">
              <a:latin typeface="Calibri" panose="020F0502020204030204" pitchFamily="34" charset="0"/>
              <a:cs typeface="Calibri" panose="020F0502020204030204" pitchFamily="34" charset="0"/>
            </a:endParaRPr>
          </a:p>
          <a:p>
            <a:pPr marL="0" marR="265430" indent="0" algn="ctr">
              <a:spcBef>
                <a:spcPts val="440"/>
              </a:spcBef>
              <a:spcAft>
                <a:spcPts val="0"/>
              </a:spcAft>
              <a:buNone/>
            </a:pPr>
            <a:r>
              <a:rPr lang="en-US" sz="2400" b="1" dirty="0">
                <a:latin typeface="Garamond" panose="02020404030301010803" pitchFamily="18" charset="0"/>
                <a:ea typeface="Times New Roman" panose="02020603050405020304" pitchFamily="18" charset="0"/>
              </a:rPr>
              <a:t>REQUEST FOR PROPOSAL</a:t>
            </a:r>
            <a:endParaRPr lang="en-US" sz="2400" dirty="0">
              <a:latin typeface="Times New Roman" panose="02020603050405020304" pitchFamily="18" charset="0"/>
              <a:ea typeface="Times New Roman" panose="02020603050405020304" pitchFamily="18" charset="0"/>
            </a:endParaRPr>
          </a:p>
          <a:p>
            <a:pPr marL="0" indent="0">
              <a:spcBef>
                <a:spcPts val="0"/>
              </a:spcBef>
              <a:spcAft>
                <a:spcPts val="0"/>
              </a:spcAft>
              <a:buNone/>
            </a:pPr>
            <a:r>
              <a:rPr lang="en-US" sz="2400" b="1" dirty="0">
                <a:latin typeface="Garamond" panose="02020404030301010803"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0" indent="0">
              <a:spcBef>
                <a:spcPts val="0"/>
              </a:spcBef>
              <a:spcAft>
                <a:spcPts val="0"/>
              </a:spcAft>
              <a:buNone/>
            </a:pPr>
            <a:r>
              <a:rPr lang="en-US" sz="2400" b="1" dirty="0">
                <a:latin typeface="Garamond" panose="02020404030301010803" pitchFamily="18" charset="0"/>
                <a:ea typeface="Times New Roman" panose="02020603050405020304" pitchFamily="18" charset="0"/>
              </a:rPr>
              <a:t>Background Information:  </a:t>
            </a:r>
            <a:r>
              <a:rPr lang="en-US" sz="2400" dirty="0">
                <a:latin typeface="Garamond" panose="02020404030301010803" pitchFamily="18" charset="0"/>
                <a:ea typeface="Times New Roman" panose="02020603050405020304" pitchFamily="18" charset="0"/>
              </a:rPr>
              <a:t>Pensacola State College Foundation is a Direct Support Organization for a State College located in Pensacola, Florida.</a:t>
            </a:r>
            <a:endParaRPr lang="en-US" sz="2400" dirty="0">
              <a:latin typeface="Times New Roman" panose="02020603050405020304" pitchFamily="18" charset="0"/>
              <a:ea typeface="Times New Roman" panose="02020603050405020304" pitchFamily="18" charset="0"/>
            </a:endParaRPr>
          </a:p>
          <a:p>
            <a:pPr marL="0" indent="0">
              <a:spcBef>
                <a:spcPts val="15"/>
              </a:spcBef>
              <a:spcAft>
                <a:spcPts val="0"/>
              </a:spcAft>
              <a:buNone/>
            </a:pPr>
            <a:r>
              <a:rPr lang="en-US" sz="2400" dirty="0">
                <a:latin typeface="Garamond" panose="02020404030301010803"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0" indent="0">
              <a:spcBef>
                <a:spcPts val="0"/>
              </a:spcBef>
              <a:spcAft>
                <a:spcPts val="0"/>
              </a:spcAft>
              <a:buNone/>
            </a:pPr>
            <a:r>
              <a:rPr lang="en-US" sz="2400" dirty="0">
                <a:latin typeface="Garamond" panose="02020404030301010803" pitchFamily="18" charset="0"/>
                <a:ea typeface="Times New Roman" panose="02020603050405020304" pitchFamily="18" charset="0"/>
              </a:rPr>
              <a:t>The Pensacola State College Foundation Board of Governors is considering a capital project that is a comprehensive fundraising campaign focused in five key areas:</a:t>
            </a:r>
            <a:endParaRPr lang="en-US" sz="2400" dirty="0">
              <a:latin typeface="Times New Roman" panose="02020603050405020304" pitchFamily="18" charset="0"/>
              <a:ea typeface="Times New Roman" panose="02020603050405020304" pitchFamily="18" charset="0"/>
            </a:endParaRPr>
          </a:p>
          <a:p>
            <a:pPr marL="0" indent="0">
              <a:spcBef>
                <a:spcPts val="15"/>
              </a:spcBef>
              <a:spcAft>
                <a:spcPts val="0"/>
              </a:spcAft>
              <a:buNone/>
            </a:pPr>
            <a:r>
              <a:rPr lang="en-US" sz="2400" dirty="0">
                <a:latin typeface="Garamond" panose="02020404030301010803"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0" marR="140970" lvl="0" indent="0">
              <a:spcBef>
                <a:spcPts val="0"/>
              </a:spcBef>
              <a:spcAft>
                <a:spcPts val="0"/>
              </a:spcAft>
              <a:buSzPts val="1000"/>
              <a:buNone/>
              <a:tabLst>
                <a:tab pos="400050" algn="l"/>
              </a:tabLst>
            </a:pPr>
            <a:r>
              <a:rPr lang="en-US" sz="2400" dirty="0">
                <a:latin typeface="Garamond" panose="02020404030301010803" pitchFamily="18" charset="0"/>
                <a:ea typeface="Times New Roman" panose="02020603050405020304" pitchFamily="18" charset="0"/>
                <a:cs typeface="Times New Roman" panose="02020603050405020304" pitchFamily="18" charset="0"/>
              </a:rPr>
              <a:t>I. Endowments for a) scholarships b) faculty and staff development and c) program support</a:t>
            </a:r>
          </a:p>
          <a:p>
            <a:pPr marL="0" marR="140970" lvl="0" indent="0">
              <a:spcBef>
                <a:spcPts val="0"/>
              </a:spcBef>
              <a:spcAft>
                <a:spcPts val="0"/>
              </a:spcAft>
              <a:buSzPts val="1000"/>
              <a:buNone/>
              <a:tabLst>
                <a:tab pos="400050" algn="l"/>
              </a:tabLst>
            </a:pPr>
            <a:r>
              <a:rPr lang="en-US" sz="2400" dirty="0">
                <a:latin typeface="Garamond" panose="02020404030301010803" pitchFamily="18" charset="0"/>
                <a:ea typeface="Times New Roman" panose="02020603050405020304" pitchFamily="18" charset="0"/>
                <a:cs typeface="Times New Roman" panose="02020603050405020304" pitchFamily="18" charset="0"/>
              </a:rPr>
              <a:t>II. Building</a:t>
            </a:r>
          </a:p>
          <a:p>
            <a:pPr marL="0" marR="140970" lvl="0" indent="0">
              <a:spcBef>
                <a:spcPts val="0"/>
              </a:spcBef>
              <a:spcAft>
                <a:spcPts val="0"/>
              </a:spcAft>
              <a:buSzPts val="1000"/>
              <a:buNone/>
              <a:tabLst>
                <a:tab pos="400050" algn="l"/>
              </a:tabLst>
            </a:pPr>
            <a:r>
              <a:rPr lang="en-US" sz="2400" dirty="0">
                <a:latin typeface="Garamond" panose="02020404030301010803" pitchFamily="18" charset="0"/>
                <a:ea typeface="Times New Roman" panose="02020603050405020304" pitchFamily="18" charset="0"/>
                <a:cs typeface="Times New Roman" panose="02020603050405020304" pitchFamily="18" charset="0"/>
              </a:rPr>
              <a:t>III. Dormitory Replacement</a:t>
            </a:r>
          </a:p>
          <a:p>
            <a:pPr marL="0" marR="140970" lvl="0" indent="0">
              <a:spcBef>
                <a:spcPts val="0"/>
              </a:spcBef>
              <a:spcAft>
                <a:spcPts val="0"/>
              </a:spcAft>
              <a:buSzPts val="1000"/>
              <a:buNone/>
              <a:tabLst>
                <a:tab pos="400050" algn="l"/>
              </a:tabLst>
            </a:pPr>
            <a:r>
              <a:rPr lang="en-US" sz="2400" dirty="0">
                <a:latin typeface="Garamond" panose="02020404030301010803" pitchFamily="18" charset="0"/>
                <a:ea typeface="Times New Roman" panose="02020603050405020304" pitchFamily="18" charset="0"/>
                <a:cs typeface="Times New Roman" panose="02020603050405020304" pitchFamily="18" charset="0"/>
              </a:rPr>
              <a:t>IV. Establishment of a Nonprofit Center for Excellence and Philanthropy</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60498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274638"/>
            <a:ext cx="8229600" cy="792162"/>
          </a:xfrm>
        </p:spPr>
        <p:txBody>
          <a:bodyPr>
            <a:normAutofit/>
          </a:bodyPr>
          <a:lstStyle/>
          <a:p>
            <a:r>
              <a:rPr lang="en-US" b="1" dirty="0" smtClean="0">
                <a:latin typeface="Calibri" panose="020F0502020204030204" pitchFamily="34" charset="0"/>
                <a:cs typeface="Calibri" panose="020F0502020204030204" pitchFamily="34" charset="0"/>
              </a:rPr>
              <a:t>Affinity Group Re-Engagement</a:t>
            </a:r>
            <a:endParaRPr lang="en-US" sz="4000" b="1" dirty="0">
              <a:latin typeface="Calibri" panose="020F0502020204030204" pitchFamily="34" charset="0"/>
              <a:cs typeface="Calibri" panose="020F0502020204030204" pitchFamily="34" charset="0"/>
            </a:endParaRPr>
          </a:p>
        </p:txBody>
      </p:sp>
      <p:sp>
        <p:nvSpPr>
          <p:cNvPr id="3" name="Content Placeholder 4"/>
          <p:cNvSpPr>
            <a:spLocks noGrp="1"/>
          </p:cNvSpPr>
          <p:nvPr>
            <p:ph idx="1"/>
          </p:nvPr>
        </p:nvSpPr>
        <p:spPr>
          <a:xfrm>
            <a:off x="457200" y="1143000"/>
            <a:ext cx="8229600" cy="5257800"/>
          </a:xfrm>
        </p:spPr>
        <p:txBody>
          <a:bodyPr>
            <a:normAutofit/>
          </a:bodyPr>
          <a:lstStyle/>
          <a:p>
            <a:pPr marL="0" indent="0">
              <a:spcBef>
                <a:spcPts val="0"/>
              </a:spcBef>
              <a:spcAft>
                <a:spcPts val="0"/>
              </a:spcAft>
              <a:buNone/>
            </a:pPr>
            <a:r>
              <a:rPr lang="en-US" sz="2400" b="1" dirty="0" smtClean="0">
                <a:latin typeface="Garamond" panose="02020404030301010803" pitchFamily="18" charset="0"/>
                <a:ea typeface="Times New Roman" panose="02020603050405020304" pitchFamily="18" charset="0"/>
              </a:rPr>
              <a:t>Affinity Groups are donor groups who support areas of interest at the college.  These programs are essential to college growth and program success and each has their strengths and challenges.</a:t>
            </a:r>
            <a:endParaRPr lang="en-US" sz="2400" dirty="0">
              <a:latin typeface="Times New Roman" panose="02020603050405020304" pitchFamily="18" charset="0"/>
              <a:ea typeface="Times New Roman" panose="02020603050405020304" pitchFamily="18" charset="0"/>
            </a:endParaRPr>
          </a:p>
          <a:p>
            <a:pPr marL="0" indent="0">
              <a:spcBef>
                <a:spcPts val="15"/>
              </a:spcBef>
              <a:spcAft>
                <a:spcPts val="0"/>
              </a:spcAft>
              <a:buNone/>
            </a:pPr>
            <a:r>
              <a:rPr lang="en-US" sz="2400" dirty="0">
                <a:latin typeface="Garamond" panose="02020404030301010803"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0" indent="0">
              <a:spcBef>
                <a:spcPts val="0"/>
              </a:spcBef>
              <a:spcAft>
                <a:spcPts val="0"/>
              </a:spcAft>
              <a:buNone/>
            </a:pPr>
            <a:r>
              <a:rPr lang="en-US" sz="2400" dirty="0" smtClean="0">
                <a:latin typeface="Garamond" panose="02020404030301010803" pitchFamily="18" charset="0"/>
                <a:ea typeface="Times New Roman" panose="02020603050405020304" pitchFamily="18" charset="0"/>
              </a:rPr>
              <a:t>Affinity Group Strengths and Challenges:</a:t>
            </a:r>
            <a:endParaRPr lang="en-US" sz="2400" dirty="0">
              <a:latin typeface="Times New Roman" panose="02020603050405020304" pitchFamily="18" charset="0"/>
              <a:ea typeface="Times New Roman" panose="02020603050405020304" pitchFamily="18" charset="0"/>
            </a:endParaRPr>
          </a:p>
          <a:p>
            <a:pPr marL="0" indent="0">
              <a:spcBef>
                <a:spcPts val="15"/>
              </a:spcBef>
              <a:spcAft>
                <a:spcPts val="0"/>
              </a:spcAft>
              <a:buNone/>
            </a:pPr>
            <a:r>
              <a:rPr lang="en-US" sz="2400" dirty="0">
                <a:latin typeface="Garamond" panose="02020404030301010803"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R="140970" lvl="0">
              <a:spcBef>
                <a:spcPts val="0"/>
              </a:spcBef>
              <a:spcAft>
                <a:spcPts val="0"/>
              </a:spcAft>
              <a:buSzPts val="1000"/>
              <a:buFont typeface="+mj-lt"/>
              <a:buAutoNum type="romanUcPeriod"/>
              <a:tabLst>
                <a:tab pos="400050" algn="l"/>
              </a:tabLst>
            </a:pPr>
            <a:r>
              <a:rPr lang="en-US" sz="2400" dirty="0" smtClean="0">
                <a:latin typeface="Garamond" panose="02020404030301010803" pitchFamily="18" charset="0"/>
                <a:ea typeface="Times New Roman" panose="02020603050405020304" pitchFamily="18" charset="0"/>
                <a:cs typeface="Times New Roman" panose="02020603050405020304" pitchFamily="18" charset="0"/>
              </a:rPr>
              <a:t>FOPA – Friends of Performing Arts</a:t>
            </a:r>
          </a:p>
          <a:p>
            <a:pPr marR="140970" lvl="0">
              <a:spcBef>
                <a:spcPts val="0"/>
              </a:spcBef>
              <a:spcAft>
                <a:spcPts val="0"/>
              </a:spcAft>
              <a:buSzPts val="1000"/>
              <a:buFont typeface="+mj-lt"/>
              <a:buAutoNum type="romanUcPeriod"/>
              <a:tabLst>
                <a:tab pos="400050" algn="l"/>
              </a:tabLst>
            </a:pPr>
            <a:r>
              <a:rPr lang="en-US" sz="2400" dirty="0" smtClean="0">
                <a:latin typeface="Garamond" panose="02020404030301010803" pitchFamily="18" charset="0"/>
                <a:ea typeface="Times New Roman" panose="02020603050405020304" pitchFamily="18" charset="0"/>
                <a:cs typeface="Times New Roman" panose="02020603050405020304" pitchFamily="18" charset="0"/>
              </a:rPr>
              <a:t>Anna Society – Visual Arts Support</a:t>
            </a:r>
          </a:p>
          <a:p>
            <a:pPr marR="140970" lvl="0">
              <a:spcBef>
                <a:spcPts val="0"/>
              </a:spcBef>
              <a:spcAft>
                <a:spcPts val="0"/>
              </a:spcAft>
              <a:buSzPts val="1000"/>
              <a:buFont typeface="+mj-lt"/>
              <a:buAutoNum type="romanUcPeriod"/>
              <a:tabLst>
                <a:tab pos="400050" algn="l"/>
              </a:tabLst>
            </a:pPr>
            <a:r>
              <a:rPr lang="en-US" sz="2400" dirty="0" smtClean="0">
                <a:latin typeface="Garamond" panose="02020404030301010803" pitchFamily="18" charset="0"/>
                <a:ea typeface="Times New Roman" panose="02020603050405020304" pitchFamily="18" charset="0"/>
                <a:cs typeface="Times New Roman" panose="02020603050405020304" pitchFamily="18" charset="0"/>
              </a:rPr>
              <a:t>Boosters- Athletic Support</a:t>
            </a:r>
          </a:p>
          <a:p>
            <a:pPr marR="140970" lvl="0">
              <a:spcBef>
                <a:spcPts val="0"/>
              </a:spcBef>
              <a:spcAft>
                <a:spcPts val="0"/>
              </a:spcAft>
              <a:buSzPts val="1000"/>
              <a:buFont typeface="+mj-lt"/>
              <a:buAutoNum type="romanUcPeriod"/>
              <a:tabLst>
                <a:tab pos="400050" algn="l"/>
              </a:tabLst>
            </a:pPr>
            <a:r>
              <a:rPr lang="en-US" sz="2400" dirty="0" smtClean="0">
                <a:latin typeface="Garamond" panose="02020404030301010803" pitchFamily="18" charset="0"/>
                <a:ea typeface="Times New Roman" panose="02020603050405020304" pitchFamily="18" charset="0"/>
                <a:cs typeface="Times New Roman" panose="02020603050405020304" pitchFamily="18" charset="0"/>
              </a:rPr>
              <a:t>President’s Circle - $1500 and above/</a:t>
            </a:r>
            <a:r>
              <a:rPr lang="en-US" sz="2400" dirty="0" err="1" smtClean="0">
                <a:latin typeface="Garamond" panose="02020404030301010803" pitchFamily="18" charset="0"/>
                <a:ea typeface="Times New Roman" panose="02020603050405020304" pitchFamily="18" charset="0"/>
                <a:cs typeface="Times New Roman" panose="02020603050405020304" pitchFamily="18" charset="0"/>
              </a:rPr>
              <a:t>Garde</a:t>
            </a:r>
            <a:r>
              <a:rPr lang="en-US" sz="2400" dirty="0" smtClean="0">
                <a:latin typeface="Garamond" panose="02020404030301010803" pitchFamily="18" charset="0"/>
                <a:ea typeface="Times New Roman" panose="02020603050405020304" pitchFamily="18" charset="0"/>
                <a:cs typeface="Times New Roman" panose="02020603050405020304" pitchFamily="18" charset="0"/>
              </a:rPr>
              <a:t> Manager</a:t>
            </a:r>
          </a:p>
          <a:p>
            <a:pPr marR="140970" lvl="0">
              <a:spcBef>
                <a:spcPts val="0"/>
              </a:spcBef>
              <a:spcAft>
                <a:spcPts val="0"/>
              </a:spcAft>
              <a:buSzPts val="1000"/>
              <a:buFont typeface="+mj-lt"/>
              <a:buAutoNum type="romanUcPeriod"/>
              <a:tabLst>
                <a:tab pos="400050" algn="l"/>
              </a:tabLst>
            </a:pPr>
            <a:r>
              <a:rPr lang="en-US" sz="2400" dirty="0" smtClean="0">
                <a:latin typeface="Garamond" panose="02020404030301010803" pitchFamily="18" charset="0"/>
                <a:ea typeface="Times New Roman" panose="02020603050405020304" pitchFamily="18" charset="0"/>
                <a:cs typeface="Times New Roman" panose="02020603050405020304" pitchFamily="18" charset="0"/>
              </a:rPr>
              <a:t>Culinary &amp; Molly McGuire Endowment</a:t>
            </a:r>
          </a:p>
          <a:p>
            <a:pPr marR="140970" lvl="0">
              <a:spcBef>
                <a:spcPts val="0"/>
              </a:spcBef>
              <a:spcAft>
                <a:spcPts val="0"/>
              </a:spcAft>
              <a:buSzPts val="1000"/>
              <a:buFont typeface="+mj-lt"/>
              <a:buAutoNum type="romanUcPeriod"/>
              <a:tabLst>
                <a:tab pos="400050" algn="l"/>
              </a:tabLst>
            </a:pPr>
            <a:r>
              <a:rPr lang="en-US" sz="2400" dirty="0" smtClean="0">
                <a:latin typeface="Garamond" panose="02020404030301010803" pitchFamily="18" charset="0"/>
                <a:ea typeface="Times New Roman" panose="02020603050405020304" pitchFamily="18" charset="0"/>
                <a:cs typeface="Times New Roman" panose="02020603050405020304" pitchFamily="18" charset="0"/>
              </a:rPr>
              <a:t>Staff and Faculty – All In</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5241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8"/>
            <a:ext cx="8229600" cy="715962"/>
          </a:xfrm>
        </p:spPr>
        <p:txBody>
          <a:bodyPr/>
          <a:lstStyle/>
          <a:p>
            <a:pPr algn="l"/>
            <a:r>
              <a:rPr lang="en-US" sz="3200" b="1" dirty="0" smtClean="0">
                <a:solidFill>
                  <a:srgbClr val="0070C0"/>
                </a:solidFill>
              </a:rPr>
              <a:t>Affinity Groups</a:t>
            </a:r>
            <a:endParaRPr lang="en-US" sz="3200" b="1" dirty="0">
              <a:solidFill>
                <a:srgbClr val="0070C0"/>
              </a:solidFill>
            </a:endParaRPr>
          </a:p>
        </p:txBody>
      </p:sp>
      <p:pic>
        <p:nvPicPr>
          <p:cNvPr id="4" name="Picture 3"/>
          <p:cNvPicPr>
            <a:picLocks noChangeAspect="1"/>
          </p:cNvPicPr>
          <p:nvPr/>
        </p:nvPicPr>
        <p:blipFill>
          <a:blip r:embed="rId4"/>
          <a:stretch>
            <a:fillRect/>
          </a:stretch>
        </p:blipFill>
        <p:spPr>
          <a:xfrm>
            <a:off x="57485" y="1066800"/>
            <a:ext cx="8857915" cy="3313001"/>
          </a:xfrm>
          <a:prstGeom prst="rect">
            <a:avLst/>
          </a:prstGeom>
        </p:spPr>
      </p:pic>
    </p:spTree>
    <p:extLst>
      <p:ext uri="{BB962C8B-B14F-4D97-AF65-F5344CB8AC3E}">
        <p14:creationId xmlns:p14="http://schemas.microsoft.com/office/powerpoint/2010/main" val="269905506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3"/>
          <p:cNvSpPr>
            <a:spLocks noGrp="1"/>
          </p:cNvSpPr>
          <p:nvPr>
            <p:ph type="title"/>
          </p:nvPr>
        </p:nvSpPr>
        <p:spPr>
          <a:xfrm>
            <a:off x="457200" y="0"/>
            <a:ext cx="8229600" cy="792162"/>
          </a:xfrm>
        </p:spPr>
        <p:txBody>
          <a:bodyPr>
            <a:normAutofit/>
          </a:bodyPr>
          <a:lstStyle/>
          <a:p>
            <a:r>
              <a:rPr lang="en-US" b="1" dirty="0" smtClean="0">
                <a:latin typeface="Calibri" panose="020F0502020204030204" pitchFamily="34" charset="0"/>
                <a:cs typeface="Calibri" panose="020F0502020204030204" pitchFamily="34" charset="0"/>
              </a:rPr>
              <a:t>Board Engagement</a:t>
            </a:r>
            <a:endParaRPr lang="en-US" sz="4000" b="1" dirty="0">
              <a:latin typeface="Calibri" panose="020F0502020204030204" pitchFamily="34" charset="0"/>
              <a:cs typeface="Calibri" panose="020F0502020204030204" pitchFamily="34" charset="0"/>
            </a:endParaRPr>
          </a:p>
        </p:txBody>
      </p:sp>
      <p:sp>
        <p:nvSpPr>
          <p:cNvPr id="3" name="Content Placeholder 4"/>
          <p:cNvSpPr>
            <a:spLocks noGrp="1"/>
          </p:cNvSpPr>
          <p:nvPr>
            <p:ph idx="1"/>
          </p:nvPr>
        </p:nvSpPr>
        <p:spPr>
          <a:xfrm>
            <a:off x="457200" y="914400"/>
            <a:ext cx="8229600" cy="5257800"/>
          </a:xfrm>
        </p:spPr>
        <p:txBody>
          <a:bodyPr>
            <a:normAutofit lnSpcReduction="10000"/>
          </a:bodyPr>
          <a:lstStyle/>
          <a:p>
            <a:pPr marL="0" indent="0">
              <a:spcBef>
                <a:spcPts val="0"/>
              </a:spcBef>
              <a:spcAft>
                <a:spcPts val="0"/>
              </a:spcAft>
              <a:buNone/>
            </a:pPr>
            <a:r>
              <a:rPr lang="en-US" sz="2400" b="1" dirty="0" smtClean="0">
                <a:latin typeface="Garamond" panose="02020404030301010803" pitchFamily="18" charset="0"/>
                <a:ea typeface="Times New Roman" panose="02020603050405020304" pitchFamily="18" charset="0"/>
              </a:rPr>
              <a:t>Executive Council</a:t>
            </a:r>
          </a:p>
          <a:p>
            <a:pPr marL="0" indent="0">
              <a:spcBef>
                <a:spcPts val="0"/>
              </a:spcBef>
              <a:spcAft>
                <a:spcPts val="0"/>
              </a:spcAft>
              <a:buNone/>
            </a:pPr>
            <a:r>
              <a:rPr lang="en-US" sz="2400" b="1" dirty="0">
                <a:latin typeface="Garamond" panose="02020404030301010803" pitchFamily="18" charset="0"/>
                <a:ea typeface="Times New Roman" panose="02020603050405020304" pitchFamily="18" charset="0"/>
                <a:cs typeface="Times New Roman" panose="02020603050405020304" pitchFamily="18" charset="0"/>
              </a:rPr>
              <a:t>Finance Committee</a:t>
            </a:r>
          </a:p>
          <a:p>
            <a:pPr marL="0" indent="0">
              <a:spcBef>
                <a:spcPts val="0"/>
              </a:spcBef>
              <a:spcAft>
                <a:spcPts val="0"/>
              </a:spcAft>
              <a:buNone/>
            </a:pPr>
            <a:r>
              <a:rPr lang="en-US" sz="2400" b="1" dirty="0" smtClean="0">
                <a:latin typeface="Garamond" panose="02020404030301010803" pitchFamily="18" charset="0"/>
                <a:ea typeface="Times New Roman" panose="02020603050405020304" pitchFamily="18" charset="0"/>
                <a:cs typeface="Times New Roman" panose="02020603050405020304" pitchFamily="18" charset="0"/>
              </a:rPr>
              <a:t>Board Structure</a:t>
            </a:r>
          </a:p>
          <a:p>
            <a:pPr marL="0" indent="0">
              <a:spcBef>
                <a:spcPts val="0"/>
              </a:spcBef>
              <a:spcAft>
                <a:spcPts val="0"/>
              </a:spcAft>
              <a:buNone/>
            </a:pPr>
            <a:endParaRPr lang="en-US" sz="2400" b="1" dirty="0">
              <a:latin typeface="Garamond" panose="02020404030301010803" pitchFamily="18" charset="0"/>
              <a:ea typeface="Times New Roman" panose="02020603050405020304" pitchFamily="18" charset="0"/>
              <a:cs typeface="Times New Roman" panose="02020603050405020304" pitchFamily="18" charset="0"/>
            </a:endParaRPr>
          </a:p>
          <a:p>
            <a:pPr marL="0" indent="0">
              <a:spcBef>
                <a:spcPts val="0"/>
              </a:spcBef>
              <a:spcAft>
                <a:spcPts val="0"/>
              </a:spcAft>
              <a:buNone/>
            </a:pPr>
            <a:r>
              <a:rPr lang="en-US" sz="2400" b="1" dirty="0" smtClean="0">
                <a:latin typeface="Garamond" panose="02020404030301010803" pitchFamily="18" charset="0"/>
                <a:ea typeface="Times New Roman" panose="02020603050405020304" pitchFamily="18" charset="0"/>
                <a:cs typeface="Times New Roman" panose="02020603050405020304" pitchFamily="18" charset="0"/>
              </a:rPr>
              <a:t>New:</a:t>
            </a:r>
          </a:p>
          <a:p>
            <a:pPr marL="0" indent="0">
              <a:spcBef>
                <a:spcPts val="0"/>
              </a:spcBef>
              <a:spcAft>
                <a:spcPts val="0"/>
              </a:spcAft>
              <a:buNone/>
            </a:pPr>
            <a:r>
              <a:rPr lang="en-US" sz="2400" b="1" dirty="0" smtClean="0">
                <a:latin typeface="Garamond" panose="02020404030301010803" pitchFamily="18" charset="0"/>
                <a:ea typeface="Times New Roman" panose="02020603050405020304" pitchFamily="18" charset="0"/>
                <a:cs typeface="Times New Roman" panose="02020603050405020304" pitchFamily="18" charset="0"/>
              </a:rPr>
              <a:t>Change in Bylaws</a:t>
            </a:r>
          </a:p>
          <a:p>
            <a:pPr marL="0" indent="0">
              <a:spcBef>
                <a:spcPts val="0"/>
              </a:spcBef>
              <a:spcAft>
                <a:spcPts val="0"/>
              </a:spcAft>
              <a:buNone/>
            </a:pPr>
            <a:r>
              <a:rPr lang="en-US" sz="2400" b="1" dirty="0" smtClean="0">
                <a:latin typeface="Garamond" panose="02020404030301010803" pitchFamily="18" charset="0"/>
                <a:ea typeface="Times New Roman" panose="02020603050405020304" pitchFamily="18" charset="0"/>
                <a:cs typeface="Times New Roman" panose="02020603050405020304" pitchFamily="18" charset="0"/>
              </a:rPr>
              <a:t>Board Committees</a:t>
            </a:r>
          </a:p>
          <a:p>
            <a:pPr>
              <a:spcBef>
                <a:spcPts val="0"/>
              </a:spcBef>
              <a:spcAft>
                <a:spcPts val="0"/>
              </a:spcAft>
            </a:pPr>
            <a:r>
              <a:rPr lang="en-US" sz="2400" b="1" dirty="0" smtClean="0">
                <a:latin typeface="Garamond" panose="02020404030301010803" pitchFamily="18" charset="0"/>
                <a:ea typeface="Times New Roman" panose="02020603050405020304" pitchFamily="18" charset="0"/>
                <a:cs typeface="Times New Roman" panose="02020603050405020304" pitchFamily="18" charset="0"/>
              </a:rPr>
              <a:t>Nominating</a:t>
            </a:r>
          </a:p>
          <a:p>
            <a:pPr lvl="1">
              <a:spcBef>
                <a:spcPts val="0"/>
              </a:spcBef>
              <a:spcAft>
                <a:spcPts val="0"/>
              </a:spcAft>
            </a:pPr>
            <a:r>
              <a:rPr lang="en-US" sz="1600" b="1" dirty="0" smtClean="0">
                <a:latin typeface="Garamond" panose="02020404030301010803" pitchFamily="18" charset="0"/>
                <a:ea typeface="Times New Roman" panose="02020603050405020304" pitchFamily="18" charset="0"/>
                <a:cs typeface="Times New Roman" panose="02020603050405020304" pitchFamily="18" charset="0"/>
              </a:rPr>
              <a:t>orientation</a:t>
            </a:r>
          </a:p>
          <a:p>
            <a:pPr>
              <a:spcBef>
                <a:spcPts val="0"/>
              </a:spcBef>
              <a:spcAft>
                <a:spcPts val="0"/>
              </a:spcAft>
            </a:pPr>
            <a:r>
              <a:rPr lang="en-US" sz="2400" b="1" dirty="0" smtClean="0">
                <a:latin typeface="Garamond" panose="02020404030301010803" pitchFamily="18" charset="0"/>
                <a:ea typeface="Times New Roman" panose="02020603050405020304" pitchFamily="18" charset="0"/>
                <a:cs typeface="Times New Roman" panose="02020603050405020304" pitchFamily="18" charset="0"/>
              </a:rPr>
              <a:t>Fundraising</a:t>
            </a:r>
          </a:p>
          <a:p>
            <a:pPr lvl="1">
              <a:spcBef>
                <a:spcPts val="0"/>
              </a:spcBef>
              <a:spcAft>
                <a:spcPts val="0"/>
              </a:spcAft>
            </a:pPr>
            <a:r>
              <a:rPr lang="en-US" sz="1600" b="1" dirty="0">
                <a:latin typeface="Garamond" panose="02020404030301010803" pitchFamily="18" charset="0"/>
                <a:ea typeface="Times New Roman" panose="02020603050405020304" pitchFamily="18" charset="0"/>
                <a:cs typeface="Times New Roman" panose="02020603050405020304" pitchFamily="18" charset="0"/>
              </a:rPr>
              <a:t>a</a:t>
            </a:r>
            <a:r>
              <a:rPr lang="en-US" sz="1600" b="1" dirty="0" smtClean="0">
                <a:latin typeface="Garamond" panose="02020404030301010803" pitchFamily="18" charset="0"/>
                <a:ea typeface="Times New Roman" panose="02020603050405020304" pitchFamily="18" charset="0"/>
                <a:cs typeface="Times New Roman" panose="02020603050405020304" pitchFamily="18" charset="0"/>
              </a:rPr>
              <a:t>ll events</a:t>
            </a:r>
          </a:p>
          <a:p>
            <a:pPr>
              <a:spcBef>
                <a:spcPts val="0"/>
              </a:spcBef>
              <a:spcAft>
                <a:spcPts val="0"/>
              </a:spcAft>
            </a:pPr>
            <a:r>
              <a:rPr lang="en-US" sz="2400" b="1" dirty="0" smtClean="0">
                <a:latin typeface="Garamond" panose="02020404030301010803" pitchFamily="18" charset="0"/>
                <a:ea typeface="Times New Roman" panose="02020603050405020304" pitchFamily="18" charset="0"/>
                <a:cs typeface="Times New Roman" panose="02020603050405020304" pitchFamily="18" charset="0"/>
              </a:rPr>
              <a:t>Bylaws</a:t>
            </a:r>
          </a:p>
          <a:p>
            <a:pPr lvl="1">
              <a:spcBef>
                <a:spcPts val="0"/>
              </a:spcBef>
              <a:spcAft>
                <a:spcPts val="0"/>
              </a:spcAft>
            </a:pPr>
            <a:r>
              <a:rPr lang="en-US" sz="1600" b="1" dirty="0" smtClean="0">
                <a:latin typeface="Garamond" panose="02020404030301010803" pitchFamily="18" charset="0"/>
                <a:ea typeface="Times New Roman" panose="02020603050405020304" pitchFamily="18" charset="0"/>
                <a:cs typeface="Times New Roman" panose="02020603050405020304" pitchFamily="18" charset="0"/>
              </a:rPr>
              <a:t>annual</a:t>
            </a:r>
          </a:p>
          <a:p>
            <a:pPr>
              <a:spcBef>
                <a:spcPts val="0"/>
              </a:spcBef>
              <a:spcAft>
                <a:spcPts val="0"/>
              </a:spcAft>
            </a:pPr>
            <a:r>
              <a:rPr lang="en-US" sz="2400" b="1" dirty="0" smtClean="0">
                <a:latin typeface="Garamond" panose="02020404030301010803" pitchFamily="18" charset="0"/>
                <a:ea typeface="Times New Roman" panose="02020603050405020304" pitchFamily="18" charset="0"/>
                <a:cs typeface="Times New Roman" panose="02020603050405020304" pitchFamily="18" charset="0"/>
              </a:rPr>
              <a:t>Capital Campaign</a:t>
            </a:r>
          </a:p>
          <a:p>
            <a:pPr lvl="1">
              <a:spcBef>
                <a:spcPts val="0"/>
              </a:spcBef>
              <a:spcAft>
                <a:spcPts val="0"/>
              </a:spcAft>
            </a:pPr>
            <a:r>
              <a:rPr lang="en-US" sz="1600" b="1" dirty="0" smtClean="0">
                <a:latin typeface="Garamond" panose="02020404030301010803" pitchFamily="18" charset="0"/>
                <a:ea typeface="Times New Roman" panose="02020603050405020304" pitchFamily="18" charset="0"/>
                <a:cs typeface="Times New Roman" panose="02020603050405020304" pitchFamily="18" charset="0"/>
              </a:rPr>
              <a:t>Faculty and student</a:t>
            </a:r>
          </a:p>
          <a:p>
            <a:pPr lvl="1">
              <a:spcBef>
                <a:spcPts val="0"/>
              </a:spcBef>
              <a:spcAft>
                <a:spcPts val="0"/>
              </a:spcAft>
            </a:pPr>
            <a:r>
              <a:rPr lang="en-US" sz="1600" b="1" dirty="0" smtClean="0">
                <a:latin typeface="Garamond" panose="02020404030301010803" pitchFamily="18" charset="0"/>
                <a:ea typeface="Times New Roman" panose="02020603050405020304" pitchFamily="18" charset="0"/>
                <a:cs typeface="Times New Roman" panose="02020603050405020304" pitchFamily="18" charset="0"/>
              </a:rPr>
              <a:t>Major gifts</a:t>
            </a:r>
          </a:p>
          <a:p>
            <a:pPr lvl="1">
              <a:spcBef>
                <a:spcPts val="0"/>
              </a:spcBef>
              <a:spcAft>
                <a:spcPts val="0"/>
              </a:spcAft>
            </a:pPr>
            <a:r>
              <a:rPr lang="en-US" sz="1600" b="1" dirty="0" smtClean="0">
                <a:latin typeface="Garamond" panose="02020404030301010803" pitchFamily="18" charset="0"/>
                <a:ea typeface="Times New Roman" panose="02020603050405020304" pitchFamily="18" charset="0"/>
                <a:cs typeface="Times New Roman" panose="02020603050405020304" pitchFamily="18" charset="0"/>
              </a:rPr>
              <a:t>Grants and foundations</a:t>
            </a:r>
          </a:p>
          <a:p>
            <a:pPr lvl="1">
              <a:spcBef>
                <a:spcPts val="0"/>
              </a:spcBef>
              <a:spcAft>
                <a:spcPts val="0"/>
              </a:spcAft>
            </a:pPr>
            <a:r>
              <a:rPr lang="en-US" sz="1600" b="1" dirty="0">
                <a:latin typeface="Garamond" panose="02020404030301010803" pitchFamily="18" charset="0"/>
                <a:ea typeface="Times New Roman" panose="02020603050405020304" pitchFamily="18" charset="0"/>
                <a:cs typeface="Times New Roman" panose="02020603050405020304" pitchFamily="18" charset="0"/>
              </a:rPr>
              <a:t>C</a:t>
            </a:r>
            <a:r>
              <a:rPr lang="en-US" sz="1600" b="1" dirty="0" smtClean="0">
                <a:latin typeface="Garamond" panose="02020404030301010803" pitchFamily="18" charset="0"/>
                <a:ea typeface="Times New Roman" panose="02020603050405020304" pitchFamily="18" charset="0"/>
                <a:cs typeface="Times New Roman" panose="02020603050405020304" pitchFamily="18" charset="0"/>
              </a:rPr>
              <a:t>ommunity</a:t>
            </a:r>
          </a:p>
          <a:p>
            <a:pPr lvl="1">
              <a:spcBef>
                <a:spcPts val="0"/>
              </a:spcBef>
              <a:spcAft>
                <a:spcPts val="0"/>
              </a:spcAft>
            </a:pPr>
            <a:endParaRPr lang="en-US" sz="1600" b="1" dirty="0" smtClean="0">
              <a:latin typeface="Garamond" panose="02020404030301010803"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28260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715962"/>
          </a:xfrm>
        </p:spPr>
        <p:txBody>
          <a:bodyPr/>
          <a:lstStyle/>
          <a:p>
            <a:r>
              <a:rPr lang="en-US" sz="3600" b="1" dirty="0" smtClean="0">
                <a:solidFill>
                  <a:srgbClr val="0070C0"/>
                </a:solidFill>
              </a:rPr>
              <a:t>Finance and Business Operations</a:t>
            </a:r>
            <a:endParaRPr lang="en-US" sz="3600" b="1" dirty="0">
              <a:solidFill>
                <a:srgbClr val="0070C0"/>
              </a:solidFill>
            </a:endParaRPr>
          </a:p>
        </p:txBody>
      </p:sp>
      <p:sp>
        <p:nvSpPr>
          <p:cNvPr id="3" name="Content Placeholder 2"/>
          <p:cNvSpPr>
            <a:spLocks noGrp="1"/>
          </p:cNvSpPr>
          <p:nvPr>
            <p:ph idx="1"/>
          </p:nvPr>
        </p:nvSpPr>
        <p:spPr>
          <a:xfrm>
            <a:off x="533400" y="1524000"/>
            <a:ext cx="8229600" cy="4267200"/>
          </a:xfrm>
        </p:spPr>
        <p:txBody>
          <a:bodyPr>
            <a:normAutofit/>
          </a:bodyPr>
          <a:lstStyle/>
          <a:p>
            <a:pPr marL="457200" lvl="1" indent="0">
              <a:buNone/>
            </a:pPr>
            <a:endParaRPr lang="en-US" sz="2800" dirty="0" smtClean="0"/>
          </a:p>
          <a:p>
            <a:pPr marL="57150" indent="0">
              <a:buNone/>
            </a:pPr>
            <a:r>
              <a:rPr lang="en-US" sz="2800" b="1" dirty="0" smtClean="0"/>
              <a:t>Stephen Whiting, Director of Finance and Business Operations</a:t>
            </a:r>
          </a:p>
          <a:p>
            <a:pPr marL="857250" lvl="2" indent="0">
              <a:buNone/>
            </a:pPr>
            <a:r>
              <a:rPr lang="en-US" sz="2800" dirty="0" smtClean="0"/>
              <a:t>-Angie Kemp, Scholarship Manager</a:t>
            </a:r>
          </a:p>
          <a:p>
            <a:pPr marL="857250" lvl="2" indent="0">
              <a:buNone/>
            </a:pPr>
            <a:r>
              <a:rPr lang="en-US" sz="2800" dirty="0" smtClean="0"/>
              <a:t>-Rosemary Ropke, Accounting Specialist</a:t>
            </a:r>
          </a:p>
          <a:p>
            <a:endParaRPr lang="en-US" sz="2500" dirty="0" smtClean="0"/>
          </a:p>
        </p:txBody>
      </p:sp>
    </p:spTree>
    <p:extLst>
      <p:ext uri="{BB962C8B-B14F-4D97-AF65-F5344CB8AC3E}">
        <p14:creationId xmlns:p14="http://schemas.microsoft.com/office/powerpoint/2010/main" val="22250984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2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4855" y="381000"/>
            <a:ext cx="8229600" cy="715962"/>
          </a:xfrm>
        </p:spPr>
        <p:txBody>
          <a:bodyPr/>
          <a:lstStyle/>
          <a:p>
            <a:r>
              <a:rPr lang="en-US" sz="3200" b="1" dirty="0" smtClean="0">
                <a:solidFill>
                  <a:srgbClr val="0070C0"/>
                </a:solidFill>
              </a:rPr>
              <a:t>Finance and Business Operations</a:t>
            </a:r>
            <a:endParaRPr lang="en-US" sz="3200" b="1" dirty="0">
              <a:solidFill>
                <a:srgbClr val="0070C0"/>
              </a:solidFill>
            </a:endParaRPr>
          </a:p>
        </p:txBody>
      </p:sp>
      <p:sp>
        <p:nvSpPr>
          <p:cNvPr id="3" name="Content Placeholder 2"/>
          <p:cNvSpPr>
            <a:spLocks noGrp="1"/>
          </p:cNvSpPr>
          <p:nvPr>
            <p:ph idx="1"/>
          </p:nvPr>
        </p:nvSpPr>
        <p:spPr>
          <a:xfrm>
            <a:off x="533400" y="1371600"/>
            <a:ext cx="8077200" cy="5334000"/>
          </a:xfrm>
        </p:spPr>
        <p:txBody>
          <a:bodyPr>
            <a:normAutofit/>
          </a:bodyPr>
          <a:lstStyle/>
          <a:p>
            <a:r>
              <a:rPr lang="en-US" sz="2500" dirty="0" smtClean="0"/>
              <a:t>Committee Review</a:t>
            </a:r>
          </a:p>
          <a:p>
            <a:pPr lvl="1"/>
            <a:r>
              <a:rPr lang="en-US" sz="1700" dirty="0" smtClean="0"/>
              <a:t>Finance Committee</a:t>
            </a:r>
          </a:p>
          <a:p>
            <a:pPr lvl="2"/>
            <a:r>
              <a:rPr lang="en-US" sz="1300" dirty="0" smtClean="0"/>
              <a:t>Members</a:t>
            </a:r>
          </a:p>
          <a:p>
            <a:pPr lvl="3"/>
            <a:r>
              <a:rPr lang="en-US" sz="1100" dirty="0" smtClean="0"/>
              <a:t>Tom Owens, Chair</a:t>
            </a:r>
          </a:p>
          <a:p>
            <a:pPr lvl="3"/>
            <a:r>
              <a:rPr lang="en-US" sz="1100" dirty="0" smtClean="0"/>
              <a:t>Doug Bates, Board President</a:t>
            </a:r>
          </a:p>
          <a:p>
            <a:pPr lvl="3"/>
            <a:r>
              <a:rPr lang="en-US" sz="1100" dirty="0" smtClean="0"/>
              <a:t>Mike Morette</a:t>
            </a:r>
          </a:p>
          <a:p>
            <a:pPr lvl="3"/>
            <a:r>
              <a:rPr lang="en-US" sz="1100" dirty="0" smtClean="0"/>
              <a:t>Ken Woolfe</a:t>
            </a:r>
          </a:p>
          <a:p>
            <a:pPr lvl="3"/>
            <a:r>
              <a:rPr lang="en-US" sz="1100" dirty="0" smtClean="0"/>
              <a:t>Charlie Switzer</a:t>
            </a:r>
          </a:p>
          <a:p>
            <a:pPr lvl="2"/>
            <a:r>
              <a:rPr lang="en-US" sz="1300" dirty="0" smtClean="0"/>
              <a:t>Meets 4</a:t>
            </a:r>
            <a:r>
              <a:rPr lang="en-US" sz="1300" baseline="30000" dirty="0" smtClean="0"/>
              <a:t>th</a:t>
            </a:r>
            <a:r>
              <a:rPr lang="en-US" sz="1300" dirty="0" smtClean="0"/>
              <a:t> Tuesday Jan - Nov</a:t>
            </a:r>
            <a:endParaRPr lang="en-US" sz="1500" dirty="0" smtClean="0"/>
          </a:p>
          <a:p>
            <a:pPr lvl="2"/>
            <a:r>
              <a:rPr lang="en-US" sz="1300" dirty="0" smtClean="0"/>
              <a:t>Responsible for all things Financial for the Foundation including, but not limited to:</a:t>
            </a:r>
          </a:p>
          <a:p>
            <a:pPr lvl="3"/>
            <a:r>
              <a:rPr lang="en-US" sz="1100" dirty="0" smtClean="0"/>
              <a:t>Audit</a:t>
            </a:r>
          </a:p>
          <a:p>
            <a:pPr lvl="3"/>
            <a:r>
              <a:rPr lang="en-US" sz="1100" dirty="0" smtClean="0"/>
              <a:t>Budget Recommendation</a:t>
            </a:r>
          </a:p>
          <a:p>
            <a:pPr lvl="3"/>
            <a:r>
              <a:rPr lang="en-US" sz="1100" dirty="0" smtClean="0"/>
              <a:t>Gift Acceptance</a:t>
            </a:r>
            <a:endParaRPr lang="en-US" sz="1300" dirty="0"/>
          </a:p>
          <a:p>
            <a:pPr lvl="1"/>
            <a:endParaRPr lang="en-US" sz="1700" dirty="0" smtClean="0"/>
          </a:p>
        </p:txBody>
      </p:sp>
    </p:spTree>
    <p:extLst>
      <p:ext uri="{BB962C8B-B14F-4D97-AF65-F5344CB8AC3E}">
        <p14:creationId xmlns:p14="http://schemas.microsoft.com/office/powerpoint/2010/main" val="18630435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304800" y="457200"/>
            <a:ext cx="8610600" cy="6172200"/>
          </a:xfrm>
        </p:spPr>
        <p:txBody>
          <a:bodyPr>
            <a:normAutofit/>
          </a:bodyPr>
          <a:lstStyle/>
          <a:p>
            <a:r>
              <a:rPr lang="en-US" sz="2500" dirty="0" smtClean="0"/>
              <a:t>Finance</a:t>
            </a:r>
          </a:p>
          <a:p>
            <a:pPr lvl="1"/>
            <a:r>
              <a:rPr lang="en-US" sz="1700" dirty="0" smtClean="0"/>
              <a:t>Function</a:t>
            </a:r>
          </a:p>
          <a:p>
            <a:pPr lvl="2"/>
            <a:r>
              <a:rPr lang="en-US" sz="1300" dirty="0" smtClean="0"/>
              <a:t>All business processes and financial matters</a:t>
            </a:r>
          </a:p>
          <a:p>
            <a:pPr lvl="2"/>
            <a:r>
              <a:rPr lang="en-US" sz="1300" dirty="0" smtClean="0"/>
              <a:t>Areas of Responsibility</a:t>
            </a:r>
          </a:p>
          <a:p>
            <a:pPr lvl="3"/>
            <a:r>
              <a:rPr lang="en-US" sz="1100" dirty="0" smtClean="0"/>
              <a:t>Donations/Revenue </a:t>
            </a:r>
            <a:r>
              <a:rPr lang="en-US" sz="1100" smtClean="0"/>
              <a:t>(including Endowment </a:t>
            </a:r>
            <a:r>
              <a:rPr lang="en-US" sz="1100" dirty="0" smtClean="0"/>
              <a:t>Allocations) – Rosemary</a:t>
            </a:r>
          </a:p>
          <a:p>
            <a:pPr lvl="3"/>
            <a:r>
              <a:rPr lang="en-US" sz="1100" dirty="0" smtClean="0"/>
              <a:t>Program and Operating Expenditures – Rosemary</a:t>
            </a:r>
          </a:p>
          <a:p>
            <a:pPr lvl="3"/>
            <a:r>
              <a:rPr lang="en-US" sz="1100" dirty="0" smtClean="0"/>
              <a:t>Scholarship Management &amp; Expenditures – Angie</a:t>
            </a:r>
          </a:p>
          <a:p>
            <a:pPr lvl="3"/>
            <a:r>
              <a:rPr lang="en-US" sz="1100" dirty="0" smtClean="0"/>
              <a:t>Reconciliation, Reporting, Compliance, Finance Committee Liaison, Annual Audit - Steve</a:t>
            </a:r>
          </a:p>
          <a:p>
            <a:r>
              <a:rPr lang="en-US" sz="2500" dirty="0" smtClean="0"/>
              <a:t>Business Operations</a:t>
            </a:r>
          </a:p>
          <a:p>
            <a:pPr lvl="1"/>
            <a:r>
              <a:rPr lang="en-US" sz="1700" dirty="0" smtClean="0"/>
              <a:t>Policies and Procedures (WIP)</a:t>
            </a:r>
          </a:p>
          <a:p>
            <a:pPr lvl="2"/>
            <a:r>
              <a:rPr lang="en-US" sz="1300" dirty="0" smtClean="0"/>
              <a:t>We are College employees and are required to know and abide by College policies and procedures</a:t>
            </a:r>
          </a:p>
          <a:p>
            <a:pPr lvl="3"/>
            <a:r>
              <a:rPr lang="en-US" sz="1100" dirty="0" smtClean="0"/>
              <a:t>INTRANET home: </a:t>
            </a:r>
            <a:r>
              <a:rPr lang="en-US" sz="1100" dirty="0">
                <a:hlinkClick r:id="rId3"/>
              </a:rPr>
              <a:t>http://piratenet.pensacolastate.edu</a:t>
            </a:r>
            <a:r>
              <a:rPr lang="en-US" sz="1100" dirty="0" smtClean="0">
                <a:hlinkClick r:id="rId3"/>
              </a:rPr>
              <a:t>/</a:t>
            </a:r>
            <a:endParaRPr lang="en-US" sz="1100" dirty="0" smtClean="0"/>
          </a:p>
          <a:p>
            <a:pPr lvl="3"/>
            <a:r>
              <a:rPr lang="en-US" sz="1100" dirty="0"/>
              <a:t>Policy Manual: </a:t>
            </a:r>
            <a:r>
              <a:rPr lang="en-US" sz="1100" dirty="0">
                <a:hlinkClick r:id="rId4"/>
              </a:rPr>
              <a:t>http://</a:t>
            </a:r>
            <a:r>
              <a:rPr lang="en-US" sz="1100" dirty="0" smtClean="0">
                <a:hlinkClick r:id="rId4"/>
              </a:rPr>
              <a:t>piratenet.pensacolastate.edu/docs/policies/2017/Board-Policies-Manual-March-2017.pdf</a:t>
            </a:r>
            <a:endParaRPr lang="en-US" sz="1100" dirty="0" smtClean="0"/>
          </a:p>
          <a:p>
            <a:pPr lvl="3"/>
            <a:r>
              <a:rPr lang="en-US" sz="1100" dirty="0"/>
              <a:t>Procedure Manual: </a:t>
            </a:r>
            <a:r>
              <a:rPr lang="en-US" sz="1100" dirty="0">
                <a:hlinkClick r:id="rId5"/>
              </a:rPr>
              <a:t>http://</a:t>
            </a:r>
            <a:r>
              <a:rPr lang="en-US" sz="1100" dirty="0" smtClean="0">
                <a:hlinkClick r:id="rId5"/>
              </a:rPr>
              <a:t>piratenet.pensacolastate.edu/docs/policies/2017/Manual-of-Procedures-2017.pdf</a:t>
            </a:r>
            <a:endParaRPr lang="en-US" sz="1100" dirty="0" smtClean="0"/>
          </a:p>
          <a:p>
            <a:pPr lvl="3"/>
            <a:r>
              <a:rPr lang="en-US" sz="1300" dirty="0" smtClean="0"/>
              <a:t>Forms are here (TRAVEL): </a:t>
            </a:r>
            <a:r>
              <a:rPr lang="en-US" sz="1300" dirty="0">
                <a:hlinkClick r:id="rId6"/>
              </a:rPr>
              <a:t>http://piratenet.pensacolastate.edu/forms</a:t>
            </a:r>
            <a:r>
              <a:rPr lang="en-US" sz="1300" dirty="0" smtClean="0">
                <a:hlinkClick r:id="rId6"/>
              </a:rPr>
              <a:t>/</a:t>
            </a:r>
            <a:endParaRPr lang="en-US" sz="1300" dirty="0" smtClean="0"/>
          </a:p>
          <a:p>
            <a:pPr lvl="2"/>
            <a:r>
              <a:rPr lang="en-US" sz="1300" dirty="0" smtClean="0"/>
              <a:t>Foundation specific policies &amp; procedures (WIP):</a:t>
            </a:r>
          </a:p>
          <a:p>
            <a:pPr lvl="3"/>
            <a:r>
              <a:rPr lang="en-US" sz="1100" dirty="0" smtClean="0"/>
              <a:t>Found here</a:t>
            </a:r>
            <a:r>
              <a:rPr lang="en-US" sz="1100" dirty="0"/>
              <a:t>: H:\Shared\PSCFoundation\Policies &amp; </a:t>
            </a:r>
            <a:r>
              <a:rPr lang="en-US" sz="1100" dirty="0" smtClean="0"/>
              <a:t>Procedures</a:t>
            </a:r>
          </a:p>
          <a:p>
            <a:pPr lvl="3"/>
            <a:r>
              <a:rPr lang="en-US" sz="1100" dirty="0" smtClean="0"/>
              <a:t>Gift Acceptance Policy</a:t>
            </a:r>
          </a:p>
          <a:p>
            <a:pPr lvl="3"/>
            <a:r>
              <a:rPr lang="en-US" sz="1100" dirty="0" smtClean="0"/>
              <a:t>Gift Return Policy</a:t>
            </a:r>
          </a:p>
          <a:p>
            <a:pPr lvl="2"/>
            <a:r>
              <a:rPr lang="en-US" sz="1900" dirty="0" smtClean="0"/>
              <a:t>IT HELP </a:t>
            </a:r>
            <a:r>
              <a:rPr lang="en-US" sz="1900" dirty="0"/>
              <a:t>DESK Ext 1702 </a:t>
            </a:r>
            <a:r>
              <a:rPr lang="en-US" sz="1900" dirty="0">
                <a:hlinkClick r:id="rId7"/>
              </a:rPr>
              <a:t>http://www.pensacolastate.edu/helpdesk</a:t>
            </a:r>
            <a:r>
              <a:rPr lang="en-US" sz="1900" dirty="0" smtClean="0">
                <a:hlinkClick r:id="rId7"/>
              </a:rPr>
              <a:t>/</a:t>
            </a:r>
            <a:endParaRPr lang="en-US" sz="1900" dirty="0" smtClean="0"/>
          </a:p>
          <a:p>
            <a:pPr lvl="3"/>
            <a:r>
              <a:rPr lang="en-US" sz="1100" dirty="0" smtClean="0"/>
              <a:t>Payroll Online, Email Online, Office 365 Subscription FREE</a:t>
            </a:r>
          </a:p>
        </p:txBody>
      </p:sp>
    </p:spTree>
    <p:extLst>
      <p:ext uri="{BB962C8B-B14F-4D97-AF65-F5344CB8AC3E}">
        <p14:creationId xmlns:p14="http://schemas.microsoft.com/office/powerpoint/2010/main" val="3270617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lstStyle/>
          <a:p>
            <a:r>
              <a:rPr lang="en-US" b="1" dirty="0" smtClean="0">
                <a:solidFill>
                  <a:srgbClr val="0070C0"/>
                </a:solidFill>
              </a:rPr>
              <a:t>Florida College System</a:t>
            </a:r>
            <a:endParaRPr lang="en-US" b="1" dirty="0">
              <a:solidFill>
                <a:srgbClr val="0070C0"/>
              </a:solidFill>
            </a:endParaRPr>
          </a:p>
        </p:txBody>
      </p:sp>
      <p:sp>
        <p:nvSpPr>
          <p:cNvPr id="3" name="Content Placeholder 2"/>
          <p:cNvSpPr>
            <a:spLocks noGrp="1"/>
          </p:cNvSpPr>
          <p:nvPr>
            <p:ph idx="1"/>
          </p:nvPr>
        </p:nvSpPr>
        <p:spPr>
          <a:xfrm>
            <a:off x="457200" y="762000"/>
            <a:ext cx="8229600" cy="5791200"/>
          </a:xfrm>
        </p:spPr>
        <p:txBody>
          <a:bodyPr>
            <a:noAutofit/>
          </a:bodyPr>
          <a:lstStyle/>
          <a:p>
            <a:r>
              <a:rPr lang="en-US" sz="2400" dirty="0" smtClean="0"/>
              <a:t>28 public state colleges in the Florida College System</a:t>
            </a:r>
          </a:p>
          <a:p>
            <a:r>
              <a:rPr lang="en-US" sz="2400" dirty="0" smtClean="0"/>
              <a:t>Governed by local boards</a:t>
            </a:r>
          </a:p>
          <a:p>
            <a:r>
              <a:rPr lang="en-US" sz="2400" dirty="0" smtClean="0"/>
              <a:t>26 currently approved by the Florida State Board of Education and SACSCOC to offer baccalaureate degrees</a:t>
            </a:r>
          </a:p>
          <a:p>
            <a:r>
              <a:rPr lang="en-US" sz="2400" dirty="0" smtClean="0"/>
              <a:t>Administratively, the Chancellor of Community Colleges is the chief executive officer of the system, reporting to the Commissioner of Education who serves as the chief executive officer of Florida's K-20 System.</a:t>
            </a:r>
          </a:p>
          <a:p>
            <a:r>
              <a:rPr lang="en-US" sz="2400" dirty="0" smtClean="0"/>
              <a:t>Policy of Florida's College System generates from activities of the State Board of Education (SBOE)</a:t>
            </a:r>
          </a:p>
          <a:p>
            <a:r>
              <a:rPr lang="en-US" sz="2400" dirty="0" smtClean="0"/>
              <a:t>Authorized by the Florida Legislature; SBOE meets monthly to discuss policy and consider and approve system decision items</a:t>
            </a:r>
            <a:endParaRPr lang="en-US" sz="2400" dirty="0"/>
          </a:p>
        </p:txBody>
      </p:sp>
    </p:spTree>
    <p:extLst>
      <p:ext uri="{BB962C8B-B14F-4D97-AF65-F5344CB8AC3E}">
        <p14:creationId xmlns:p14="http://schemas.microsoft.com/office/powerpoint/2010/main" val="296724597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20000"/>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304800" y="152400"/>
            <a:ext cx="8610600" cy="6477000"/>
          </a:xfrm>
        </p:spPr>
        <p:txBody>
          <a:bodyPr>
            <a:normAutofit/>
          </a:bodyPr>
          <a:lstStyle/>
          <a:p>
            <a:r>
              <a:rPr lang="en-US" sz="2600" dirty="0"/>
              <a:t>Business </a:t>
            </a:r>
            <a:r>
              <a:rPr lang="en-US" sz="2600" dirty="0" smtClean="0"/>
              <a:t>Operations (cont.)</a:t>
            </a:r>
            <a:endParaRPr lang="en-US" sz="2500" dirty="0" smtClean="0"/>
          </a:p>
          <a:p>
            <a:pPr lvl="1"/>
            <a:r>
              <a:rPr lang="en-US" sz="1700" dirty="0" smtClean="0"/>
              <a:t>Leased Properties</a:t>
            </a:r>
          </a:p>
          <a:p>
            <a:pPr lvl="2"/>
            <a:r>
              <a:rPr lang="en-US" sz="1300" dirty="0" smtClean="0"/>
              <a:t>Athletic Dorms</a:t>
            </a:r>
          </a:p>
          <a:p>
            <a:pPr lvl="3"/>
            <a:r>
              <a:rPr lang="en-US" sz="1100" dirty="0" smtClean="0"/>
              <a:t>oversight/maintenance and upkeep</a:t>
            </a:r>
          </a:p>
          <a:p>
            <a:pPr lvl="3"/>
            <a:r>
              <a:rPr lang="en-US" sz="1100" dirty="0" smtClean="0"/>
              <a:t>Two resident coaches, a men’s and women’s coach</a:t>
            </a:r>
          </a:p>
          <a:p>
            <a:pPr lvl="2"/>
            <a:r>
              <a:rPr lang="en-US" sz="1300" dirty="0" smtClean="0"/>
              <a:t>Metzger Triplex &amp; Duplex</a:t>
            </a:r>
          </a:p>
          <a:p>
            <a:pPr lvl="3"/>
            <a:r>
              <a:rPr lang="en-US" sz="1100" dirty="0" smtClean="0"/>
              <a:t>Managed by Etheridge Property Management</a:t>
            </a:r>
          </a:p>
          <a:p>
            <a:pPr lvl="3"/>
            <a:r>
              <a:rPr lang="en-US" sz="1100" dirty="0" smtClean="0"/>
              <a:t>Net Income can only be used for Universal Scholarships</a:t>
            </a:r>
          </a:p>
          <a:p>
            <a:pPr lvl="3"/>
            <a:r>
              <a:rPr lang="en-US" sz="1100" dirty="0" smtClean="0"/>
              <a:t>Rented to General Public</a:t>
            </a:r>
          </a:p>
          <a:p>
            <a:pPr lvl="1"/>
            <a:r>
              <a:rPr lang="en-US" sz="1700" dirty="0" smtClean="0"/>
              <a:t>Finance “Daily” Process (after successful solicitation and ongoing Dev!)</a:t>
            </a:r>
          </a:p>
          <a:p>
            <a:pPr lvl="2"/>
            <a:r>
              <a:rPr lang="en-US" sz="1300" dirty="0" smtClean="0"/>
              <a:t>Data entry agent, with another, opens mail and restrictively endorses checks</a:t>
            </a:r>
          </a:p>
          <a:p>
            <a:pPr lvl="2"/>
            <a:r>
              <a:rPr lang="en-US" sz="1300" dirty="0" smtClean="0"/>
              <a:t>Data entry agent inputs receipts in QB Online &amp; scans source docs to shared network drive  </a:t>
            </a:r>
          </a:p>
          <a:p>
            <a:pPr lvl="3"/>
            <a:r>
              <a:rPr lang="en-US" sz="1100" dirty="0" smtClean="0"/>
              <a:t>A&amp;M (Annual &amp; Memberships: FOPA, Athletic Boosters, Anna Society, Alumni Affairs) - Layla</a:t>
            </a:r>
          </a:p>
          <a:p>
            <a:pPr lvl="3"/>
            <a:r>
              <a:rPr lang="en-US" sz="1100" dirty="0" smtClean="0"/>
              <a:t>Events (Quail Hunt, Big Break, Clay Shoot, Holiday Experience) - Laura</a:t>
            </a:r>
          </a:p>
          <a:p>
            <a:pPr lvl="3"/>
            <a:r>
              <a:rPr lang="en-US" sz="1100" dirty="0" smtClean="0"/>
              <a:t>Campaigns (Switzer Center – Limitless, program support, new scholarships/endowments) - Gaye</a:t>
            </a:r>
          </a:p>
          <a:p>
            <a:pPr lvl="3"/>
            <a:r>
              <a:rPr lang="en-US" sz="1100" dirty="0" smtClean="0"/>
              <a:t>Scholarships (Endowment Additions, Annual Scholarship Donations) - Angie</a:t>
            </a:r>
          </a:p>
          <a:p>
            <a:pPr lvl="3"/>
            <a:r>
              <a:rPr lang="en-US" sz="1100" dirty="0" err="1" smtClean="0"/>
              <a:t>Misc</a:t>
            </a:r>
            <a:r>
              <a:rPr lang="en-US" sz="1100" dirty="0" smtClean="0"/>
              <a:t> (Rent, College Reimbursements, Loans) - Rosemary</a:t>
            </a:r>
          </a:p>
          <a:p>
            <a:pPr lvl="2"/>
            <a:r>
              <a:rPr lang="en-US" sz="1300" dirty="0" smtClean="0"/>
              <a:t>Each Area of Responsibility will update RE  </a:t>
            </a:r>
          </a:p>
          <a:p>
            <a:pPr lvl="3"/>
            <a:r>
              <a:rPr lang="en-US" sz="1100" dirty="0" smtClean="0"/>
              <a:t>Enter/Update Constituent</a:t>
            </a:r>
          </a:p>
          <a:p>
            <a:pPr lvl="3"/>
            <a:r>
              <a:rPr lang="en-US" sz="1100" dirty="0" smtClean="0"/>
              <a:t>Enter Gift/Pledge</a:t>
            </a:r>
          </a:p>
          <a:p>
            <a:pPr lvl="3"/>
            <a:r>
              <a:rPr lang="en-US" sz="1100" dirty="0" smtClean="0"/>
              <a:t>Acknowledge Gift</a:t>
            </a:r>
          </a:p>
          <a:p>
            <a:pPr lvl="3"/>
            <a:r>
              <a:rPr lang="en-US" sz="1100" dirty="0" smtClean="0"/>
              <a:t>Send Pledge Reminders</a:t>
            </a:r>
          </a:p>
          <a:p>
            <a:pPr lvl="1"/>
            <a:endParaRPr lang="en-US" sz="1700" dirty="0" smtClean="0"/>
          </a:p>
          <a:p>
            <a:endParaRPr lang="en-US" sz="2500" dirty="0" smtClean="0"/>
          </a:p>
        </p:txBody>
      </p:sp>
    </p:spTree>
    <p:extLst>
      <p:ext uri="{BB962C8B-B14F-4D97-AF65-F5344CB8AC3E}">
        <p14:creationId xmlns:p14="http://schemas.microsoft.com/office/powerpoint/2010/main" val="34182002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sz="3200" b="1" dirty="0" smtClean="0">
                <a:solidFill>
                  <a:srgbClr val="0070C0"/>
                </a:solidFill>
              </a:rPr>
              <a:t>Athletics</a:t>
            </a:r>
            <a:endParaRPr lang="en-US" sz="3200" b="1" dirty="0">
              <a:solidFill>
                <a:srgbClr val="0070C0"/>
              </a:solidFill>
            </a:endParaRPr>
          </a:p>
        </p:txBody>
      </p:sp>
      <p:sp>
        <p:nvSpPr>
          <p:cNvPr id="3" name="Content Placeholder 2"/>
          <p:cNvSpPr>
            <a:spLocks noGrp="1"/>
          </p:cNvSpPr>
          <p:nvPr>
            <p:ph idx="1"/>
          </p:nvPr>
        </p:nvSpPr>
        <p:spPr>
          <a:xfrm>
            <a:off x="0" y="914400"/>
            <a:ext cx="9144000" cy="5715000"/>
          </a:xfrm>
        </p:spPr>
        <p:txBody>
          <a:bodyPr/>
          <a:lstStyle/>
          <a:p>
            <a:pPr lvl="1"/>
            <a:r>
              <a:rPr lang="en-US" sz="1900" dirty="0" smtClean="0"/>
              <a:t>House 50 athletes</a:t>
            </a:r>
          </a:p>
          <a:p>
            <a:pPr lvl="2"/>
            <a:r>
              <a:rPr lang="en-US" sz="1500" dirty="0" smtClean="0"/>
              <a:t>Baseball</a:t>
            </a:r>
          </a:p>
          <a:p>
            <a:pPr lvl="2"/>
            <a:r>
              <a:rPr lang="en-US" sz="1500" dirty="0" smtClean="0"/>
              <a:t>Basketball – Men’s &amp; Women’s</a:t>
            </a:r>
            <a:endParaRPr lang="en-US" sz="1500" dirty="0"/>
          </a:p>
          <a:p>
            <a:pPr lvl="2"/>
            <a:r>
              <a:rPr lang="en-US" sz="1500" dirty="0" smtClean="0"/>
              <a:t>Softball</a:t>
            </a:r>
          </a:p>
          <a:p>
            <a:pPr lvl="2"/>
            <a:r>
              <a:rPr lang="en-US" sz="1500" dirty="0" smtClean="0"/>
              <a:t>Volleyball</a:t>
            </a:r>
          </a:p>
          <a:p>
            <a:pPr lvl="1"/>
            <a:r>
              <a:rPr lang="en-US" sz="1900" dirty="0" smtClean="0"/>
              <a:t>Support</a:t>
            </a:r>
          </a:p>
          <a:p>
            <a:pPr lvl="2"/>
            <a:r>
              <a:rPr lang="en-US" sz="1500" dirty="0" smtClean="0"/>
              <a:t>Coaching Staff</a:t>
            </a:r>
          </a:p>
          <a:p>
            <a:pPr lvl="2"/>
            <a:r>
              <a:rPr lang="en-US" sz="1500" dirty="0" smtClean="0"/>
              <a:t>Recruiting</a:t>
            </a:r>
          </a:p>
          <a:p>
            <a:pPr lvl="2"/>
            <a:r>
              <a:rPr lang="en-US" sz="1500" dirty="0" smtClean="0"/>
              <a:t>Equipment</a:t>
            </a:r>
          </a:p>
          <a:p>
            <a:pPr marL="457200" lvl="1" indent="0">
              <a:buNone/>
            </a:pPr>
            <a:endParaRPr lang="en-US" sz="1900" dirty="0" smtClean="0"/>
          </a:p>
          <a:p>
            <a:pPr lvl="1"/>
            <a:endParaRPr lang="en-US" sz="1900" dirty="0" smtClean="0"/>
          </a:p>
          <a:p>
            <a:pPr lvl="1"/>
            <a:r>
              <a:rPr lang="en-US" sz="1900" dirty="0" smtClean="0"/>
              <a:t>Manage</a:t>
            </a:r>
          </a:p>
          <a:p>
            <a:pPr lvl="1"/>
            <a:r>
              <a:rPr lang="en-US" sz="1900" dirty="0" smtClean="0"/>
              <a:t>Income Restricted</a:t>
            </a:r>
          </a:p>
          <a:p>
            <a:pPr lvl="2"/>
            <a:r>
              <a:rPr lang="en-US" sz="1500" dirty="0" smtClean="0"/>
              <a:t>Sustaining Property</a:t>
            </a:r>
          </a:p>
          <a:p>
            <a:pPr lvl="2"/>
            <a:r>
              <a:rPr lang="en-US" sz="1500" dirty="0" smtClean="0"/>
              <a:t>Universal Scholarship Support</a:t>
            </a:r>
          </a:p>
        </p:txBody>
      </p:sp>
      <p:sp>
        <p:nvSpPr>
          <p:cNvPr id="4" name="Title 1"/>
          <p:cNvSpPr txBox="1">
            <a:spLocks/>
          </p:cNvSpPr>
          <p:nvPr/>
        </p:nvSpPr>
        <p:spPr bwMode="auto">
          <a:xfrm>
            <a:off x="609600" y="33528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000" kern="1200">
                <a:solidFill>
                  <a:srgbClr val="008000"/>
                </a:solidFill>
                <a:latin typeface="Museo Slab 900"/>
                <a:ea typeface="+mj-ea"/>
                <a:cs typeface="+mj-cs"/>
              </a:defRPr>
            </a:lvl1pPr>
            <a:lvl2pPr algn="ctr" defTabSz="457200" rtl="0" eaLnBrk="0" fontAlgn="base" hangingPunct="0">
              <a:spcBef>
                <a:spcPct val="0"/>
              </a:spcBef>
              <a:spcAft>
                <a:spcPct val="0"/>
              </a:spcAft>
              <a:defRPr sz="4000">
                <a:solidFill>
                  <a:srgbClr val="008000"/>
                </a:solidFill>
                <a:latin typeface="Museo Slab 900"/>
              </a:defRPr>
            </a:lvl2pPr>
            <a:lvl3pPr algn="ctr" defTabSz="457200" rtl="0" eaLnBrk="0" fontAlgn="base" hangingPunct="0">
              <a:spcBef>
                <a:spcPct val="0"/>
              </a:spcBef>
              <a:spcAft>
                <a:spcPct val="0"/>
              </a:spcAft>
              <a:defRPr sz="4000">
                <a:solidFill>
                  <a:srgbClr val="008000"/>
                </a:solidFill>
                <a:latin typeface="Museo Slab 900"/>
              </a:defRPr>
            </a:lvl3pPr>
            <a:lvl4pPr algn="ctr" defTabSz="457200" rtl="0" eaLnBrk="0" fontAlgn="base" hangingPunct="0">
              <a:spcBef>
                <a:spcPct val="0"/>
              </a:spcBef>
              <a:spcAft>
                <a:spcPct val="0"/>
              </a:spcAft>
              <a:defRPr sz="4000">
                <a:solidFill>
                  <a:srgbClr val="008000"/>
                </a:solidFill>
                <a:latin typeface="Museo Slab 900"/>
              </a:defRPr>
            </a:lvl4pPr>
            <a:lvl5pPr algn="ctr" defTabSz="457200" rtl="0" eaLnBrk="0" fontAlgn="base" hangingPunct="0">
              <a:spcBef>
                <a:spcPct val="0"/>
              </a:spcBef>
              <a:spcAft>
                <a:spcPct val="0"/>
              </a:spcAft>
              <a:defRPr sz="4000">
                <a:solidFill>
                  <a:srgbClr val="008000"/>
                </a:solidFill>
                <a:latin typeface="Museo Slab 900"/>
              </a:defRPr>
            </a:lvl5pPr>
            <a:lvl6pPr marL="457200" algn="ctr" defTabSz="457200" rtl="0" fontAlgn="base">
              <a:spcBef>
                <a:spcPct val="0"/>
              </a:spcBef>
              <a:spcAft>
                <a:spcPct val="0"/>
              </a:spcAft>
              <a:defRPr sz="4000">
                <a:solidFill>
                  <a:srgbClr val="008000"/>
                </a:solidFill>
                <a:latin typeface="Museo Slab 900"/>
              </a:defRPr>
            </a:lvl6pPr>
            <a:lvl7pPr marL="914400" algn="ctr" defTabSz="457200" rtl="0" fontAlgn="base">
              <a:spcBef>
                <a:spcPct val="0"/>
              </a:spcBef>
              <a:spcAft>
                <a:spcPct val="0"/>
              </a:spcAft>
              <a:defRPr sz="4000">
                <a:solidFill>
                  <a:srgbClr val="008000"/>
                </a:solidFill>
                <a:latin typeface="Museo Slab 900"/>
              </a:defRPr>
            </a:lvl7pPr>
            <a:lvl8pPr marL="1371600" algn="ctr" defTabSz="457200" rtl="0" fontAlgn="base">
              <a:spcBef>
                <a:spcPct val="0"/>
              </a:spcBef>
              <a:spcAft>
                <a:spcPct val="0"/>
              </a:spcAft>
              <a:defRPr sz="4000">
                <a:solidFill>
                  <a:srgbClr val="008000"/>
                </a:solidFill>
                <a:latin typeface="Museo Slab 900"/>
              </a:defRPr>
            </a:lvl8pPr>
            <a:lvl9pPr marL="1828800" algn="ctr" defTabSz="457200" rtl="0" fontAlgn="base">
              <a:spcBef>
                <a:spcPct val="0"/>
              </a:spcBef>
              <a:spcAft>
                <a:spcPct val="0"/>
              </a:spcAft>
              <a:defRPr sz="4000">
                <a:solidFill>
                  <a:srgbClr val="008000"/>
                </a:solidFill>
                <a:latin typeface="Museo Slab 90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70C0"/>
                </a:solidFill>
                <a:effectLst/>
                <a:uLnTx/>
                <a:uFillTx/>
                <a:latin typeface="Museo Slab 900"/>
                <a:ea typeface="+mj-ea"/>
                <a:cs typeface="+mj-cs"/>
              </a:rPr>
              <a:t>Metzger Housing</a:t>
            </a:r>
            <a:endParaRPr kumimoji="0" lang="en-US" sz="3200" b="1" i="0" u="none" strike="noStrike" kern="1200" cap="none" spc="0" normalizeH="0" baseline="0" noProof="0" dirty="0">
              <a:ln>
                <a:noFill/>
              </a:ln>
              <a:solidFill>
                <a:srgbClr val="0070C0"/>
              </a:solidFill>
              <a:effectLst/>
              <a:uLnTx/>
              <a:uFillTx/>
              <a:latin typeface="Museo Slab 900"/>
              <a:ea typeface="+mj-ea"/>
              <a:cs typeface="+mj-cs"/>
            </a:endParaRPr>
          </a:p>
        </p:txBody>
      </p:sp>
    </p:spTree>
    <p:extLst>
      <p:ext uri="{BB962C8B-B14F-4D97-AF65-F5344CB8AC3E}">
        <p14:creationId xmlns:p14="http://schemas.microsoft.com/office/powerpoint/2010/main" val="312973914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sz="3200" b="1" dirty="0" smtClean="0">
                <a:solidFill>
                  <a:srgbClr val="0070C0"/>
                </a:solidFill>
              </a:rPr>
              <a:t>Scholarships – Scholarship Manager</a:t>
            </a:r>
            <a:endParaRPr lang="en-US" sz="3200" b="1" dirty="0">
              <a:solidFill>
                <a:srgbClr val="0070C0"/>
              </a:solidFill>
            </a:endParaRPr>
          </a:p>
        </p:txBody>
      </p:sp>
      <p:sp>
        <p:nvSpPr>
          <p:cNvPr id="3" name="Content Placeholder 2"/>
          <p:cNvSpPr>
            <a:spLocks noGrp="1"/>
          </p:cNvSpPr>
          <p:nvPr>
            <p:ph idx="1"/>
          </p:nvPr>
        </p:nvSpPr>
        <p:spPr>
          <a:xfrm>
            <a:off x="0" y="914400"/>
            <a:ext cx="9144000" cy="5715000"/>
          </a:xfrm>
        </p:spPr>
        <p:txBody>
          <a:bodyPr/>
          <a:lstStyle/>
          <a:p>
            <a:pPr lvl="1"/>
            <a:r>
              <a:rPr lang="en-US" sz="1900" dirty="0" smtClean="0"/>
              <a:t>249 Available</a:t>
            </a:r>
          </a:p>
          <a:p>
            <a:pPr lvl="1"/>
            <a:r>
              <a:rPr lang="en-US" sz="1900" dirty="0" smtClean="0"/>
              <a:t>Managed by Criteria – Guidelines created by the donor which cannot be changed without written donor consent.</a:t>
            </a:r>
          </a:p>
          <a:p>
            <a:pPr lvl="1"/>
            <a:r>
              <a:rPr lang="en-US" sz="1900" dirty="0" smtClean="0"/>
              <a:t>Awarding Process  </a:t>
            </a:r>
          </a:p>
          <a:p>
            <a:pPr lvl="2"/>
            <a:r>
              <a:rPr lang="en-US" sz="1900" b="1" dirty="0" smtClean="0"/>
              <a:t>Application Deadlines</a:t>
            </a:r>
            <a:r>
              <a:rPr lang="en-US" sz="1900" dirty="0" smtClean="0"/>
              <a:t>–each semester</a:t>
            </a:r>
          </a:p>
          <a:p>
            <a:pPr lvl="2"/>
            <a:r>
              <a:rPr lang="en-US" sz="1900" b="1" dirty="0" smtClean="0"/>
              <a:t>Awarding Period </a:t>
            </a:r>
            <a:r>
              <a:rPr lang="en-US" sz="1900" dirty="0" smtClean="0"/>
              <a:t>–applications reviewed, ranked, &amp; awarded by committee</a:t>
            </a:r>
          </a:p>
          <a:p>
            <a:pPr lvl="2"/>
            <a:r>
              <a:rPr lang="en-US" sz="1900" b="1" dirty="0" smtClean="0"/>
              <a:t>Recipient Notification </a:t>
            </a:r>
            <a:r>
              <a:rPr lang="en-US" sz="1900" dirty="0" smtClean="0"/>
              <a:t>– recipients are notified of scholarship award(s) by PirateMail and must accept or decline each scholarship award</a:t>
            </a:r>
          </a:p>
          <a:p>
            <a:pPr lvl="2"/>
            <a:r>
              <a:rPr lang="en-US" sz="1900" b="1" dirty="0" smtClean="0"/>
              <a:t>Accepted Awards- </a:t>
            </a:r>
            <a:r>
              <a:rPr lang="en-US" sz="1900" dirty="0" smtClean="0"/>
              <a:t>are applied to recipients’ account</a:t>
            </a:r>
          </a:p>
          <a:p>
            <a:pPr lvl="2"/>
            <a:r>
              <a:rPr lang="en-US" sz="1900" b="1" dirty="0" smtClean="0"/>
              <a:t>Unused Funds- </a:t>
            </a:r>
            <a:r>
              <a:rPr lang="en-US" sz="1900" dirty="0" smtClean="0"/>
              <a:t>returned to the originating scholarship account(s)</a:t>
            </a:r>
          </a:p>
        </p:txBody>
      </p:sp>
    </p:spTree>
    <p:extLst>
      <p:ext uri="{BB962C8B-B14F-4D97-AF65-F5344CB8AC3E}">
        <p14:creationId xmlns:p14="http://schemas.microsoft.com/office/powerpoint/2010/main" val="25138397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04800"/>
            <a:ext cx="8229600" cy="4800600"/>
          </a:xfrm>
        </p:spPr>
        <p:txBody>
          <a:bodyPr/>
          <a:lstStyle/>
          <a:p>
            <a:pPr lvl="1"/>
            <a:r>
              <a:rPr lang="en-US" sz="2000" dirty="0" smtClean="0"/>
              <a:t>NextGen Scholarship Manager – Online scholarship software implemented through a collaboration between the Foundation and Pensacola State College for applying, reviewing, and awarding all college scholarships.</a:t>
            </a:r>
          </a:p>
          <a:p>
            <a:pPr lvl="1"/>
            <a:endParaRPr lang="en-US" sz="2000" dirty="0" smtClean="0"/>
          </a:p>
          <a:p>
            <a:pPr lvl="2"/>
            <a:r>
              <a:rPr lang="en-US" sz="1900" dirty="0" smtClean="0"/>
              <a:t>Streamlined scholarship application process with 24/7 access – students apply for multiple scholarships using a single, customized application.  (Helps ensure funds are not over-awarded or unused.)</a:t>
            </a:r>
          </a:p>
          <a:p>
            <a:pPr lvl="2"/>
            <a:endParaRPr lang="en-US" sz="1700" dirty="0" smtClean="0"/>
          </a:p>
          <a:p>
            <a:pPr lvl="3"/>
            <a:r>
              <a:rPr lang="en-US" sz="2000" dirty="0" smtClean="0"/>
              <a:t>Foundation Office manages donor funded scholarships and state grants</a:t>
            </a:r>
          </a:p>
          <a:p>
            <a:pPr lvl="3"/>
            <a:endParaRPr lang="en-US" sz="2000" dirty="0" smtClean="0"/>
          </a:p>
          <a:p>
            <a:pPr lvl="3"/>
            <a:r>
              <a:rPr lang="en-US" sz="2000" dirty="0" smtClean="0"/>
              <a:t>Financial Aid Office manages college funded scholarships and federal grants</a:t>
            </a:r>
          </a:p>
          <a:p>
            <a:pPr lvl="2"/>
            <a:endParaRPr lang="en-US" sz="1700" dirty="0"/>
          </a:p>
        </p:txBody>
      </p:sp>
    </p:spTree>
    <p:extLst>
      <p:ext uri="{BB962C8B-B14F-4D97-AF65-F5344CB8AC3E}">
        <p14:creationId xmlns:p14="http://schemas.microsoft.com/office/powerpoint/2010/main" val="42399415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5105400"/>
          </a:xfrm>
        </p:spPr>
        <p:txBody>
          <a:bodyPr/>
          <a:lstStyle/>
          <a:p>
            <a:pPr marL="457200" lvl="1" indent="0">
              <a:buNone/>
            </a:pPr>
            <a:r>
              <a:rPr lang="en-US" b="1" dirty="0" smtClean="0"/>
              <a:t>Committees</a:t>
            </a:r>
          </a:p>
          <a:p>
            <a:pPr lvl="2"/>
            <a:r>
              <a:rPr lang="en-US" dirty="0" smtClean="0"/>
              <a:t>Scholarships committee assignments are based on criteria.</a:t>
            </a:r>
          </a:p>
          <a:p>
            <a:pPr lvl="2"/>
            <a:r>
              <a:rPr lang="en-US" dirty="0" smtClean="0"/>
              <a:t>Committee members – Department Heads, Directors</a:t>
            </a:r>
          </a:p>
          <a:p>
            <a:pPr lvl="2"/>
            <a:r>
              <a:rPr lang="en-US" dirty="0" smtClean="0"/>
              <a:t>Committee Chairs – Deans</a:t>
            </a:r>
          </a:p>
          <a:p>
            <a:pPr lvl="2"/>
            <a:r>
              <a:rPr lang="en-US" dirty="0" smtClean="0"/>
              <a:t>Foundation Committees:</a:t>
            </a:r>
          </a:p>
          <a:p>
            <a:pPr lvl="3"/>
            <a:r>
              <a:rPr lang="en-US" sz="2000" dirty="0" smtClean="0"/>
              <a:t>General Scholarship Committee</a:t>
            </a:r>
          </a:p>
          <a:p>
            <a:pPr lvl="3"/>
            <a:r>
              <a:rPr lang="en-US" sz="2000" dirty="0" smtClean="0"/>
              <a:t>Grants</a:t>
            </a:r>
          </a:p>
          <a:p>
            <a:pPr lvl="3"/>
            <a:r>
              <a:rPr lang="en-US" sz="2000" dirty="0" smtClean="0"/>
              <a:t>Health Sciences</a:t>
            </a:r>
          </a:p>
          <a:p>
            <a:pPr lvl="3"/>
            <a:r>
              <a:rPr lang="en-US" sz="2000" dirty="0" smtClean="0"/>
              <a:t>Humanities</a:t>
            </a:r>
          </a:p>
          <a:p>
            <a:pPr lvl="3"/>
            <a:r>
              <a:rPr lang="en-US" sz="2000" dirty="0" smtClean="0"/>
              <a:t>Milton</a:t>
            </a:r>
          </a:p>
          <a:p>
            <a:pPr lvl="3"/>
            <a:r>
              <a:rPr lang="en-US" sz="2000" dirty="0" smtClean="0"/>
              <a:t>Natural Sciences and Business</a:t>
            </a:r>
          </a:p>
          <a:p>
            <a:pPr lvl="3"/>
            <a:r>
              <a:rPr lang="en-US" sz="2000" dirty="0" smtClean="0"/>
              <a:t>Non Degree Specific</a:t>
            </a:r>
          </a:p>
          <a:p>
            <a:pPr lvl="3"/>
            <a:r>
              <a:rPr lang="en-US" sz="2000" dirty="0" smtClean="0"/>
              <a:t>Universal</a:t>
            </a:r>
          </a:p>
          <a:p>
            <a:pPr lvl="3"/>
            <a:r>
              <a:rPr lang="en-US" sz="2000" dirty="0" smtClean="0"/>
              <a:t>Universal – Scholastic Achievement</a:t>
            </a:r>
          </a:p>
          <a:p>
            <a:pPr lvl="3"/>
            <a:r>
              <a:rPr lang="en-US" sz="2000" dirty="0" smtClean="0"/>
              <a:t>Workforce Education and Vocational</a:t>
            </a:r>
          </a:p>
          <a:p>
            <a:pPr lvl="3"/>
            <a:endParaRPr lang="en-US" sz="2000" dirty="0" smtClean="0"/>
          </a:p>
          <a:p>
            <a:pPr lvl="3"/>
            <a:endParaRPr lang="en-US" sz="2000" dirty="0"/>
          </a:p>
        </p:txBody>
      </p:sp>
    </p:spTree>
    <p:extLst>
      <p:ext uri="{BB962C8B-B14F-4D97-AF65-F5344CB8AC3E}">
        <p14:creationId xmlns:p14="http://schemas.microsoft.com/office/powerpoint/2010/main" val="212971821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1"/>
            <a:ext cx="8229600" cy="4724400"/>
          </a:xfrm>
        </p:spPr>
        <p:txBody>
          <a:bodyPr/>
          <a:lstStyle/>
          <a:p>
            <a:pPr marL="0" lvl="3" indent="0">
              <a:buNone/>
            </a:pPr>
            <a:endParaRPr lang="en-US" sz="1500" dirty="0" smtClean="0"/>
          </a:p>
          <a:p>
            <a:pPr lvl="3"/>
            <a:endParaRPr lang="en-US" sz="1500" dirty="0"/>
          </a:p>
        </p:txBody>
      </p:sp>
      <p:graphicFrame>
        <p:nvGraphicFramePr>
          <p:cNvPr id="2" name="Table 1"/>
          <p:cNvGraphicFramePr>
            <a:graphicFrameLocks noGrp="1"/>
          </p:cNvGraphicFramePr>
          <p:nvPr>
            <p:extLst>
              <p:ext uri="{D42A27DB-BD31-4B8C-83A1-F6EECF244321}">
                <p14:modId xmlns:p14="http://schemas.microsoft.com/office/powerpoint/2010/main" val="2302410008"/>
              </p:ext>
            </p:extLst>
          </p:nvPr>
        </p:nvGraphicFramePr>
        <p:xfrm>
          <a:off x="304800" y="76200"/>
          <a:ext cx="8839200" cy="5942565"/>
        </p:xfrm>
        <a:graphic>
          <a:graphicData uri="http://schemas.openxmlformats.org/drawingml/2006/table">
            <a:tbl>
              <a:tblPr/>
              <a:tblGrid>
                <a:gridCol w="1189209">
                  <a:extLst>
                    <a:ext uri="{9D8B030D-6E8A-4147-A177-3AD203B41FA5}">
                      <a16:colId xmlns:a16="http://schemas.microsoft.com/office/drawing/2014/main" xmlns="" val="3306514591"/>
                    </a:ext>
                  </a:extLst>
                </a:gridCol>
                <a:gridCol w="1189209">
                  <a:extLst>
                    <a:ext uri="{9D8B030D-6E8A-4147-A177-3AD203B41FA5}">
                      <a16:colId xmlns:a16="http://schemas.microsoft.com/office/drawing/2014/main" xmlns="" val="2730094866"/>
                    </a:ext>
                  </a:extLst>
                </a:gridCol>
                <a:gridCol w="6460782">
                  <a:extLst>
                    <a:ext uri="{9D8B030D-6E8A-4147-A177-3AD203B41FA5}">
                      <a16:colId xmlns:a16="http://schemas.microsoft.com/office/drawing/2014/main" xmlns="" val="3288099797"/>
                    </a:ext>
                  </a:extLst>
                </a:gridCol>
              </a:tblGrid>
              <a:tr h="202463">
                <a:tc>
                  <a:txBody>
                    <a:bodyPr/>
                    <a:lstStyle/>
                    <a:p>
                      <a:pPr algn="l" fontAlgn="b"/>
                      <a:r>
                        <a:rPr lang="en-US" sz="1400" b="1" i="0" u="none" strike="noStrike" dirty="0">
                          <a:solidFill>
                            <a:srgbClr val="000000"/>
                          </a:solidFill>
                          <a:effectLst/>
                          <a:latin typeface="Calibri" panose="020F0502020204030204" pitchFamily="34" charset="0"/>
                        </a:rPr>
                        <a:t>Erin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Spicer</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VP, Academic &amp; Student Affairs</a:t>
                      </a:r>
                    </a:p>
                  </a:txBody>
                  <a:tcPr marL="6735" marR="6735" marT="6735" marB="0" anchor="b">
                    <a:lnL>
                      <a:noFill/>
                    </a:lnL>
                    <a:lnR>
                      <a:noFill/>
                    </a:lnR>
                    <a:lnT>
                      <a:noFill/>
                    </a:lnT>
                    <a:lnB>
                      <a:noFill/>
                    </a:lnB>
                  </a:tcPr>
                </a:tc>
                <a:extLst>
                  <a:ext uri="{0D108BD9-81ED-4DB2-BD59-A6C34878D82A}">
                    <a16:rowId xmlns:a16="http://schemas.microsoft.com/office/drawing/2014/main" xmlns="" val="4201189162"/>
                  </a:ext>
                </a:extLst>
              </a:tr>
              <a:tr h="202463">
                <a:tc>
                  <a:txBody>
                    <a:bodyPr/>
                    <a:lstStyle/>
                    <a:p>
                      <a:pPr algn="l" fontAlgn="b"/>
                      <a:r>
                        <a:rPr lang="en-US" sz="1400" b="1" i="0" u="none" strike="noStrike">
                          <a:solidFill>
                            <a:srgbClr val="000000"/>
                          </a:solidFill>
                          <a:effectLst/>
                          <a:latin typeface="Calibri" panose="020F0502020204030204" pitchFamily="34" charset="0"/>
                        </a:rPr>
                        <a:t>Sarah</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Lewis</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Administrative Support Specialist, VP of Academic &amp; Student Affairs</a:t>
                      </a:r>
                    </a:p>
                  </a:txBody>
                  <a:tcPr marL="6735" marR="6735" marT="6735" marB="0" anchor="b">
                    <a:lnL>
                      <a:noFill/>
                    </a:lnL>
                    <a:lnR>
                      <a:noFill/>
                    </a:lnR>
                    <a:lnT>
                      <a:noFill/>
                    </a:lnT>
                    <a:lnB>
                      <a:noFill/>
                    </a:lnB>
                  </a:tcPr>
                </a:tc>
                <a:extLst>
                  <a:ext uri="{0D108BD9-81ED-4DB2-BD59-A6C34878D82A}">
                    <a16:rowId xmlns:a16="http://schemas.microsoft.com/office/drawing/2014/main" xmlns="" val="2276291400"/>
                  </a:ext>
                </a:extLst>
              </a:tr>
              <a:tr h="202463">
                <a:tc>
                  <a:txBody>
                    <a:bodyPr/>
                    <a:lstStyle/>
                    <a:p>
                      <a:pPr algn="l" fontAlgn="b"/>
                      <a:r>
                        <a:rPr lang="en-US" sz="1400" b="1" i="0" u="none" strike="noStrike">
                          <a:solidFill>
                            <a:srgbClr val="000000"/>
                          </a:solidFill>
                          <a:effectLst/>
                          <a:latin typeface="Calibri" panose="020F0502020204030204" pitchFamily="34" charset="0"/>
                        </a:rPr>
                        <a:t>Debbie</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Douma</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Dean, Grants &amp; Federal Programs</a:t>
                      </a:r>
                    </a:p>
                  </a:txBody>
                  <a:tcPr marL="6735" marR="6735" marT="6735" marB="0" anchor="b">
                    <a:lnL>
                      <a:noFill/>
                    </a:lnL>
                    <a:lnR>
                      <a:noFill/>
                    </a:lnR>
                    <a:lnT>
                      <a:noFill/>
                    </a:lnT>
                    <a:lnB>
                      <a:noFill/>
                    </a:lnB>
                  </a:tcPr>
                </a:tc>
                <a:extLst>
                  <a:ext uri="{0D108BD9-81ED-4DB2-BD59-A6C34878D82A}">
                    <a16:rowId xmlns:a16="http://schemas.microsoft.com/office/drawing/2014/main" xmlns="" val="2224047905"/>
                  </a:ext>
                </a:extLst>
              </a:tr>
              <a:tr h="202463">
                <a:tc>
                  <a:txBody>
                    <a:bodyPr/>
                    <a:lstStyle/>
                    <a:p>
                      <a:pPr algn="l" fontAlgn="b"/>
                      <a:r>
                        <a:rPr lang="en-US" sz="1400" b="1" i="0" u="none" strike="noStrike">
                          <a:solidFill>
                            <a:srgbClr val="000000"/>
                          </a:solidFill>
                          <a:effectLst/>
                          <a:latin typeface="Calibri" panose="020F0502020204030204" pitchFamily="34" charset="0"/>
                        </a:rPr>
                        <a:t>Staci</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McKerren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Senior Executive Assistant, VP of Administrative Services &amp; General Council</a:t>
                      </a:r>
                    </a:p>
                  </a:txBody>
                  <a:tcPr marL="6735" marR="6735" marT="6735" marB="0" anchor="b">
                    <a:lnL>
                      <a:noFill/>
                    </a:lnL>
                    <a:lnR>
                      <a:noFill/>
                    </a:lnR>
                    <a:lnT>
                      <a:noFill/>
                    </a:lnT>
                    <a:lnB>
                      <a:noFill/>
                    </a:lnB>
                  </a:tcPr>
                </a:tc>
                <a:extLst>
                  <a:ext uri="{0D108BD9-81ED-4DB2-BD59-A6C34878D82A}">
                    <a16:rowId xmlns:a16="http://schemas.microsoft.com/office/drawing/2014/main" xmlns="" val="1174207962"/>
                  </a:ext>
                </a:extLst>
              </a:tr>
              <a:tr h="202463">
                <a:tc>
                  <a:txBody>
                    <a:bodyPr/>
                    <a:lstStyle/>
                    <a:p>
                      <a:pPr algn="l" fontAlgn="b"/>
                      <a:r>
                        <a:rPr lang="en-US" sz="1400" b="1" i="0" u="none" strike="noStrike">
                          <a:solidFill>
                            <a:srgbClr val="000000"/>
                          </a:solidFill>
                          <a:effectLst/>
                          <a:latin typeface="Calibri" panose="020F0502020204030204" pitchFamily="34" charset="0"/>
                        </a:rPr>
                        <a:t>Rebecca</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Causey</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Director, Educational Opportunity Center</a:t>
                      </a:r>
                    </a:p>
                  </a:txBody>
                  <a:tcPr marL="6735" marR="6735" marT="6735" marB="0" anchor="b">
                    <a:lnL>
                      <a:noFill/>
                    </a:lnL>
                    <a:lnR>
                      <a:noFill/>
                    </a:lnR>
                    <a:lnT>
                      <a:noFill/>
                    </a:lnT>
                    <a:lnB>
                      <a:noFill/>
                    </a:lnB>
                  </a:tcPr>
                </a:tc>
                <a:extLst>
                  <a:ext uri="{0D108BD9-81ED-4DB2-BD59-A6C34878D82A}">
                    <a16:rowId xmlns:a16="http://schemas.microsoft.com/office/drawing/2014/main" xmlns="" val="3165984748"/>
                  </a:ext>
                </a:extLst>
              </a:tr>
              <a:tr h="202463">
                <a:tc>
                  <a:txBody>
                    <a:bodyPr/>
                    <a:lstStyle/>
                    <a:p>
                      <a:pPr algn="l" fontAlgn="b"/>
                      <a:r>
                        <a:rPr lang="en-US" sz="1400" b="1" i="0" u="none" strike="noStrike">
                          <a:solidFill>
                            <a:srgbClr val="000000"/>
                          </a:solidFill>
                          <a:effectLst/>
                          <a:latin typeface="Calibri" panose="020F0502020204030204" pitchFamily="34" charset="0"/>
                        </a:rPr>
                        <a:t>Monique</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Collins</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Asst. Dean, Student Services, Advising &amp; Career Services</a:t>
                      </a:r>
                    </a:p>
                  </a:txBody>
                  <a:tcPr marL="6735" marR="6735" marT="6735" marB="0" anchor="b">
                    <a:lnL>
                      <a:noFill/>
                    </a:lnL>
                    <a:lnR>
                      <a:noFill/>
                    </a:lnR>
                    <a:lnT>
                      <a:noFill/>
                    </a:lnT>
                    <a:lnB>
                      <a:noFill/>
                    </a:lnB>
                  </a:tcPr>
                </a:tc>
                <a:extLst>
                  <a:ext uri="{0D108BD9-81ED-4DB2-BD59-A6C34878D82A}">
                    <a16:rowId xmlns:a16="http://schemas.microsoft.com/office/drawing/2014/main" xmlns="" val="3518253009"/>
                  </a:ext>
                </a:extLst>
              </a:tr>
              <a:tr h="202463">
                <a:tc>
                  <a:txBody>
                    <a:bodyPr/>
                    <a:lstStyle/>
                    <a:p>
                      <a:pPr algn="l" fontAlgn="b"/>
                      <a:r>
                        <a:rPr lang="en-US" sz="1400" b="1" i="0" u="none" strike="noStrike">
                          <a:solidFill>
                            <a:srgbClr val="000000"/>
                          </a:solidFill>
                          <a:effectLst/>
                          <a:latin typeface="Calibri" panose="020F0502020204030204" pitchFamily="34" charset="0"/>
                        </a:rPr>
                        <a:t>Rob</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Gregg</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Director, Veterans Upward Bound</a:t>
                      </a:r>
                    </a:p>
                  </a:txBody>
                  <a:tcPr marL="6735" marR="6735" marT="6735" marB="0" anchor="b">
                    <a:lnL>
                      <a:noFill/>
                    </a:lnL>
                    <a:lnR>
                      <a:noFill/>
                    </a:lnR>
                    <a:lnT>
                      <a:noFill/>
                    </a:lnT>
                    <a:lnB>
                      <a:noFill/>
                    </a:lnB>
                  </a:tcPr>
                </a:tc>
                <a:extLst>
                  <a:ext uri="{0D108BD9-81ED-4DB2-BD59-A6C34878D82A}">
                    <a16:rowId xmlns:a16="http://schemas.microsoft.com/office/drawing/2014/main" xmlns="" val="425753229"/>
                  </a:ext>
                </a:extLst>
              </a:tr>
              <a:tr h="202463">
                <a:tc>
                  <a:txBody>
                    <a:bodyPr/>
                    <a:lstStyle/>
                    <a:p>
                      <a:pPr algn="l" fontAlgn="b"/>
                      <a:r>
                        <a:rPr lang="en-US" sz="1400" b="1" i="0" u="none" strike="noStrike">
                          <a:solidFill>
                            <a:srgbClr val="000000"/>
                          </a:solidFill>
                          <a:effectLst/>
                          <a:latin typeface="Calibri" panose="020F0502020204030204" pitchFamily="34" charset="0"/>
                        </a:rPr>
                        <a:t>Deborah</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Hooks</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Director, Career &amp; Technical Education/Student Job Services</a:t>
                      </a:r>
                    </a:p>
                  </a:txBody>
                  <a:tcPr marL="6735" marR="6735" marT="6735" marB="0" anchor="b">
                    <a:lnL>
                      <a:noFill/>
                    </a:lnL>
                    <a:lnR>
                      <a:noFill/>
                    </a:lnR>
                    <a:lnT>
                      <a:noFill/>
                    </a:lnT>
                    <a:lnB>
                      <a:noFill/>
                    </a:lnB>
                  </a:tcPr>
                </a:tc>
                <a:extLst>
                  <a:ext uri="{0D108BD9-81ED-4DB2-BD59-A6C34878D82A}">
                    <a16:rowId xmlns:a16="http://schemas.microsoft.com/office/drawing/2014/main" xmlns="" val="4267741165"/>
                  </a:ext>
                </a:extLst>
              </a:tr>
              <a:tr h="202463">
                <a:tc>
                  <a:txBody>
                    <a:bodyPr/>
                    <a:lstStyle/>
                    <a:p>
                      <a:pPr algn="l" fontAlgn="b"/>
                      <a:r>
                        <a:rPr lang="en-US" sz="1400" b="1" i="0" u="none" strike="noStrike">
                          <a:solidFill>
                            <a:srgbClr val="000000"/>
                          </a:solidFill>
                          <a:effectLst/>
                          <a:latin typeface="Calibri" panose="020F0502020204030204" pitchFamily="34" charset="0"/>
                        </a:rPr>
                        <a:t>Sandy</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Moore</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Department Head, Allied Health</a:t>
                      </a:r>
                    </a:p>
                  </a:txBody>
                  <a:tcPr marL="6735" marR="6735" marT="6735" marB="0" anchor="b">
                    <a:lnL>
                      <a:noFill/>
                    </a:lnL>
                    <a:lnR>
                      <a:noFill/>
                    </a:lnR>
                    <a:lnT>
                      <a:noFill/>
                    </a:lnT>
                    <a:lnB>
                      <a:noFill/>
                    </a:lnB>
                  </a:tcPr>
                </a:tc>
                <a:extLst>
                  <a:ext uri="{0D108BD9-81ED-4DB2-BD59-A6C34878D82A}">
                    <a16:rowId xmlns:a16="http://schemas.microsoft.com/office/drawing/2014/main" xmlns="" val="1231236438"/>
                  </a:ext>
                </a:extLst>
              </a:tr>
              <a:tr h="202463">
                <a:tc>
                  <a:txBody>
                    <a:bodyPr/>
                    <a:lstStyle/>
                    <a:p>
                      <a:pPr algn="l" fontAlgn="b"/>
                      <a:r>
                        <a:rPr lang="en-US" sz="1400" b="1" i="0" u="none" strike="noStrike">
                          <a:solidFill>
                            <a:srgbClr val="000000"/>
                          </a:solidFill>
                          <a:effectLst/>
                          <a:latin typeface="Calibri" panose="020F0502020204030204" pitchFamily="34" charset="0"/>
                        </a:rPr>
                        <a:t>Dusti</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Sluder</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Dean, Warrington Campus</a:t>
                      </a:r>
                    </a:p>
                  </a:txBody>
                  <a:tcPr marL="6735" marR="6735" marT="6735" marB="0" anchor="b">
                    <a:lnL>
                      <a:noFill/>
                    </a:lnL>
                    <a:lnR>
                      <a:noFill/>
                    </a:lnR>
                    <a:lnT>
                      <a:noFill/>
                    </a:lnT>
                    <a:lnB>
                      <a:noFill/>
                    </a:lnB>
                  </a:tcPr>
                </a:tc>
                <a:extLst>
                  <a:ext uri="{0D108BD9-81ED-4DB2-BD59-A6C34878D82A}">
                    <a16:rowId xmlns:a16="http://schemas.microsoft.com/office/drawing/2014/main" xmlns="" val="223168946"/>
                  </a:ext>
                </a:extLst>
              </a:tr>
              <a:tr h="202463">
                <a:tc>
                  <a:txBody>
                    <a:bodyPr/>
                    <a:lstStyle/>
                    <a:p>
                      <a:pPr algn="l" fontAlgn="b"/>
                      <a:r>
                        <a:rPr lang="en-US" sz="1400" b="1" i="0" u="none" strike="noStrike">
                          <a:solidFill>
                            <a:srgbClr val="000000"/>
                          </a:solidFill>
                          <a:effectLst/>
                          <a:latin typeface="Calibri" panose="020F0502020204030204" pitchFamily="34" charset="0"/>
                        </a:rPr>
                        <a:t>Lisa</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Payne</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Executive Assistant, Dean (Warrington)</a:t>
                      </a:r>
                    </a:p>
                  </a:txBody>
                  <a:tcPr marL="6735" marR="6735" marT="6735" marB="0" anchor="b">
                    <a:lnL>
                      <a:noFill/>
                    </a:lnL>
                    <a:lnR>
                      <a:noFill/>
                    </a:lnR>
                    <a:lnT>
                      <a:noFill/>
                    </a:lnT>
                    <a:lnB>
                      <a:noFill/>
                    </a:lnB>
                  </a:tcPr>
                </a:tc>
                <a:extLst>
                  <a:ext uri="{0D108BD9-81ED-4DB2-BD59-A6C34878D82A}">
                    <a16:rowId xmlns:a16="http://schemas.microsoft.com/office/drawing/2014/main" xmlns="" val="1201463207"/>
                  </a:ext>
                </a:extLst>
              </a:tr>
              <a:tr h="202463">
                <a:tc>
                  <a:txBody>
                    <a:bodyPr/>
                    <a:lstStyle/>
                    <a:p>
                      <a:pPr algn="l" fontAlgn="b"/>
                      <a:r>
                        <a:rPr lang="en-US" sz="1400" b="1" i="0" u="none" strike="noStrike">
                          <a:solidFill>
                            <a:srgbClr val="000000"/>
                          </a:solidFill>
                          <a:effectLst/>
                          <a:latin typeface="Calibri" panose="020F0502020204030204" pitchFamily="34" charset="0"/>
                        </a:rPr>
                        <a:t>Lori</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Wichman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Director, Nursing &amp; Emergency Medical Services</a:t>
                      </a:r>
                    </a:p>
                  </a:txBody>
                  <a:tcPr marL="6735" marR="6735" marT="6735" marB="0" anchor="b">
                    <a:lnL>
                      <a:noFill/>
                    </a:lnL>
                    <a:lnR>
                      <a:noFill/>
                    </a:lnR>
                    <a:lnT>
                      <a:noFill/>
                    </a:lnT>
                    <a:lnB>
                      <a:noFill/>
                    </a:lnB>
                  </a:tcPr>
                </a:tc>
                <a:extLst>
                  <a:ext uri="{0D108BD9-81ED-4DB2-BD59-A6C34878D82A}">
                    <a16:rowId xmlns:a16="http://schemas.microsoft.com/office/drawing/2014/main" xmlns="" val="2337834883"/>
                  </a:ext>
                </a:extLst>
              </a:tr>
              <a:tr h="202463">
                <a:tc>
                  <a:txBody>
                    <a:bodyPr/>
                    <a:lstStyle/>
                    <a:p>
                      <a:pPr algn="l" fontAlgn="b"/>
                      <a:r>
                        <a:rPr lang="en-US" sz="1400" b="1" i="0" u="none" strike="noStrike">
                          <a:solidFill>
                            <a:srgbClr val="000000"/>
                          </a:solidFill>
                          <a:effectLst/>
                          <a:latin typeface="Calibri" panose="020F0502020204030204" pitchFamily="34" charset="0"/>
                        </a:rPr>
                        <a:t>Brenda</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Kelly</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Dean, General Studies</a:t>
                      </a:r>
                    </a:p>
                  </a:txBody>
                  <a:tcPr marL="6735" marR="6735" marT="6735" marB="0" anchor="b">
                    <a:lnL>
                      <a:noFill/>
                    </a:lnL>
                    <a:lnR>
                      <a:noFill/>
                    </a:lnR>
                    <a:lnT>
                      <a:noFill/>
                    </a:lnT>
                    <a:lnB>
                      <a:noFill/>
                    </a:lnB>
                  </a:tcPr>
                </a:tc>
                <a:extLst>
                  <a:ext uri="{0D108BD9-81ED-4DB2-BD59-A6C34878D82A}">
                    <a16:rowId xmlns:a16="http://schemas.microsoft.com/office/drawing/2014/main" xmlns="" val="2777497206"/>
                  </a:ext>
                </a:extLst>
              </a:tr>
              <a:tr h="202463">
                <a:tc>
                  <a:txBody>
                    <a:bodyPr/>
                    <a:lstStyle/>
                    <a:p>
                      <a:pPr algn="l" fontAlgn="b"/>
                      <a:r>
                        <a:rPr lang="en-US" sz="1400" b="1" i="0" u="none" strike="noStrike">
                          <a:solidFill>
                            <a:srgbClr val="000000"/>
                          </a:solidFill>
                          <a:effectLst/>
                          <a:latin typeface="Calibri" panose="020F0502020204030204" pitchFamily="34" charset="0"/>
                        </a:rPr>
                        <a:t>Krist</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Lien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Department Head, Visual Arts</a:t>
                      </a:r>
                    </a:p>
                  </a:txBody>
                  <a:tcPr marL="6735" marR="6735" marT="6735" marB="0" anchor="b">
                    <a:lnL>
                      <a:noFill/>
                    </a:lnL>
                    <a:lnR>
                      <a:noFill/>
                    </a:lnR>
                    <a:lnT>
                      <a:noFill/>
                    </a:lnT>
                    <a:lnB>
                      <a:noFill/>
                    </a:lnB>
                  </a:tcPr>
                </a:tc>
                <a:extLst>
                  <a:ext uri="{0D108BD9-81ED-4DB2-BD59-A6C34878D82A}">
                    <a16:rowId xmlns:a16="http://schemas.microsoft.com/office/drawing/2014/main" xmlns="" val="3633049830"/>
                  </a:ext>
                </a:extLst>
              </a:tr>
              <a:tr h="202463">
                <a:tc>
                  <a:txBody>
                    <a:bodyPr/>
                    <a:lstStyle/>
                    <a:p>
                      <a:pPr algn="l" fontAlgn="b"/>
                      <a:r>
                        <a:rPr lang="en-US" sz="1400" b="1" i="0" u="none" strike="noStrike">
                          <a:solidFill>
                            <a:srgbClr val="000000"/>
                          </a:solidFill>
                          <a:effectLst/>
                          <a:latin typeface="Calibri" panose="020F0502020204030204" pitchFamily="34" charset="0"/>
                        </a:rPr>
                        <a:t>Susan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Morgan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Department Head, History/Languages/Social Sciences</a:t>
                      </a:r>
                    </a:p>
                  </a:txBody>
                  <a:tcPr marL="6735" marR="6735" marT="6735" marB="0" anchor="b">
                    <a:lnL>
                      <a:noFill/>
                    </a:lnL>
                    <a:lnR>
                      <a:noFill/>
                    </a:lnR>
                    <a:lnT>
                      <a:noFill/>
                    </a:lnT>
                    <a:lnB>
                      <a:noFill/>
                    </a:lnB>
                  </a:tcPr>
                </a:tc>
                <a:extLst>
                  <a:ext uri="{0D108BD9-81ED-4DB2-BD59-A6C34878D82A}">
                    <a16:rowId xmlns:a16="http://schemas.microsoft.com/office/drawing/2014/main" xmlns="" val="610331198"/>
                  </a:ext>
                </a:extLst>
              </a:tr>
              <a:tr h="202463">
                <a:tc>
                  <a:txBody>
                    <a:bodyPr/>
                    <a:lstStyle/>
                    <a:p>
                      <a:pPr algn="l" fontAlgn="b"/>
                      <a:r>
                        <a:rPr lang="en-US" sz="1400" b="1" i="0" u="none" strike="noStrike">
                          <a:solidFill>
                            <a:srgbClr val="000000"/>
                          </a:solidFill>
                          <a:effectLst/>
                          <a:latin typeface="Calibri" panose="020F0502020204030204" pitchFamily="34" charset="0"/>
                        </a:rPr>
                        <a:t>Tracy</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Peyton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Department Head, English/Communications</a:t>
                      </a:r>
                    </a:p>
                  </a:txBody>
                  <a:tcPr marL="6735" marR="6735" marT="6735" marB="0" anchor="b">
                    <a:lnL>
                      <a:noFill/>
                    </a:lnL>
                    <a:lnR>
                      <a:noFill/>
                    </a:lnR>
                    <a:lnT>
                      <a:noFill/>
                    </a:lnT>
                    <a:lnB>
                      <a:noFill/>
                    </a:lnB>
                  </a:tcPr>
                </a:tc>
                <a:extLst>
                  <a:ext uri="{0D108BD9-81ED-4DB2-BD59-A6C34878D82A}">
                    <a16:rowId xmlns:a16="http://schemas.microsoft.com/office/drawing/2014/main" xmlns="" val="2644824517"/>
                  </a:ext>
                </a:extLst>
              </a:tr>
              <a:tr h="202463">
                <a:tc>
                  <a:txBody>
                    <a:bodyPr/>
                    <a:lstStyle/>
                    <a:p>
                      <a:pPr algn="l" fontAlgn="b"/>
                      <a:r>
                        <a:rPr lang="en-US" sz="1400" b="1" i="0" u="none" strike="noStrike">
                          <a:solidFill>
                            <a:srgbClr val="000000"/>
                          </a:solidFill>
                          <a:effectLst/>
                          <a:latin typeface="Calibri" panose="020F0502020204030204" pitchFamily="34" charset="0"/>
                        </a:rPr>
                        <a:t>Don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Snowden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Department Head, Performing Arts</a:t>
                      </a:r>
                    </a:p>
                  </a:txBody>
                  <a:tcPr marL="6735" marR="6735" marT="6735" marB="0" anchor="b">
                    <a:lnL>
                      <a:noFill/>
                    </a:lnL>
                    <a:lnR>
                      <a:noFill/>
                    </a:lnR>
                    <a:lnT>
                      <a:noFill/>
                    </a:lnT>
                    <a:lnB>
                      <a:noFill/>
                    </a:lnB>
                  </a:tcPr>
                </a:tc>
                <a:extLst>
                  <a:ext uri="{0D108BD9-81ED-4DB2-BD59-A6C34878D82A}">
                    <a16:rowId xmlns:a16="http://schemas.microsoft.com/office/drawing/2014/main" xmlns="" val="1903825176"/>
                  </a:ext>
                </a:extLst>
              </a:tr>
              <a:tr h="202463">
                <a:tc>
                  <a:txBody>
                    <a:bodyPr/>
                    <a:lstStyle/>
                    <a:p>
                      <a:pPr algn="l" fontAlgn="b"/>
                      <a:r>
                        <a:rPr lang="en-US" sz="1400" b="1" i="0" u="none" strike="noStrike">
                          <a:solidFill>
                            <a:srgbClr val="000000"/>
                          </a:solidFill>
                          <a:effectLst/>
                          <a:latin typeface="Calibri" panose="020F0502020204030204" pitchFamily="34" charset="0"/>
                        </a:rPr>
                        <a:t>Anthea</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Amos</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Dean, Milton Campus</a:t>
                      </a:r>
                    </a:p>
                  </a:txBody>
                  <a:tcPr marL="6735" marR="6735" marT="6735" marB="0" anchor="b">
                    <a:lnL>
                      <a:noFill/>
                    </a:lnL>
                    <a:lnR>
                      <a:noFill/>
                    </a:lnR>
                    <a:lnT>
                      <a:noFill/>
                    </a:lnT>
                    <a:lnB>
                      <a:noFill/>
                    </a:lnB>
                  </a:tcPr>
                </a:tc>
                <a:extLst>
                  <a:ext uri="{0D108BD9-81ED-4DB2-BD59-A6C34878D82A}">
                    <a16:rowId xmlns:a16="http://schemas.microsoft.com/office/drawing/2014/main" xmlns="" val="262974668"/>
                  </a:ext>
                </a:extLst>
              </a:tr>
              <a:tr h="202463">
                <a:tc>
                  <a:txBody>
                    <a:bodyPr/>
                    <a:lstStyle/>
                    <a:p>
                      <a:pPr algn="l" fontAlgn="b"/>
                      <a:r>
                        <a:rPr lang="en-US" sz="1400" b="1" i="0" u="none" strike="noStrike">
                          <a:solidFill>
                            <a:srgbClr val="000000"/>
                          </a:solidFill>
                          <a:effectLst/>
                          <a:latin typeface="Calibri" panose="020F0502020204030204" pitchFamily="34" charset="0"/>
                        </a:rPr>
                        <a:t>Kirk</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Bradley</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Dean, Baccalaureate Studies &amp; Academic Support</a:t>
                      </a:r>
                    </a:p>
                  </a:txBody>
                  <a:tcPr marL="6735" marR="6735" marT="6735" marB="0" anchor="b">
                    <a:lnL>
                      <a:noFill/>
                    </a:lnL>
                    <a:lnR>
                      <a:noFill/>
                    </a:lnR>
                    <a:lnT>
                      <a:noFill/>
                    </a:lnT>
                    <a:lnB>
                      <a:noFill/>
                    </a:lnB>
                  </a:tcPr>
                </a:tc>
                <a:extLst>
                  <a:ext uri="{0D108BD9-81ED-4DB2-BD59-A6C34878D82A}">
                    <a16:rowId xmlns:a16="http://schemas.microsoft.com/office/drawing/2014/main" xmlns="" val="178850035"/>
                  </a:ext>
                </a:extLst>
              </a:tr>
              <a:tr h="202463">
                <a:tc>
                  <a:txBody>
                    <a:bodyPr/>
                    <a:lstStyle/>
                    <a:p>
                      <a:pPr algn="l" fontAlgn="b"/>
                      <a:r>
                        <a:rPr lang="en-US" sz="1400" b="1" i="0" u="none" strike="noStrike">
                          <a:solidFill>
                            <a:srgbClr val="000000"/>
                          </a:solidFill>
                          <a:effectLst/>
                          <a:latin typeface="Calibri" panose="020F0502020204030204" pitchFamily="34" charset="0"/>
                        </a:rPr>
                        <a:t>Michael</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Allen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Department Head, Biological Sciences</a:t>
                      </a:r>
                    </a:p>
                  </a:txBody>
                  <a:tcPr marL="6735" marR="6735" marT="6735" marB="0" anchor="b">
                    <a:lnL>
                      <a:noFill/>
                    </a:lnL>
                    <a:lnR>
                      <a:noFill/>
                    </a:lnR>
                    <a:lnT>
                      <a:noFill/>
                    </a:lnT>
                    <a:lnB>
                      <a:noFill/>
                    </a:lnB>
                  </a:tcPr>
                </a:tc>
                <a:extLst>
                  <a:ext uri="{0D108BD9-81ED-4DB2-BD59-A6C34878D82A}">
                    <a16:rowId xmlns:a16="http://schemas.microsoft.com/office/drawing/2014/main" xmlns="" val="2503963604"/>
                  </a:ext>
                </a:extLst>
              </a:tr>
              <a:tr h="202463">
                <a:tc>
                  <a:txBody>
                    <a:bodyPr/>
                    <a:lstStyle/>
                    <a:p>
                      <a:pPr algn="l" fontAlgn="b"/>
                      <a:r>
                        <a:rPr lang="en-US" sz="1400" b="1" i="0" u="none" strike="noStrike">
                          <a:solidFill>
                            <a:srgbClr val="000000"/>
                          </a:solidFill>
                          <a:effectLst/>
                          <a:latin typeface="Calibri" panose="020F0502020204030204" pitchFamily="34" charset="0"/>
                        </a:rPr>
                        <a:t>Hikmat</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BC</a:t>
                      </a:r>
                    </a:p>
                  </a:txBody>
                  <a:tcPr marL="6735" marR="6735" marT="6735" marB="0" anchor="b">
                    <a:lnL>
                      <a:noFill/>
                    </a:lnL>
                    <a:lnR>
                      <a:noFill/>
                    </a:lnR>
                    <a:lnT>
                      <a:noFill/>
                    </a:lnT>
                    <a:lnB>
                      <a:noFill/>
                    </a:lnB>
                  </a:tcPr>
                </a:tc>
                <a:tc>
                  <a:txBody>
                    <a:bodyPr/>
                    <a:lstStyle/>
                    <a:p>
                      <a:pPr algn="l" fontAlgn="b"/>
                      <a:r>
                        <a:rPr lang="en-US" sz="1400" b="1" i="0" u="none" strike="noStrike" dirty="0">
                          <a:solidFill>
                            <a:srgbClr val="000000"/>
                          </a:solidFill>
                          <a:effectLst/>
                          <a:latin typeface="Calibri" panose="020F0502020204030204" pitchFamily="34" charset="0"/>
                        </a:rPr>
                        <a:t>Department Head, Physical Sciences</a:t>
                      </a:r>
                    </a:p>
                  </a:txBody>
                  <a:tcPr marL="6735" marR="6735" marT="6735" marB="0" anchor="b">
                    <a:lnL>
                      <a:noFill/>
                    </a:lnL>
                    <a:lnR>
                      <a:noFill/>
                    </a:lnR>
                    <a:lnT>
                      <a:noFill/>
                    </a:lnT>
                    <a:lnB>
                      <a:noFill/>
                    </a:lnB>
                  </a:tcPr>
                </a:tc>
                <a:extLst>
                  <a:ext uri="{0D108BD9-81ED-4DB2-BD59-A6C34878D82A}">
                    <a16:rowId xmlns:a16="http://schemas.microsoft.com/office/drawing/2014/main" xmlns="" val="3839630840"/>
                  </a:ext>
                </a:extLst>
              </a:tr>
              <a:tr h="202463">
                <a:tc>
                  <a:txBody>
                    <a:bodyPr/>
                    <a:lstStyle/>
                    <a:p>
                      <a:pPr algn="l" fontAlgn="b"/>
                      <a:r>
                        <a:rPr lang="en-US" sz="1400" b="1" i="0" u="none" strike="noStrike">
                          <a:solidFill>
                            <a:srgbClr val="000000"/>
                          </a:solidFill>
                          <a:effectLst/>
                          <a:latin typeface="Calibri" panose="020F0502020204030204" pitchFamily="34" charset="0"/>
                        </a:rPr>
                        <a:t>Kathy</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Dutremble</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Dean, Student Services</a:t>
                      </a:r>
                    </a:p>
                  </a:txBody>
                  <a:tcPr marL="6735" marR="6735" marT="6735" marB="0" anchor="b">
                    <a:lnL>
                      <a:noFill/>
                    </a:lnL>
                    <a:lnR>
                      <a:noFill/>
                    </a:lnR>
                    <a:lnT>
                      <a:noFill/>
                    </a:lnT>
                    <a:lnB>
                      <a:noFill/>
                    </a:lnB>
                  </a:tcPr>
                </a:tc>
                <a:extLst>
                  <a:ext uri="{0D108BD9-81ED-4DB2-BD59-A6C34878D82A}">
                    <a16:rowId xmlns:a16="http://schemas.microsoft.com/office/drawing/2014/main" xmlns="" val="3580212447"/>
                  </a:ext>
                </a:extLst>
              </a:tr>
              <a:tr h="202463">
                <a:tc>
                  <a:txBody>
                    <a:bodyPr/>
                    <a:lstStyle/>
                    <a:p>
                      <a:pPr algn="l" fontAlgn="b"/>
                      <a:r>
                        <a:rPr lang="en-US" sz="1400" b="1" i="0" u="none" strike="noStrike" dirty="0" err="1">
                          <a:solidFill>
                            <a:srgbClr val="000000"/>
                          </a:solidFill>
                          <a:effectLst/>
                          <a:latin typeface="Calibri" panose="020F0502020204030204" pitchFamily="34" charset="0"/>
                        </a:rPr>
                        <a:t>Tonie</a:t>
                      </a:r>
                      <a:endParaRPr lang="en-US" sz="1400" b="1" i="0" u="none" strike="noStrike" dirty="0">
                        <a:solidFill>
                          <a:srgbClr val="000000"/>
                        </a:solidFill>
                        <a:effectLst/>
                        <a:latin typeface="Calibri" panose="020F0502020204030204" pitchFamily="34" charset="0"/>
                      </a:endParaRP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Anderson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Counselor, Student Services (Milton)</a:t>
                      </a:r>
                    </a:p>
                  </a:txBody>
                  <a:tcPr marL="6735" marR="6735" marT="6735" marB="0" anchor="b">
                    <a:lnL>
                      <a:noFill/>
                    </a:lnL>
                    <a:lnR>
                      <a:noFill/>
                    </a:lnR>
                    <a:lnT>
                      <a:noFill/>
                    </a:lnT>
                    <a:lnB>
                      <a:noFill/>
                    </a:lnB>
                  </a:tcPr>
                </a:tc>
                <a:extLst>
                  <a:ext uri="{0D108BD9-81ED-4DB2-BD59-A6C34878D82A}">
                    <a16:rowId xmlns:a16="http://schemas.microsoft.com/office/drawing/2014/main" xmlns="" val="2662808410"/>
                  </a:ext>
                </a:extLst>
              </a:tr>
              <a:tr h="202463">
                <a:tc>
                  <a:txBody>
                    <a:bodyPr/>
                    <a:lstStyle/>
                    <a:p>
                      <a:pPr algn="l" fontAlgn="b"/>
                      <a:r>
                        <a:rPr lang="en-US" sz="1400" b="1" i="0" u="none" strike="noStrike">
                          <a:solidFill>
                            <a:srgbClr val="000000"/>
                          </a:solidFill>
                          <a:effectLst/>
                          <a:latin typeface="Calibri" panose="020F0502020204030204" pitchFamily="34" charset="0"/>
                        </a:rPr>
                        <a:t>Rachelle</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Burns</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Director, Student Support Services, TRIO</a:t>
                      </a:r>
                    </a:p>
                  </a:txBody>
                  <a:tcPr marL="6735" marR="6735" marT="6735" marB="0" anchor="b">
                    <a:lnL>
                      <a:noFill/>
                    </a:lnL>
                    <a:lnR>
                      <a:noFill/>
                    </a:lnR>
                    <a:lnT>
                      <a:noFill/>
                    </a:lnT>
                    <a:lnB>
                      <a:noFill/>
                    </a:lnB>
                  </a:tcPr>
                </a:tc>
                <a:extLst>
                  <a:ext uri="{0D108BD9-81ED-4DB2-BD59-A6C34878D82A}">
                    <a16:rowId xmlns:a16="http://schemas.microsoft.com/office/drawing/2014/main" xmlns="" val="1127366255"/>
                  </a:ext>
                </a:extLst>
              </a:tr>
              <a:tr h="202463">
                <a:tc>
                  <a:txBody>
                    <a:bodyPr/>
                    <a:lstStyle/>
                    <a:p>
                      <a:pPr algn="l" fontAlgn="b"/>
                      <a:r>
                        <a:rPr lang="en-US" sz="1400" b="1" i="0" u="none" strike="noStrike">
                          <a:solidFill>
                            <a:srgbClr val="000000"/>
                          </a:solidFill>
                          <a:effectLst/>
                          <a:latin typeface="Calibri" panose="020F0502020204030204" pitchFamily="34" charset="0"/>
                        </a:rPr>
                        <a:t>Karen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McCabe</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Dean, South Santa Rosa Center</a:t>
                      </a:r>
                    </a:p>
                  </a:txBody>
                  <a:tcPr marL="6735" marR="6735" marT="6735" marB="0" anchor="b">
                    <a:lnL>
                      <a:noFill/>
                    </a:lnL>
                    <a:lnR>
                      <a:noFill/>
                    </a:lnR>
                    <a:lnT>
                      <a:noFill/>
                    </a:lnT>
                    <a:lnB>
                      <a:noFill/>
                    </a:lnB>
                  </a:tcPr>
                </a:tc>
                <a:extLst>
                  <a:ext uri="{0D108BD9-81ED-4DB2-BD59-A6C34878D82A}">
                    <a16:rowId xmlns:a16="http://schemas.microsoft.com/office/drawing/2014/main" xmlns="" val="1132201595"/>
                  </a:ext>
                </a:extLst>
              </a:tr>
              <a:tr h="202463">
                <a:tc>
                  <a:txBody>
                    <a:bodyPr/>
                    <a:lstStyle/>
                    <a:p>
                      <a:pPr algn="l" fontAlgn="b"/>
                      <a:r>
                        <a:rPr lang="en-US" sz="1400" b="1" i="0" u="none" strike="noStrike">
                          <a:solidFill>
                            <a:srgbClr val="000000"/>
                          </a:solidFill>
                          <a:effectLst/>
                          <a:latin typeface="Calibri" panose="020F0502020204030204" pitchFamily="34" charset="0"/>
                        </a:rPr>
                        <a:t>Karen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Todd</a:t>
                      </a:r>
                    </a:p>
                  </a:txBody>
                  <a:tcPr marL="6735" marR="6735" marT="6735" marB="0" anchor="b">
                    <a:lnL>
                      <a:noFill/>
                    </a:lnL>
                    <a:lnR>
                      <a:noFill/>
                    </a:lnR>
                    <a:lnT>
                      <a:noFill/>
                    </a:lnT>
                    <a:lnB>
                      <a:noFill/>
                    </a:lnB>
                  </a:tcPr>
                </a:tc>
                <a:tc>
                  <a:txBody>
                    <a:bodyPr/>
                    <a:lstStyle/>
                    <a:p>
                      <a:pPr algn="l" fontAlgn="b"/>
                      <a:r>
                        <a:rPr lang="en-US" sz="1400" b="1" i="0" u="none" strike="noStrike" dirty="0">
                          <a:solidFill>
                            <a:srgbClr val="000000"/>
                          </a:solidFill>
                          <a:effectLst/>
                          <a:latin typeface="Calibri" panose="020F0502020204030204" pitchFamily="34" charset="0"/>
                        </a:rPr>
                        <a:t>Senior Administrative </a:t>
                      </a:r>
                      <a:r>
                        <a:rPr lang="en-US" sz="1400" b="1" i="0" u="none" strike="noStrike" dirty="0" smtClean="0">
                          <a:solidFill>
                            <a:srgbClr val="000000"/>
                          </a:solidFill>
                          <a:effectLst/>
                          <a:latin typeface="Calibri" panose="020F0502020204030204" pitchFamily="34" charset="0"/>
                        </a:rPr>
                        <a:t>Assistant, </a:t>
                      </a:r>
                      <a:r>
                        <a:rPr lang="en-US" sz="1400" b="1" i="0" u="none" strike="noStrike" dirty="0">
                          <a:solidFill>
                            <a:srgbClr val="000000"/>
                          </a:solidFill>
                          <a:effectLst/>
                          <a:latin typeface="Calibri" panose="020F0502020204030204" pitchFamily="34" charset="0"/>
                        </a:rPr>
                        <a:t>Student Services</a:t>
                      </a:r>
                    </a:p>
                  </a:txBody>
                  <a:tcPr marL="6735" marR="6735" marT="6735" marB="0" anchor="b">
                    <a:lnL>
                      <a:noFill/>
                    </a:lnL>
                    <a:lnR>
                      <a:noFill/>
                    </a:lnR>
                    <a:lnT>
                      <a:noFill/>
                    </a:lnT>
                    <a:lnB>
                      <a:noFill/>
                    </a:lnB>
                  </a:tcPr>
                </a:tc>
                <a:extLst>
                  <a:ext uri="{0D108BD9-81ED-4DB2-BD59-A6C34878D82A}">
                    <a16:rowId xmlns:a16="http://schemas.microsoft.com/office/drawing/2014/main" xmlns="" val="4252401226"/>
                  </a:ext>
                </a:extLst>
              </a:tr>
              <a:tr h="202463">
                <a:tc>
                  <a:txBody>
                    <a:bodyPr/>
                    <a:lstStyle/>
                    <a:p>
                      <a:pPr algn="l" fontAlgn="b"/>
                      <a:r>
                        <a:rPr lang="en-US" sz="1400" b="1" i="0" u="none" strike="noStrike">
                          <a:solidFill>
                            <a:srgbClr val="000000"/>
                          </a:solidFill>
                          <a:effectLst/>
                          <a:latin typeface="Calibri" panose="020F0502020204030204" pitchFamily="34" charset="0"/>
                        </a:rPr>
                        <a:t>Dan</a:t>
                      </a:r>
                    </a:p>
                  </a:txBody>
                  <a:tcPr marL="6735" marR="6735" marT="6735" marB="0" anchor="b">
                    <a:lnL>
                      <a:noFill/>
                    </a:lnL>
                    <a:lnR>
                      <a:noFill/>
                    </a:lnR>
                    <a:lnT>
                      <a:noFill/>
                    </a:lnT>
                    <a:lnB>
                      <a:noFill/>
                    </a:lnB>
                  </a:tcPr>
                </a:tc>
                <a:tc>
                  <a:txBody>
                    <a:bodyPr/>
                    <a:lstStyle/>
                    <a:p>
                      <a:pPr algn="l" fontAlgn="b"/>
                      <a:r>
                        <a:rPr lang="en-US" sz="1400" b="1" i="0" u="none" strike="noStrike">
                          <a:solidFill>
                            <a:srgbClr val="000000"/>
                          </a:solidFill>
                          <a:effectLst/>
                          <a:latin typeface="Calibri" panose="020F0502020204030204" pitchFamily="34" charset="0"/>
                        </a:rPr>
                        <a:t>Busse</a:t>
                      </a:r>
                    </a:p>
                  </a:txBody>
                  <a:tcPr marL="6735" marR="6735" marT="6735" marB="0" anchor="b">
                    <a:lnL>
                      <a:noFill/>
                    </a:lnL>
                    <a:lnR>
                      <a:noFill/>
                    </a:lnR>
                    <a:lnT>
                      <a:noFill/>
                    </a:lnT>
                    <a:lnB>
                      <a:noFill/>
                    </a:lnB>
                  </a:tcPr>
                </a:tc>
                <a:tc>
                  <a:txBody>
                    <a:bodyPr/>
                    <a:lstStyle/>
                    <a:p>
                      <a:pPr algn="l" fontAlgn="b"/>
                      <a:r>
                        <a:rPr lang="en-US" sz="1400" b="1" i="0" u="none" strike="noStrike" dirty="0">
                          <a:solidFill>
                            <a:srgbClr val="000000"/>
                          </a:solidFill>
                          <a:effectLst/>
                          <a:latin typeface="Calibri" panose="020F0502020204030204" pitchFamily="34" charset="0"/>
                        </a:rPr>
                        <a:t>Dean, Workforce Education &amp; Vocational Support</a:t>
                      </a:r>
                    </a:p>
                  </a:txBody>
                  <a:tcPr marL="6735" marR="6735" marT="6735" marB="0" anchor="b">
                    <a:lnL>
                      <a:noFill/>
                    </a:lnL>
                    <a:lnR>
                      <a:noFill/>
                    </a:lnR>
                    <a:lnT>
                      <a:noFill/>
                    </a:lnT>
                    <a:lnB>
                      <a:noFill/>
                    </a:lnB>
                  </a:tcPr>
                </a:tc>
                <a:extLst>
                  <a:ext uri="{0D108BD9-81ED-4DB2-BD59-A6C34878D82A}">
                    <a16:rowId xmlns:a16="http://schemas.microsoft.com/office/drawing/2014/main" xmlns="" val="377712188"/>
                  </a:ext>
                </a:extLst>
              </a:tr>
            </a:tbl>
          </a:graphicData>
        </a:graphic>
      </p:graphicFrame>
      <p:sp>
        <p:nvSpPr>
          <p:cNvPr id="4" name="Rectangle 3"/>
          <p:cNvSpPr/>
          <p:nvPr/>
        </p:nvSpPr>
        <p:spPr>
          <a:xfrm>
            <a:off x="6858000" y="2408211"/>
            <a:ext cx="2057400" cy="34163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solidFill>
                  <a:srgbClr val="036A38"/>
                </a:solidFill>
                <a:effectLst/>
                <a:uLnTx/>
                <a:uFillTx/>
                <a:latin typeface="Calibri"/>
                <a:ea typeface="+mn-ea"/>
                <a:cs typeface="+mn-cs"/>
              </a:rPr>
              <a:t>It takes a village</a:t>
            </a:r>
            <a:endParaRPr kumimoji="0" lang="en-US" sz="5400" b="1" i="0" u="none" strike="noStrike" kern="1200" cap="none" spc="0" normalizeH="0" baseline="0" noProof="0" dirty="0">
              <a:ln/>
              <a:solidFill>
                <a:srgbClr val="036A38"/>
              </a:solidFill>
              <a:effectLst/>
              <a:uLnTx/>
              <a:uFillTx/>
              <a:latin typeface="Calibri"/>
              <a:ea typeface="+mn-ea"/>
              <a:cs typeface="+mn-cs"/>
            </a:endParaRPr>
          </a:p>
        </p:txBody>
      </p:sp>
    </p:spTree>
    <p:extLst>
      <p:ext uri="{BB962C8B-B14F-4D97-AF65-F5344CB8AC3E}">
        <p14:creationId xmlns:p14="http://schemas.microsoft.com/office/powerpoint/2010/main" val="151286375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324599"/>
          </a:xfrm>
        </p:spPr>
        <p:txBody>
          <a:bodyPr/>
          <a:lstStyle/>
          <a:p>
            <a:r>
              <a:rPr lang="en-US" sz="2500" dirty="0" smtClean="0"/>
              <a:t>Types of Scholarships</a:t>
            </a:r>
          </a:p>
          <a:p>
            <a:pPr lvl="1"/>
            <a:r>
              <a:rPr lang="en-US" sz="2000" dirty="0" smtClean="0"/>
              <a:t>Endowments</a:t>
            </a:r>
          </a:p>
          <a:p>
            <a:pPr lvl="2"/>
            <a:r>
              <a:rPr lang="en-US" sz="1700" dirty="0" smtClean="0"/>
              <a:t>Minimum gift - $20,000 for a named endowment</a:t>
            </a:r>
          </a:p>
          <a:p>
            <a:pPr lvl="2"/>
            <a:r>
              <a:rPr lang="en-US" sz="1700" dirty="0" smtClean="0"/>
              <a:t>Gift is invested (Foundation Board – Finance Committee Policy)</a:t>
            </a:r>
          </a:p>
          <a:p>
            <a:pPr lvl="2"/>
            <a:r>
              <a:rPr lang="en-US" sz="1700" dirty="0" smtClean="0"/>
              <a:t>Gift corpus is never invaded</a:t>
            </a:r>
          </a:p>
          <a:p>
            <a:pPr lvl="2"/>
            <a:r>
              <a:rPr lang="en-US" sz="1700" dirty="0" smtClean="0"/>
              <a:t>Interest earned (3-year rolling average) is designated to a separate account each year to fund scholarships</a:t>
            </a:r>
          </a:p>
          <a:p>
            <a:pPr marL="914400" lvl="2" indent="0">
              <a:buNone/>
            </a:pPr>
            <a:endParaRPr lang="en-US" sz="1000" dirty="0" smtClean="0"/>
          </a:p>
          <a:p>
            <a:pPr lvl="1"/>
            <a:r>
              <a:rPr lang="en-US" sz="2000" dirty="0" smtClean="0"/>
              <a:t>Other</a:t>
            </a:r>
            <a:endParaRPr lang="en-US" sz="1700" dirty="0" smtClean="0"/>
          </a:p>
          <a:p>
            <a:pPr lvl="2"/>
            <a:r>
              <a:rPr lang="en-US" sz="1900" dirty="0" smtClean="0"/>
              <a:t>One time gifts and gifts less than $5,000</a:t>
            </a:r>
          </a:p>
          <a:p>
            <a:pPr lvl="2"/>
            <a:r>
              <a:rPr lang="en-US" sz="1900" dirty="0" smtClean="0"/>
              <a:t>Funds deposited into Universal Scholarship Fund</a:t>
            </a:r>
          </a:p>
          <a:p>
            <a:pPr lvl="2"/>
            <a:r>
              <a:rPr lang="en-US" sz="1900" dirty="0" smtClean="0"/>
              <a:t>Donor may still designate gift</a:t>
            </a:r>
          </a:p>
          <a:p>
            <a:pPr marL="1371600" lvl="3" indent="0">
              <a:buNone/>
            </a:pPr>
            <a:endParaRPr lang="en-US" sz="1000" dirty="0" smtClean="0"/>
          </a:p>
          <a:p>
            <a:pPr marL="457200" lvl="1" indent="0">
              <a:buNone/>
            </a:pPr>
            <a:endParaRPr lang="en-US" sz="1700" dirty="0" smtClean="0"/>
          </a:p>
          <a:p>
            <a:pPr marL="800100" lvl="1"/>
            <a:endParaRPr lang="en-US" sz="1700" dirty="0" smtClean="0"/>
          </a:p>
        </p:txBody>
      </p:sp>
    </p:spTree>
    <p:extLst>
      <p:ext uri="{BB962C8B-B14F-4D97-AF65-F5344CB8AC3E}">
        <p14:creationId xmlns:p14="http://schemas.microsoft.com/office/powerpoint/2010/main" val="41039109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6248400"/>
          </a:xfrm>
        </p:spPr>
        <p:txBody>
          <a:bodyPr/>
          <a:lstStyle/>
          <a:p>
            <a:pPr marL="400050"/>
            <a:r>
              <a:rPr lang="en-US" sz="2500" dirty="0"/>
              <a:t>Top Ten Scholarships </a:t>
            </a:r>
            <a:r>
              <a:rPr lang="en-US" sz="2500" dirty="0" smtClean="0"/>
              <a:t>– Endowments </a:t>
            </a:r>
            <a:r>
              <a:rPr lang="en-US" sz="2500" smtClean="0"/>
              <a:t>(174 </a:t>
            </a:r>
            <a:r>
              <a:rPr lang="en-US" sz="2500" dirty="0" smtClean="0"/>
              <a:t>Total)</a:t>
            </a:r>
            <a:endParaRPr lang="en-US" sz="2500" dirty="0"/>
          </a:p>
          <a:p>
            <a:pPr marL="800100" lvl="1"/>
            <a:r>
              <a:rPr lang="en-US" sz="1700" dirty="0" err="1"/>
              <a:t>Chadbourne</a:t>
            </a:r>
            <a:r>
              <a:rPr lang="en-US" sz="1700" dirty="0"/>
              <a:t> Foundation Endowed Scholarship</a:t>
            </a:r>
          </a:p>
          <a:p>
            <a:pPr marL="800100" lvl="1"/>
            <a:r>
              <a:rPr lang="en-US" sz="1700" dirty="0"/>
              <a:t>Alfred I. </a:t>
            </a:r>
            <a:r>
              <a:rPr lang="en-US" sz="1700" dirty="0" err="1"/>
              <a:t>duPont</a:t>
            </a:r>
            <a:r>
              <a:rPr lang="en-US" sz="1700" dirty="0"/>
              <a:t> Foundation Endowed Scholarship</a:t>
            </a:r>
          </a:p>
          <a:p>
            <a:pPr marL="800100" lvl="1"/>
            <a:r>
              <a:rPr lang="en-US" sz="1700" dirty="0" err="1"/>
              <a:t>Marjan</a:t>
            </a:r>
            <a:r>
              <a:rPr lang="en-US" sz="1700" dirty="0"/>
              <a:t> </a:t>
            </a:r>
            <a:r>
              <a:rPr lang="en-US" sz="1700" dirty="0" err="1"/>
              <a:t>Mazza</a:t>
            </a:r>
            <a:r>
              <a:rPr lang="en-US" sz="1700" dirty="0"/>
              <a:t> Business and Management Endowed Scholarship</a:t>
            </a:r>
          </a:p>
          <a:p>
            <a:pPr marL="800100" lvl="1"/>
            <a:r>
              <a:rPr lang="en-US" sz="1700" dirty="0"/>
              <a:t>Molly McGuire Culinary Arts Endowed Scholarship</a:t>
            </a:r>
          </a:p>
          <a:p>
            <a:pPr marL="800100" lvl="1"/>
            <a:r>
              <a:rPr lang="en-US" sz="1700" dirty="0"/>
              <a:t>General Scholarship Endowment - Universal</a:t>
            </a:r>
          </a:p>
          <a:p>
            <a:pPr marL="800100" lvl="1"/>
            <a:r>
              <a:rPr lang="en-US" sz="1700" dirty="0"/>
              <a:t>Robert H. Kahn Endowed Scholarship</a:t>
            </a:r>
          </a:p>
          <a:p>
            <a:pPr marL="800100" lvl="1"/>
            <a:r>
              <a:rPr lang="en-US" sz="1700" dirty="0"/>
              <a:t>Ami-Lee Wilder Memorial Scholarship Endowment</a:t>
            </a:r>
          </a:p>
          <a:p>
            <a:pPr marL="800100" lvl="1"/>
            <a:r>
              <a:rPr lang="en-US" sz="1700" dirty="0"/>
              <a:t>McDonald’s Hospitality Endowed Scholarship</a:t>
            </a:r>
          </a:p>
          <a:p>
            <a:pPr marL="800100" lvl="1"/>
            <a:r>
              <a:rPr lang="en-US" sz="1700" dirty="0"/>
              <a:t>Rufus A. </a:t>
            </a:r>
            <a:r>
              <a:rPr lang="en-US" sz="1700" dirty="0" err="1"/>
              <a:t>Whitmire</a:t>
            </a:r>
            <a:r>
              <a:rPr lang="en-US" sz="1700" dirty="0"/>
              <a:t> Endowed Scholarship</a:t>
            </a:r>
          </a:p>
          <a:p>
            <a:pPr marL="800100" lvl="1"/>
            <a:r>
              <a:rPr lang="en-US" sz="1700" dirty="0"/>
              <a:t>Rotary Club of Pensacola Endowed Scholarship</a:t>
            </a:r>
          </a:p>
          <a:p>
            <a:pPr marL="0" indent="0">
              <a:buNone/>
            </a:pPr>
            <a:endParaRPr lang="en-US" sz="1000" dirty="0" smtClean="0"/>
          </a:p>
          <a:p>
            <a:r>
              <a:rPr lang="en-US" sz="2500" dirty="0" smtClean="0"/>
              <a:t>Top Five Scholarships – Annual</a:t>
            </a:r>
          </a:p>
          <a:p>
            <a:pPr lvl="1"/>
            <a:r>
              <a:rPr lang="en-US" sz="1700" dirty="0" smtClean="0"/>
              <a:t>Universal Scholarship Fund</a:t>
            </a:r>
          </a:p>
          <a:p>
            <a:pPr lvl="1"/>
            <a:r>
              <a:rPr lang="en-US" sz="1700" dirty="0" smtClean="0"/>
              <a:t>South Baldwin County Health Foundation’s Allied Health Scholarship</a:t>
            </a:r>
          </a:p>
          <a:p>
            <a:pPr lvl="1"/>
            <a:r>
              <a:rPr lang="en-US" sz="1700" dirty="0" smtClean="0"/>
              <a:t>Theresa Gail May Scholarship</a:t>
            </a:r>
          </a:p>
          <a:p>
            <a:pPr lvl="1"/>
            <a:r>
              <a:rPr lang="en-US" sz="1700" dirty="0" err="1" smtClean="0"/>
              <a:t>Sansing</a:t>
            </a:r>
            <a:r>
              <a:rPr lang="en-US" sz="1700" dirty="0" smtClean="0"/>
              <a:t> Scholars</a:t>
            </a:r>
          </a:p>
          <a:p>
            <a:pPr lvl="1"/>
            <a:r>
              <a:rPr lang="en-US" sz="1700" dirty="0" smtClean="0"/>
              <a:t>Dr. Douglas C. Morris Nursing Scholarship</a:t>
            </a:r>
          </a:p>
        </p:txBody>
      </p:sp>
    </p:spTree>
    <p:extLst>
      <p:ext uri="{BB962C8B-B14F-4D97-AF65-F5344CB8AC3E}">
        <p14:creationId xmlns:p14="http://schemas.microsoft.com/office/powerpoint/2010/main" val="23372681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sz="2500" dirty="0" smtClean="0"/>
              <a:t>Donor Relations</a:t>
            </a:r>
          </a:p>
          <a:p>
            <a:pPr lvl="1"/>
            <a:r>
              <a:rPr lang="en-US" sz="1700" dirty="0" smtClean="0"/>
              <a:t>Recipients are required to write thank you notes for awards received.</a:t>
            </a:r>
          </a:p>
          <a:p>
            <a:pPr lvl="1"/>
            <a:r>
              <a:rPr lang="en-US" sz="1700" dirty="0" smtClean="0"/>
              <a:t>Questions and requests by donors.</a:t>
            </a:r>
          </a:p>
          <a:p>
            <a:pPr lvl="1"/>
            <a:r>
              <a:rPr lang="en-US" sz="1700" dirty="0" smtClean="0"/>
              <a:t>Scholarships that require additional action.</a:t>
            </a:r>
          </a:p>
          <a:p>
            <a:pPr lvl="1"/>
            <a:r>
              <a:rPr lang="en-US" sz="1700" dirty="0" smtClean="0"/>
              <a:t>FERPA</a:t>
            </a:r>
          </a:p>
          <a:p>
            <a:pPr lvl="1"/>
            <a:r>
              <a:rPr lang="en-US" sz="1700" dirty="0" smtClean="0"/>
              <a:t>New Scholarships and Endowments</a:t>
            </a:r>
          </a:p>
          <a:p>
            <a:r>
              <a:rPr lang="en-US" sz="2500" dirty="0" smtClean="0"/>
              <a:t>Reporting</a:t>
            </a:r>
          </a:p>
          <a:p>
            <a:pPr lvl="1"/>
            <a:r>
              <a:rPr lang="en-US" sz="1700" dirty="0" smtClean="0"/>
              <a:t>Thank you notes are sent to donors/contacts after each semester.</a:t>
            </a:r>
          </a:p>
          <a:p>
            <a:pPr lvl="1"/>
            <a:r>
              <a:rPr lang="en-US" sz="1700" dirty="0" smtClean="0"/>
              <a:t>An Annual Scholarship Report is sent after the Summer semester (end of academic year) with Summer thank you notes and – in some cases – a Financial Report.</a:t>
            </a:r>
          </a:p>
          <a:p>
            <a:pPr lvl="1"/>
            <a:r>
              <a:rPr lang="en-US" sz="1700" dirty="0" smtClean="0"/>
              <a:t>State Grants – require annual reporting and private matching funds</a:t>
            </a:r>
          </a:p>
          <a:p>
            <a:pPr lvl="2"/>
            <a:r>
              <a:rPr lang="en-US" sz="1700" dirty="0" smtClean="0"/>
              <a:t>Florida Blue </a:t>
            </a:r>
          </a:p>
          <a:p>
            <a:pPr lvl="2"/>
            <a:r>
              <a:rPr lang="en-US" sz="1700" dirty="0" smtClean="0"/>
              <a:t>First Generation</a:t>
            </a:r>
          </a:p>
        </p:txBody>
      </p:sp>
    </p:spTree>
    <p:extLst>
      <p:ext uri="{BB962C8B-B14F-4D97-AF65-F5344CB8AC3E}">
        <p14:creationId xmlns:p14="http://schemas.microsoft.com/office/powerpoint/2010/main" val="40844870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r>
              <a:rPr lang="en-US" sz="2500" dirty="0" smtClean="0"/>
              <a:t>Community Presentations</a:t>
            </a:r>
          </a:p>
          <a:p>
            <a:pPr lvl="1"/>
            <a:r>
              <a:rPr lang="en-US" sz="1700" dirty="0" smtClean="0"/>
              <a:t>Provide scholarship information for scholarship presentations </a:t>
            </a:r>
          </a:p>
          <a:p>
            <a:pPr lvl="2"/>
            <a:r>
              <a:rPr lang="en-US" sz="1700" dirty="0" smtClean="0"/>
              <a:t>History</a:t>
            </a:r>
          </a:p>
          <a:p>
            <a:pPr lvl="2"/>
            <a:r>
              <a:rPr lang="en-US" sz="1700" dirty="0" smtClean="0"/>
              <a:t>Awarding</a:t>
            </a:r>
          </a:p>
          <a:p>
            <a:pPr lvl="2"/>
            <a:r>
              <a:rPr lang="en-US" sz="1700" dirty="0" smtClean="0"/>
              <a:t>Balances</a:t>
            </a:r>
          </a:p>
          <a:p>
            <a:pPr marL="0" indent="0">
              <a:buNone/>
            </a:pPr>
            <a:endParaRPr lang="en-US" sz="2500" dirty="0"/>
          </a:p>
          <a:p>
            <a:r>
              <a:rPr lang="en-US" sz="2500" dirty="0" smtClean="0"/>
              <a:t>Scheduling Students to Share Impact</a:t>
            </a:r>
          </a:p>
          <a:p>
            <a:pPr lvl="1"/>
            <a:r>
              <a:rPr lang="en-US" sz="1700" dirty="0" smtClean="0"/>
              <a:t>Several civic and other organizations request each year’s scholarship recipients to attend one of their meetings</a:t>
            </a:r>
            <a:r>
              <a:rPr lang="en-US" sz="1700" smtClean="0"/>
              <a:t>. Scholarship </a:t>
            </a:r>
            <a:r>
              <a:rPr lang="en-US" sz="1700" dirty="0" smtClean="0"/>
              <a:t>recipients are asked and encouraged to attend.</a:t>
            </a:r>
          </a:p>
          <a:p>
            <a:pPr lvl="1"/>
            <a:r>
              <a:rPr lang="en-US" sz="1700" dirty="0" smtClean="0"/>
              <a:t>Civic and other organizations may request recipient attendance for an upcoming meeting. </a:t>
            </a:r>
          </a:p>
          <a:p>
            <a:pPr lvl="1"/>
            <a:r>
              <a:rPr lang="en-US" sz="1700" dirty="0" smtClean="0"/>
              <a:t>Special scholarship lunches with donor and recipients. </a:t>
            </a:r>
          </a:p>
        </p:txBody>
      </p:sp>
    </p:spTree>
    <p:extLst>
      <p:ext uri="{BB962C8B-B14F-4D97-AF65-F5344CB8AC3E}">
        <p14:creationId xmlns:p14="http://schemas.microsoft.com/office/powerpoint/2010/main" val="16612932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 y="228600"/>
            <a:ext cx="8382000" cy="6477001"/>
          </a:xfrm>
        </p:spPr>
      </p:pic>
    </p:spTree>
    <p:extLst>
      <p:ext uri="{BB962C8B-B14F-4D97-AF65-F5344CB8AC3E}">
        <p14:creationId xmlns:p14="http://schemas.microsoft.com/office/powerpoint/2010/main" val="282313236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7143"/>
          <a:stretch/>
        </p:blipFill>
        <p:spPr bwMode="auto">
          <a:xfrm>
            <a:off x="0" y="1861456"/>
            <a:ext cx="9144000" cy="499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28600"/>
            <a:ext cx="9144000"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00B451"/>
                </a:solidFill>
                <a:effectLst/>
                <a:uLnTx/>
                <a:uFillTx/>
                <a:latin typeface="Rockwell" pitchFamily="18" charset="0"/>
                <a:ea typeface="+mn-ea"/>
                <a:cs typeface="Times New Roman" pitchFamily="18" charset="0"/>
              </a:rPr>
              <a:t>More than $</a:t>
            </a:r>
            <a:r>
              <a:rPr kumimoji="0" lang="en-US" sz="5400" b="1" i="0" u="none" strike="noStrike" kern="1200" cap="none" spc="0" normalizeH="0" baseline="0" noProof="0" dirty="0" smtClean="0">
                <a:ln>
                  <a:noFill/>
                </a:ln>
                <a:solidFill>
                  <a:srgbClr val="00B451"/>
                </a:solidFill>
                <a:effectLst/>
                <a:uLnTx/>
                <a:uFillTx/>
                <a:latin typeface="Rockwell" pitchFamily="18" charset="0"/>
                <a:ea typeface="+mn-ea"/>
                <a:cs typeface="+mn-cs"/>
              </a:rPr>
              <a:t>623,000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007635"/>
                </a:solidFill>
                <a:effectLst/>
                <a:uLnTx/>
                <a:uFillTx/>
                <a:latin typeface="Rockwell" pitchFamily="18" charset="0"/>
                <a:ea typeface="+mn-ea"/>
                <a:cs typeface="Times New Roman" pitchFamily="18" charset="0"/>
              </a:rPr>
              <a:t>in Foundation scholarships awarded to students in 2017</a:t>
            </a:r>
            <a:endParaRPr kumimoji="0" lang="en-US" sz="2400" b="1" i="0" u="none" strike="noStrike" kern="1200" cap="none" spc="0" normalizeH="0" baseline="0" noProof="0" dirty="0">
              <a:ln>
                <a:noFill/>
              </a:ln>
              <a:solidFill>
                <a:srgbClr val="007635"/>
              </a:solidFill>
              <a:effectLst/>
              <a:uLnTx/>
              <a:uFillTx/>
              <a:latin typeface="Rockwell" pitchFamily="18" charset="0"/>
              <a:ea typeface="+mn-ea"/>
              <a:cs typeface="Times New Roman" pitchFamily="18" charset="0"/>
            </a:endParaRPr>
          </a:p>
        </p:txBody>
      </p:sp>
    </p:spTree>
    <p:extLst>
      <p:ext uri="{BB962C8B-B14F-4D97-AF65-F5344CB8AC3E}">
        <p14:creationId xmlns:p14="http://schemas.microsoft.com/office/powerpoint/2010/main" val="80098099"/>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4876800"/>
          </a:xfrm>
        </p:spPr>
        <p:txBody>
          <a:bodyPr/>
          <a:lstStyle/>
          <a:p>
            <a:r>
              <a:rPr lang="en-US" sz="2500" dirty="0"/>
              <a:t>In-kind Donations – gifts of goods or services</a:t>
            </a:r>
            <a:endParaRPr lang="en-US" sz="1700" dirty="0"/>
          </a:p>
          <a:p>
            <a:pPr lvl="1"/>
            <a:r>
              <a:rPr lang="en-US" sz="1700" dirty="0"/>
              <a:t>Value (fair market value) of the donation is determined by the donor.</a:t>
            </a:r>
          </a:p>
          <a:p>
            <a:pPr lvl="1"/>
            <a:r>
              <a:rPr lang="en-US" sz="1700" dirty="0"/>
              <a:t>Gifts over $5,000 must have a qualified appraisal.</a:t>
            </a:r>
          </a:p>
          <a:p>
            <a:pPr marL="457189" lvl="1" indent="0">
              <a:buNone/>
            </a:pPr>
            <a:endParaRPr lang="en-US" sz="1700" dirty="0"/>
          </a:p>
          <a:p>
            <a:pPr lvl="2"/>
            <a:r>
              <a:rPr lang="en-US" sz="1700" dirty="0"/>
              <a:t>Consumable In-kind Donations – expendable items</a:t>
            </a:r>
          </a:p>
          <a:p>
            <a:pPr lvl="3"/>
            <a:r>
              <a:rPr lang="en-US" sz="1700" dirty="0"/>
              <a:t>In-kind forms received are entered into RE.</a:t>
            </a:r>
          </a:p>
          <a:p>
            <a:pPr lvl="3"/>
            <a:r>
              <a:rPr lang="en-US" sz="1700" dirty="0"/>
              <a:t>Most are event related.</a:t>
            </a:r>
          </a:p>
          <a:p>
            <a:pPr marL="1371566" lvl="3" indent="0">
              <a:buNone/>
            </a:pPr>
            <a:endParaRPr lang="en-US" sz="1700" dirty="0"/>
          </a:p>
          <a:p>
            <a:pPr lvl="2"/>
            <a:r>
              <a:rPr lang="en-US" sz="1700" dirty="0"/>
              <a:t>Non Consumable In-kind Donations – inventory items</a:t>
            </a:r>
          </a:p>
          <a:p>
            <a:pPr lvl="3"/>
            <a:r>
              <a:rPr lang="en-US" sz="1700" dirty="0"/>
              <a:t>Donor completes and signs In-Kind form. Form must also have department signature.</a:t>
            </a:r>
          </a:p>
          <a:p>
            <a:pPr lvl="3"/>
            <a:r>
              <a:rPr lang="en-US" sz="1700" dirty="0"/>
              <a:t>A memo to Dr. Meadows is prepared and processed.</a:t>
            </a:r>
          </a:p>
          <a:p>
            <a:pPr lvl="3"/>
            <a:r>
              <a:rPr lang="en-US" sz="1700" dirty="0"/>
              <a:t>When memo is returned it is entered into RE.</a:t>
            </a:r>
          </a:p>
          <a:p>
            <a:pPr lvl="3"/>
            <a:r>
              <a:rPr lang="en-US" sz="1700" dirty="0"/>
              <a:t>Usually generated within college departments.</a:t>
            </a:r>
          </a:p>
        </p:txBody>
      </p:sp>
    </p:spTree>
    <p:extLst>
      <p:ext uri="{BB962C8B-B14F-4D97-AF65-F5344CB8AC3E}">
        <p14:creationId xmlns:p14="http://schemas.microsoft.com/office/powerpoint/2010/main" val="244475205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8"/>
            <a:ext cx="8229600" cy="715962"/>
          </a:xfrm>
        </p:spPr>
        <p:txBody>
          <a:bodyPr/>
          <a:lstStyle/>
          <a:p>
            <a:r>
              <a:rPr lang="en-US" sz="3200" b="1" dirty="0" smtClean="0">
                <a:solidFill>
                  <a:srgbClr val="0070C0"/>
                </a:solidFill>
              </a:rPr>
              <a:t>Director of Development</a:t>
            </a:r>
            <a:endParaRPr lang="en-US" sz="3200" b="1" dirty="0">
              <a:solidFill>
                <a:srgbClr val="0070C0"/>
              </a:solidFill>
            </a:endParaRPr>
          </a:p>
        </p:txBody>
      </p:sp>
      <p:sp>
        <p:nvSpPr>
          <p:cNvPr id="3" name="Content Placeholder 2"/>
          <p:cNvSpPr>
            <a:spLocks noGrp="1"/>
          </p:cNvSpPr>
          <p:nvPr>
            <p:ph idx="1"/>
          </p:nvPr>
        </p:nvSpPr>
        <p:spPr>
          <a:xfrm>
            <a:off x="533400" y="609600"/>
            <a:ext cx="8077200" cy="5410200"/>
          </a:xfrm>
        </p:spPr>
        <p:txBody>
          <a:bodyPr>
            <a:normAutofit fontScale="85000" lnSpcReduction="20000"/>
          </a:bodyPr>
          <a:lstStyle/>
          <a:p>
            <a:r>
              <a:rPr lang="en-US" sz="2500" dirty="0" smtClean="0"/>
              <a:t>Major Gifts</a:t>
            </a:r>
          </a:p>
          <a:p>
            <a:pPr lvl="1"/>
            <a:r>
              <a:rPr lang="en-US" sz="1700" dirty="0" smtClean="0"/>
              <a:t>Campaigns</a:t>
            </a:r>
          </a:p>
          <a:p>
            <a:pPr lvl="2"/>
            <a:r>
              <a:rPr lang="en-US" sz="1300" dirty="0" smtClean="0"/>
              <a:t>Limitless/Visual Arts</a:t>
            </a:r>
          </a:p>
          <a:p>
            <a:pPr lvl="1"/>
            <a:r>
              <a:rPr lang="en-US" sz="1700" dirty="0" smtClean="0"/>
              <a:t>Naming Opportunities</a:t>
            </a:r>
          </a:p>
          <a:p>
            <a:pPr lvl="1"/>
            <a:r>
              <a:rPr lang="en-US" sz="1700" dirty="0" smtClean="0"/>
              <a:t>Key Donors/Partners</a:t>
            </a:r>
            <a:endParaRPr lang="en-US" sz="1300" dirty="0" smtClean="0"/>
          </a:p>
          <a:p>
            <a:r>
              <a:rPr lang="en-US" sz="2500" dirty="0" smtClean="0"/>
              <a:t>President’s Circle</a:t>
            </a:r>
          </a:p>
          <a:p>
            <a:pPr lvl="1"/>
            <a:r>
              <a:rPr lang="en-US" sz="1700" dirty="0" smtClean="0"/>
              <a:t>Members</a:t>
            </a:r>
          </a:p>
          <a:p>
            <a:pPr lvl="1"/>
            <a:r>
              <a:rPr lang="en-US" sz="1700" dirty="0" smtClean="0"/>
              <a:t>Roles</a:t>
            </a:r>
          </a:p>
          <a:p>
            <a:pPr lvl="1"/>
            <a:r>
              <a:rPr lang="en-US" sz="1700" dirty="0" smtClean="0"/>
              <a:t>Value and Tracking</a:t>
            </a:r>
          </a:p>
          <a:p>
            <a:r>
              <a:rPr lang="en-US" sz="2500" dirty="0" smtClean="0"/>
              <a:t>Building Construction</a:t>
            </a:r>
          </a:p>
          <a:p>
            <a:pPr lvl="1"/>
            <a:r>
              <a:rPr lang="en-US" sz="1700" dirty="0" smtClean="0"/>
              <a:t>Building One (and) other opportunities</a:t>
            </a:r>
          </a:p>
          <a:p>
            <a:pPr lvl="1"/>
            <a:r>
              <a:rPr lang="en-US" sz="1700" dirty="0" smtClean="0"/>
              <a:t>Role of State in replacement</a:t>
            </a:r>
          </a:p>
          <a:p>
            <a:pPr lvl="1"/>
            <a:r>
              <a:rPr lang="en-US" sz="1700" dirty="0" smtClean="0"/>
              <a:t>Role of Community</a:t>
            </a:r>
          </a:p>
          <a:p>
            <a:r>
              <a:rPr lang="en-US" sz="2100" dirty="0" smtClean="0"/>
              <a:t>Donor Development</a:t>
            </a:r>
          </a:p>
          <a:p>
            <a:pPr lvl="1"/>
            <a:r>
              <a:rPr lang="en-US" sz="1300" dirty="0" smtClean="0"/>
              <a:t>Outreach and Protocols for responses to Donors</a:t>
            </a:r>
          </a:p>
          <a:p>
            <a:pPr lvl="1"/>
            <a:r>
              <a:rPr lang="en-US" sz="1300" dirty="0" smtClean="0"/>
              <a:t>Raisers Edge Roles and Responsibilities</a:t>
            </a:r>
          </a:p>
          <a:p>
            <a:r>
              <a:rPr lang="en-US" sz="2100" dirty="0" smtClean="0"/>
              <a:t>Front Desk and Database Manager</a:t>
            </a:r>
            <a:endParaRPr lang="en-US" sz="2100" dirty="0"/>
          </a:p>
          <a:p>
            <a:pPr lvl="1"/>
            <a:r>
              <a:rPr lang="en-US" sz="1300" dirty="0" smtClean="0"/>
              <a:t>Responsibilities and Protocols</a:t>
            </a:r>
          </a:p>
          <a:p>
            <a:pPr lvl="1"/>
            <a:r>
              <a:rPr lang="en-US" sz="1300" dirty="0" err="1" smtClean="0"/>
              <a:t>IN-Kind</a:t>
            </a:r>
            <a:endParaRPr lang="en-US" sz="1300" dirty="0" smtClean="0"/>
          </a:p>
          <a:p>
            <a:pPr lvl="1"/>
            <a:r>
              <a:rPr lang="en-US" sz="1300" dirty="0" smtClean="0"/>
              <a:t>Data Entry</a:t>
            </a:r>
          </a:p>
          <a:p>
            <a:r>
              <a:rPr lang="en-US" sz="2100" dirty="0" smtClean="0"/>
              <a:t>Donor, College and Community Engagement</a:t>
            </a:r>
          </a:p>
          <a:p>
            <a:pPr lvl="1"/>
            <a:r>
              <a:rPr lang="en-US" sz="1300" dirty="0" smtClean="0"/>
              <a:t>Website</a:t>
            </a:r>
          </a:p>
          <a:p>
            <a:pPr lvl="1"/>
            <a:r>
              <a:rPr lang="en-US" sz="1300" dirty="0" smtClean="0"/>
              <a:t>Community presentations</a:t>
            </a:r>
          </a:p>
          <a:p>
            <a:pPr lvl="1"/>
            <a:r>
              <a:rPr lang="en-US" sz="1300" dirty="0" smtClean="0"/>
              <a:t>Interviews</a:t>
            </a:r>
          </a:p>
          <a:p>
            <a:pPr lvl="1"/>
            <a:r>
              <a:rPr lang="en-US" sz="1300" dirty="0" smtClean="0"/>
              <a:t>Social Media</a:t>
            </a:r>
            <a:endParaRPr lang="en-US" sz="1300" dirty="0"/>
          </a:p>
          <a:p>
            <a:pPr lvl="1"/>
            <a:endParaRPr lang="en-US" sz="1300" dirty="0" smtClean="0"/>
          </a:p>
          <a:p>
            <a:pPr lvl="1"/>
            <a:endParaRPr lang="en-US" sz="1700" dirty="0" smtClean="0"/>
          </a:p>
          <a:p>
            <a:endParaRPr lang="en-US" sz="2500" dirty="0" smtClean="0"/>
          </a:p>
        </p:txBody>
      </p:sp>
    </p:spTree>
    <p:extLst>
      <p:ext uri="{BB962C8B-B14F-4D97-AF65-F5344CB8AC3E}">
        <p14:creationId xmlns:p14="http://schemas.microsoft.com/office/powerpoint/2010/main" val="393560449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28601" y="304800"/>
            <a:ext cx="8762999" cy="64633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Naming </a:t>
            </a: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Significant gifts to the college will provide opportunities for donors to designate the name of a college facility or program in honor of the donor or another person. Scholarships, endowed chairs, lecture series, and faculty and staff awards programs are among the named gift opportunities, as are buildings or portions of buildings, including laboratories and conference rooms. Named gift opportunities range from $10,000 to $5,000,000</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Significant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gifts to the college provide opportunities for donors to designate the name of a college facility or program in honor of the donor or another person. Scholarships, endowed chairs, lecture series, and faculty and staff awards programs are among the named gift opportunities, as are buildings or portions of buildings, including laboratories and conference rooms. Naming opportunities range from $10,000 to $5,000,000 and are offered in recognition of a single, tax-deductible, irrevocable gift or written pledge made over a specified period of time. Related matching funds are considered as additional to the original gift to the College. The following is a comprehensive list representing the minimum contribution required for specific naming opportunities as approved by the College Board of Trustees</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1800" b="1" i="1"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College </a:t>
            </a:r>
            <a:r>
              <a:rPr kumimoji="0" lang="en-US" sz="1800" b="1" i="1"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Campuses </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Pensacola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Campus $ 5,000,000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Warrington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Campus $ 4,000,000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Milton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Campus $ 3,000,000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South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Santa Rosa Center $ 3,000,000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Century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Center $ 1,000,000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mn-cs"/>
              </a:rPr>
              <a:t>				Downtown </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Center $ 1,000,000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07203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8163"/>
            <a:ext cx="8077200" cy="5410200"/>
          </a:xfrm>
        </p:spPr>
        <p:txBody>
          <a:bodyPr>
            <a:normAutofit/>
          </a:bodyPr>
          <a:lstStyle/>
          <a:p>
            <a:pPr marL="0" indent="0">
              <a:buNone/>
            </a:pPr>
            <a:r>
              <a:rPr lang="en-US" sz="2400" b="1" dirty="0" smtClean="0"/>
              <a:t>Affinity Group Management</a:t>
            </a:r>
          </a:p>
          <a:p>
            <a:pPr marL="0" indent="0">
              <a:buNone/>
            </a:pPr>
            <a:r>
              <a:rPr lang="en-US" sz="2400" b="1" dirty="0" smtClean="0">
                <a:solidFill>
                  <a:srgbClr val="036A38"/>
                </a:solidFill>
              </a:rPr>
              <a:t>President’s Circle</a:t>
            </a:r>
          </a:p>
          <a:p>
            <a:pPr marL="0" indent="0">
              <a:buNone/>
            </a:pPr>
            <a:endParaRPr lang="en-US" sz="2400" b="1" dirty="0"/>
          </a:p>
          <a:p>
            <a:pPr marL="0" indent="0">
              <a:buNone/>
            </a:pPr>
            <a:r>
              <a:rPr lang="en-US" sz="1900" dirty="0"/>
              <a:t>Members of the President’s Circle are special people… </a:t>
            </a:r>
          </a:p>
          <a:p>
            <a:pPr marL="0" indent="0">
              <a:buNone/>
            </a:pPr>
            <a:endParaRPr lang="en-US" sz="1900" dirty="0"/>
          </a:p>
          <a:p>
            <a:pPr marL="0" indent="0">
              <a:buNone/>
            </a:pPr>
            <a:r>
              <a:rPr lang="en-US" sz="1900" dirty="0" smtClean="0"/>
              <a:t>The </a:t>
            </a:r>
            <a:r>
              <a:rPr lang="en-US" sz="1900" dirty="0"/>
              <a:t>President’s Circle is open to any person wishing to contribute a minimum of </a:t>
            </a:r>
            <a:r>
              <a:rPr lang="en-US" sz="1900" dirty="0" smtClean="0"/>
              <a:t>$1,000 </a:t>
            </a:r>
            <a:r>
              <a:rPr lang="en-US" sz="1900" dirty="0"/>
              <a:t>annually </a:t>
            </a:r>
            <a:r>
              <a:rPr lang="en-US" sz="1900" dirty="0" smtClean="0"/>
              <a:t>and can be split among their choice of: the </a:t>
            </a:r>
            <a:r>
              <a:rPr lang="en-US" sz="1900" dirty="0"/>
              <a:t>Fund for Excellence, </a:t>
            </a:r>
            <a:r>
              <a:rPr lang="en-US" sz="1900" dirty="0" smtClean="0"/>
              <a:t>allowing us</a:t>
            </a:r>
            <a:r>
              <a:rPr lang="en-US" sz="1900" dirty="0"/>
              <a:t> to respond to opportunity and needs as they present </a:t>
            </a:r>
            <a:r>
              <a:rPr lang="en-US" sz="1900" dirty="0" smtClean="0"/>
              <a:t>themselves, Athletics, Visual Arts-Anna Society, Performing Arts-Friends of Performing Arts, WSRE, and the Alumni Association ($250).</a:t>
            </a:r>
            <a:r>
              <a:rPr lang="en-US" sz="1900" dirty="0"/>
              <a:t>  </a:t>
            </a:r>
            <a:r>
              <a:rPr lang="en-US" sz="1900" dirty="0" smtClean="0"/>
              <a:t>Pledges can be billed </a:t>
            </a:r>
            <a:r>
              <a:rPr lang="en-US" sz="1900" dirty="0"/>
              <a:t>monthly, quarterly or annually. </a:t>
            </a:r>
            <a:r>
              <a:rPr lang="en-US" sz="1900" dirty="0" smtClean="0"/>
              <a:t>We ask donors to let </a:t>
            </a:r>
            <a:r>
              <a:rPr lang="en-US" sz="1900" dirty="0"/>
              <a:t>us know if your business is a </a:t>
            </a:r>
            <a:r>
              <a:rPr lang="en-US" sz="1900" dirty="0" smtClean="0"/>
              <a:t>Matching </a:t>
            </a:r>
            <a:r>
              <a:rPr lang="en-US" sz="1900" dirty="0"/>
              <a:t>Gift company, as your gift may be doubled or more</a:t>
            </a:r>
            <a:r>
              <a:rPr lang="en-US" sz="1900" dirty="0" smtClean="0"/>
              <a:t>.</a:t>
            </a:r>
          </a:p>
          <a:p>
            <a:endParaRPr lang="en-US" dirty="0"/>
          </a:p>
          <a:p>
            <a:pPr marL="57150" indent="0">
              <a:buNone/>
            </a:pPr>
            <a:endParaRPr lang="en-US" sz="2100" dirty="0" smtClean="0"/>
          </a:p>
          <a:p>
            <a:pPr lvl="1"/>
            <a:endParaRPr lang="en-US" sz="1700" dirty="0" smtClean="0"/>
          </a:p>
          <a:p>
            <a:endParaRPr lang="en-US" sz="2500" dirty="0" smtClean="0"/>
          </a:p>
        </p:txBody>
      </p:sp>
    </p:spTree>
    <p:extLst>
      <p:ext uri="{BB962C8B-B14F-4D97-AF65-F5344CB8AC3E}">
        <p14:creationId xmlns:p14="http://schemas.microsoft.com/office/powerpoint/2010/main" val="122064181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8"/>
            <a:ext cx="8229600" cy="715962"/>
          </a:xfrm>
        </p:spPr>
        <p:txBody>
          <a:bodyPr/>
          <a:lstStyle/>
          <a:p>
            <a:r>
              <a:rPr lang="en-US" sz="3200" b="1" dirty="0" smtClean="0">
                <a:solidFill>
                  <a:srgbClr val="0070C0"/>
                </a:solidFill>
              </a:rPr>
              <a:t>Front Desk and Database Manager</a:t>
            </a:r>
            <a:endParaRPr lang="en-US" sz="3200" b="1" dirty="0">
              <a:solidFill>
                <a:srgbClr val="0070C0"/>
              </a:solidFill>
            </a:endParaRPr>
          </a:p>
        </p:txBody>
      </p:sp>
      <p:sp>
        <p:nvSpPr>
          <p:cNvPr id="3" name="Content Placeholder 2"/>
          <p:cNvSpPr>
            <a:spLocks noGrp="1"/>
          </p:cNvSpPr>
          <p:nvPr>
            <p:ph idx="1"/>
          </p:nvPr>
        </p:nvSpPr>
        <p:spPr>
          <a:xfrm>
            <a:off x="533400" y="609600"/>
            <a:ext cx="8077200" cy="5562600"/>
          </a:xfrm>
        </p:spPr>
        <p:txBody>
          <a:bodyPr>
            <a:normAutofit fontScale="92500" lnSpcReduction="20000"/>
          </a:bodyPr>
          <a:lstStyle/>
          <a:p>
            <a:r>
              <a:rPr lang="en-US" sz="2300" dirty="0" smtClean="0"/>
              <a:t>Phones</a:t>
            </a:r>
          </a:p>
          <a:p>
            <a:pPr lvl="1"/>
            <a:endParaRPr lang="en-US" sz="500" dirty="0" smtClean="0"/>
          </a:p>
          <a:p>
            <a:pPr lvl="1"/>
            <a:r>
              <a:rPr lang="en-US" sz="1700" dirty="0" smtClean="0"/>
              <a:t>Message for Closings and Staff Director</a:t>
            </a:r>
            <a:endParaRPr lang="en-US" sz="1700" dirty="0"/>
          </a:p>
          <a:p>
            <a:pPr lvl="1"/>
            <a:r>
              <a:rPr lang="en-US" sz="1700" dirty="0" smtClean="0"/>
              <a:t>Recording alternate messages</a:t>
            </a:r>
            <a:endParaRPr lang="en-US" sz="1700" dirty="0"/>
          </a:p>
          <a:p>
            <a:r>
              <a:rPr lang="en-US" sz="2300" dirty="0" smtClean="0"/>
              <a:t>Data Entry</a:t>
            </a:r>
          </a:p>
          <a:p>
            <a:pPr lvl="1"/>
            <a:r>
              <a:rPr lang="en-US" sz="1700" dirty="0" smtClean="0"/>
              <a:t>Raisers Edge</a:t>
            </a:r>
          </a:p>
          <a:p>
            <a:pPr lvl="1"/>
            <a:r>
              <a:rPr lang="en-US" sz="1700" dirty="0" smtClean="0"/>
              <a:t>Emergency Contact List Updates</a:t>
            </a:r>
          </a:p>
          <a:p>
            <a:pPr lvl="1"/>
            <a:r>
              <a:rPr lang="en-US" sz="1700" dirty="0" smtClean="0"/>
              <a:t>Other Data Entry</a:t>
            </a:r>
          </a:p>
          <a:p>
            <a:r>
              <a:rPr lang="en-US" sz="2100" dirty="0" smtClean="0"/>
              <a:t>Mailings</a:t>
            </a:r>
          </a:p>
          <a:p>
            <a:pPr lvl="1"/>
            <a:r>
              <a:rPr lang="en-US" sz="1700" dirty="0">
                <a:solidFill>
                  <a:prstClr val="black"/>
                </a:solidFill>
              </a:rPr>
              <a:t>Raisers </a:t>
            </a:r>
            <a:r>
              <a:rPr lang="en-US" sz="1700" dirty="0" smtClean="0">
                <a:solidFill>
                  <a:prstClr val="black"/>
                </a:solidFill>
              </a:rPr>
              <a:t>Edge Mail Merge</a:t>
            </a:r>
          </a:p>
          <a:p>
            <a:pPr lvl="1"/>
            <a:r>
              <a:rPr lang="en-US" sz="1700" dirty="0" smtClean="0">
                <a:solidFill>
                  <a:prstClr val="black"/>
                </a:solidFill>
              </a:rPr>
              <a:t>Receive and Distribute Mail </a:t>
            </a:r>
            <a:endParaRPr lang="en-US" sz="1700" dirty="0">
              <a:solidFill>
                <a:prstClr val="black"/>
              </a:solidFill>
            </a:endParaRPr>
          </a:p>
          <a:p>
            <a:pPr lvl="1"/>
            <a:r>
              <a:rPr lang="en-US" sz="1700" dirty="0" smtClean="0">
                <a:solidFill>
                  <a:prstClr val="black"/>
                </a:solidFill>
              </a:rPr>
              <a:t>Bulk Mailings</a:t>
            </a:r>
          </a:p>
          <a:p>
            <a:pPr lvl="1"/>
            <a:r>
              <a:rPr lang="en-US" sz="1700" dirty="0" smtClean="0">
                <a:solidFill>
                  <a:prstClr val="black"/>
                </a:solidFill>
              </a:rPr>
              <a:t>Donor Appeals </a:t>
            </a:r>
            <a:endParaRPr lang="en-US" sz="1300" dirty="0"/>
          </a:p>
          <a:p>
            <a:r>
              <a:rPr lang="en-US" sz="2100" dirty="0" smtClean="0"/>
              <a:t>Event Assistant</a:t>
            </a:r>
          </a:p>
          <a:p>
            <a:pPr lvl="1"/>
            <a:r>
              <a:rPr lang="en-US" sz="1700" dirty="0" smtClean="0"/>
              <a:t>RSVPs</a:t>
            </a:r>
          </a:p>
          <a:p>
            <a:pPr lvl="1"/>
            <a:r>
              <a:rPr lang="en-US" sz="1700" dirty="0" smtClean="0"/>
              <a:t>Creating Labels and Nametags </a:t>
            </a:r>
          </a:p>
          <a:p>
            <a:pPr lvl="1"/>
            <a:r>
              <a:rPr lang="en-US" sz="1700" dirty="0" smtClean="0"/>
              <a:t>Goodie Bags</a:t>
            </a:r>
          </a:p>
          <a:p>
            <a:pPr lvl="1"/>
            <a:r>
              <a:rPr lang="en-US" sz="1700" dirty="0" smtClean="0"/>
              <a:t>Donor Calls/solicitations</a:t>
            </a:r>
            <a:endParaRPr lang="en-US" sz="1700" dirty="0"/>
          </a:p>
          <a:p>
            <a:r>
              <a:rPr lang="en-US" sz="2100" dirty="0" smtClean="0"/>
              <a:t>Meeting Assistance</a:t>
            </a:r>
            <a:endParaRPr lang="en-US" sz="2100" dirty="0"/>
          </a:p>
          <a:p>
            <a:pPr lvl="1"/>
            <a:r>
              <a:rPr lang="en-US" sz="1700" dirty="0" smtClean="0">
                <a:solidFill>
                  <a:prstClr val="black"/>
                </a:solidFill>
              </a:rPr>
              <a:t>Board and Committee Call backs</a:t>
            </a:r>
          </a:p>
          <a:p>
            <a:pPr lvl="1"/>
            <a:r>
              <a:rPr lang="en-US" sz="1700" dirty="0" smtClean="0">
                <a:solidFill>
                  <a:prstClr val="black"/>
                </a:solidFill>
              </a:rPr>
              <a:t>Limited Surveying</a:t>
            </a:r>
          </a:p>
          <a:p>
            <a:endParaRPr lang="en-US" sz="2500" dirty="0">
              <a:solidFill>
                <a:prstClr val="black"/>
              </a:solidFill>
            </a:endParaRPr>
          </a:p>
          <a:p>
            <a:pPr lvl="1"/>
            <a:endParaRPr lang="en-US" sz="1300" dirty="0" smtClean="0"/>
          </a:p>
          <a:p>
            <a:pPr lvl="1"/>
            <a:endParaRPr lang="en-US" sz="1700" dirty="0" smtClean="0"/>
          </a:p>
          <a:p>
            <a:endParaRPr lang="en-US" sz="2500" dirty="0" smtClean="0"/>
          </a:p>
        </p:txBody>
      </p:sp>
    </p:spTree>
    <p:extLst>
      <p:ext uri="{BB962C8B-B14F-4D97-AF65-F5344CB8AC3E}">
        <p14:creationId xmlns:p14="http://schemas.microsoft.com/office/powerpoint/2010/main" val="55094508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8"/>
            <a:ext cx="8229600" cy="715962"/>
          </a:xfrm>
        </p:spPr>
        <p:txBody>
          <a:bodyPr/>
          <a:lstStyle/>
          <a:p>
            <a:r>
              <a:rPr lang="en-US" sz="3200" b="1" dirty="0" smtClean="0">
                <a:solidFill>
                  <a:srgbClr val="0070C0"/>
                </a:solidFill>
              </a:rPr>
              <a:t>Donor Campaigns/Reporting Manager</a:t>
            </a:r>
            <a:endParaRPr lang="en-US" sz="3200" b="1" dirty="0">
              <a:solidFill>
                <a:srgbClr val="0070C0"/>
              </a:solidFill>
            </a:endParaRPr>
          </a:p>
        </p:txBody>
      </p:sp>
      <p:sp>
        <p:nvSpPr>
          <p:cNvPr id="3" name="Content Placeholder 2"/>
          <p:cNvSpPr>
            <a:spLocks noGrp="1"/>
          </p:cNvSpPr>
          <p:nvPr>
            <p:ph idx="1"/>
          </p:nvPr>
        </p:nvSpPr>
        <p:spPr>
          <a:xfrm>
            <a:off x="533400" y="609600"/>
            <a:ext cx="8077200" cy="5791200"/>
          </a:xfrm>
        </p:spPr>
        <p:txBody>
          <a:bodyPr>
            <a:normAutofit fontScale="85000" lnSpcReduction="20000"/>
          </a:bodyPr>
          <a:lstStyle/>
          <a:p>
            <a:r>
              <a:rPr lang="en-US" sz="2500" dirty="0" smtClean="0"/>
              <a:t>Annual Fund</a:t>
            </a:r>
          </a:p>
          <a:p>
            <a:pPr lvl="1"/>
            <a:r>
              <a:rPr lang="en-US" sz="1700" dirty="0" smtClean="0"/>
              <a:t>What is it?</a:t>
            </a:r>
          </a:p>
          <a:p>
            <a:pPr lvl="1"/>
            <a:r>
              <a:rPr lang="en-US" sz="1700" dirty="0" smtClean="0"/>
              <a:t>Who is asked</a:t>
            </a:r>
          </a:p>
          <a:p>
            <a:pPr lvl="1"/>
            <a:r>
              <a:rPr lang="en-US" sz="1700" dirty="0" smtClean="0"/>
              <a:t>Renewal and outreach </a:t>
            </a:r>
          </a:p>
          <a:p>
            <a:pPr lvl="1"/>
            <a:r>
              <a:rPr lang="en-US" sz="1700" dirty="0" smtClean="0"/>
              <a:t>Donor rewards and thank you response protocols</a:t>
            </a:r>
            <a:endParaRPr lang="en-US" sz="1300" dirty="0" smtClean="0"/>
          </a:p>
          <a:p>
            <a:r>
              <a:rPr lang="en-US" sz="2500" dirty="0" smtClean="0"/>
              <a:t>Boosters</a:t>
            </a:r>
          </a:p>
          <a:p>
            <a:pPr lvl="1"/>
            <a:r>
              <a:rPr lang="en-US" sz="1700" dirty="0" smtClean="0"/>
              <a:t>What is it?</a:t>
            </a:r>
          </a:p>
          <a:p>
            <a:pPr lvl="1"/>
            <a:r>
              <a:rPr lang="en-US" sz="1700" dirty="0" smtClean="0"/>
              <a:t>Who </a:t>
            </a:r>
            <a:r>
              <a:rPr lang="en-US" sz="1700" dirty="0"/>
              <a:t>is asked</a:t>
            </a:r>
          </a:p>
          <a:p>
            <a:pPr lvl="1"/>
            <a:r>
              <a:rPr lang="en-US" sz="1700" dirty="0"/>
              <a:t>Renewal and outreach </a:t>
            </a:r>
          </a:p>
          <a:p>
            <a:pPr lvl="1"/>
            <a:r>
              <a:rPr lang="en-US" sz="1700" dirty="0"/>
              <a:t>Donor rewards and thank you response protocols</a:t>
            </a:r>
            <a:endParaRPr lang="en-US" sz="1300" dirty="0"/>
          </a:p>
          <a:p>
            <a:r>
              <a:rPr lang="en-US" sz="2500" dirty="0" smtClean="0"/>
              <a:t>Anna Society</a:t>
            </a:r>
          </a:p>
          <a:p>
            <a:pPr lvl="1"/>
            <a:r>
              <a:rPr lang="en-US" sz="1700" dirty="0"/>
              <a:t>What is it?</a:t>
            </a:r>
          </a:p>
          <a:p>
            <a:pPr lvl="1"/>
            <a:r>
              <a:rPr lang="en-US" sz="1700" dirty="0"/>
              <a:t>Who is asked</a:t>
            </a:r>
          </a:p>
          <a:p>
            <a:pPr lvl="1"/>
            <a:r>
              <a:rPr lang="en-US" sz="1700" dirty="0"/>
              <a:t>Renewal and outreach </a:t>
            </a:r>
          </a:p>
          <a:p>
            <a:pPr lvl="1"/>
            <a:r>
              <a:rPr lang="en-US" sz="1700" dirty="0"/>
              <a:t>Donor rewards and thank you response protocols</a:t>
            </a:r>
            <a:endParaRPr lang="en-US" sz="1300" dirty="0"/>
          </a:p>
          <a:p>
            <a:r>
              <a:rPr lang="en-US" sz="2100" dirty="0" smtClean="0"/>
              <a:t>FOPA- Friends of Performing Arts</a:t>
            </a:r>
          </a:p>
          <a:p>
            <a:pPr lvl="1"/>
            <a:r>
              <a:rPr lang="en-US" sz="1400" dirty="0"/>
              <a:t>What is it?</a:t>
            </a:r>
          </a:p>
          <a:p>
            <a:pPr lvl="1"/>
            <a:r>
              <a:rPr lang="en-US" sz="1400" dirty="0"/>
              <a:t>Who is asked</a:t>
            </a:r>
          </a:p>
          <a:p>
            <a:pPr lvl="1"/>
            <a:r>
              <a:rPr lang="en-US" sz="1400" dirty="0"/>
              <a:t>Renewal and outreach </a:t>
            </a:r>
          </a:p>
          <a:p>
            <a:pPr lvl="1"/>
            <a:r>
              <a:rPr lang="en-US" sz="1400" dirty="0"/>
              <a:t>Donor rewards and thank you response </a:t>
            </a:r>
            <a:r>
              <a:rPr lang="en-US" sz="1400" dirty="0" smtClean="0"/>
              <a:t>protocols</a:t>
            </a:r>
            <a:endParaRPr lang="en-US" sz="1700" dirty="0" smtClean="0"/>
          </a:p>
          <a:p>
            <a:r>
              <a:rPr lang="en-US" sz="2100" dirty="0" smtClean="0"/>
              <a:t>FOCA- </a:t>
            </a:r>
            <a:r>
              <a:rPr lang="en-US" sz="2100" dirty="0"/>
              <a:t>Friends of </a:t>
            </a:r>
            <a:r>
              <a:rPr lang="en-US" sz="2100" dirty="0" smtClean="0"/>
              <a:t>Culinary </a:t>
            </a:r>
            <a:r>
              <a:rPr lang="en-US" sz="2100" dirty="0"/>
              <a:t>Arts</a:t>
            </a:r>
          </a:p>
          <a:p>
            <a:pPr lvl="1"/>
            <a:r>
              <a:rPr lang="en-US" sz="1400" dirty="0"/>
              <a:t>What is it?</a:t>
            </a:r>
          </a:p>
          <a:p>
            <a:pPr lvl="1"/>
            <a:r>
              <a:rPr lang="en-US" sz="1400" dirty="0"/>
              <a:t>Who is asked</a:t>
            </a:r>
          </a:p>
          <a:p>
            <a:pPr lvl="1"/>
            <a:r>
              <a:rPr lang="en-US" sz="1400" dirty="0"/>
              <a:t>Renewal and outreach </a:t>
            </a:r>
          </a:p>
          <a:p>
            <a:pPr lvl="1"/>
            <a:r>
              <a:rPr lang="en-US" sz="1400" dirty="0"/>
              <a:t>Donor rewards and thank you response protocols</a:t>
            </a:r>
            <a:endParaRPr lang="en-US" sz="1700" dirty="0"/>
          </a:p>
        </p:txBody>
      </p:sp>
    </p:spTree>
    <p:extLst>
      <p:ext uri="{BB962C8B-B14F-4D97-AF65-F5344CB8AC3E}">
        <p14:creationId xmlns:p14="http://schemas.microsoft.com/office/powerpoint/2010/main" val="100530961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8"/>
            <a:ext cx="8229600" cy="715962"/>
          </a:xfrm>
        </p:spPr>
        <p:txBody>
          <a:bodyPr/>
          <a:lstStyle/>
          <a:p>
            <a:pPr algn="l"/>
            <a:r>
              <a:rPr lang="en-US" sz="3200" b="1" dirty="0" smtClean="0">
                <a:solidFill>
                  <a:srgbClr val="0070C0"/>
                </a:solidFill>
              </a:rPr>
              <a:t>Affinity Groups</a:t>
            </a:r>
            <a:endParaRPr lang="en-US" sz="3200" b="1" dirty="0">
              <a:solidFill>
                <a:srgbClr val="0070C0"/>
              </a:solidFill>
            </a:endParaRPr>
          </a:p>
        </p:txBody>
      </p:sp>
      <p:pic>
        <p:nvPicPr>
          <p:cNvPr id="4" name="Picture 3"/>
          <p:cNvPicPr>
            <a:picLocks noChangeAspect="1"/>
          </p:cNvPicPr>
          <p:nvPr/>
        </p:nvPicPr>
        <p:blipFill>
          <a:blip r:embed="rId4"/>
          <a:stretch>
            <a:fillRect/>
          </a:stretch>
        </p:blipFill>
        <p:spPr>
          <a:xfrm>
            <a:off x="57485" y="1066800"/>
            <a:ext cx="8857915" cy="3313001"/>
          </a:xfrm>
          <a:prstGeom prst="rect">
            <a:avLst/>
          </a:prstGeom>
        </p:spPr>
      </p:pic>
    </p:spTree>
    <p:extLst>
      <p:ext uri="{BB962C8B-B14F-4D97-AF65-F5344CB8AC3E}">
        <p14:creationId xmlns:p14="http://schemas.microsoft.com/office/powerpoint/2010/main" val="32994953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solidFill>
                  <a:srgbClr val="0070C0"/>
                </a:solidFill>
              </a:rPr>
              <a:t>Events Manager</a:t>
            </a:r>
            <a:br>
              <a:rPr lang="en-US" sz="3200" b="1" dirty="0" smtClean="0">
                <a:solidFill>
                  <a:srgbClr val="0070C0"/>
                </a:solidFill>
              </a:rPr>
            </a:br>
            <a:r>
              <a:rPr lang="en-US" sz="3200" b="1" dirty="0" smtClean="0">
                <a:solidFill>
                  <a:srgbClr val="0070C0"/>
                </a:solidFill>
              </a:rPr>
              <a:t>Laura Hill</a:t>
            </a:r>
            <a:endParaRPr lang="en-US" sz="3200" b="1" dirty="0">
              <a:solidFill>
                <a:srgbClr val="0070C0"/>
              </a:solidFill>
            </a:endParaRPr>
          </a:p>
        </p:txBody>
      </p:sp>
      <p:sp>
        <p:nvSpPr>
          <p:cNvPr id="3" name="Content Placeholder 2"/>
          <p:cNvSpPr>
            <a:spLocks noGrp="1"/>
          </p:cNvSpPr>
          <p:nvPr>
            <p:ph idx="1"/>
          </p:nvPr>
        </p:nvSpPr>
        <p:spPr>
          <a:xfrm>
            <a:off x="533400" y="1371600"/>
            <a:ext cx="8077200" cy="4648200"/>
          </a:xfrm>
        </p:spPr>
        <p:txBody>
          <a:bodyPr>
            <a:normAutofit/>
          </a:bodyPr>
          <a:lstStyle/>
          <a:p>
            <a:r>
              <a:rPr lang="en-US" sz="2500" dirty="0" smtClean="0"/>
              <a:t>Big Break</a:t>
            </a:r>
          </a:p>
          <a:p>
            <a:r>
              <a:rPr lang="en-US" sz="2500" dirty="0" smtClean="0"/>
              <a:t>Day of Clays</a:t>
            </a:r>
          </a:p>
          <a:p>
            <a:r>
              <a:rPr lang="en-US" sz="2500" dirty="0" smtClean="0"/>
              <a:t>Holiday Experience</a:t>
            </a:r>
          </a:p>
          <a:p>
            <a:r>
              <a:rPr lang="en-US" sz="2500" dirty="0" smtClean="0"/>
              <a:t>Pheasant/Quail Hunt- Alumni Association</a:t>
            </a:r>
          </a:p>
          <a:p>
            <a:r>
              <a:rPr lang="en-US" sz="2500" dirty="0" smtClean="0"/>
              <a:t>Quail Hunt</a:t>
            </a:r>
          </a:p>
          <a:p>
            <a:r>
              <a:rPr lang="en-US" sz="2500" dirty="0" err="1" smtClean="0"/>
              <a:t>Garde</a:t>
            </a:r>
            <a:r>
              <a:rPr lang="en-US" sz="2500" dirty="0" smtClean="0"/>
              <a:t> Manger</a:t>
            </a:r>
          </a:p>
          <a:p>
            <a:r>
              <a:rPr lang="en-US" sz="2500" dirty="0" smtClean="0"/>
              <a:t>70</a:t>
            </a:r>
            <a:r>
              <a:rPr lang="en-US" sz="2500" baseline="30000" dirty="0" smtClean="0"/>
              <a:t>th</a:t>
            </a:r>
            <a:r>
              <a:rPr lang="en-US" sz="2500" dirty="0" smtClean="0"/>
              <a:t> Anniversary  </a:t>
            </a:r>
          </a:p>
          <a:p>
            <a:r>
              <a:rPr lang="en-US" sz="2500" dirty="0" smtClean="0"/>
              <a:t>Ribbon Cuttings/Naming Ceremonies/College Events</a:t>
            </a:r>
          </a:p>
        </p:txBody>
      </p:sp>
    </p:spTree>
    <p:extLst>
      <p:ext uri="{BB962C8B-B14F-4D97-AF65-F5344CB8AC3E}">
        <p14:creationId xmlns:p14="http://schemas.microsoft.com/office/powerpoint/2010/main" val="14818388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4107" y="4697417"/>
            <a:ext cx="8069893" cy="4653419"/>
          </a:xfrm>
        </p:spPr>
        <p:txBody>
          <a:bodyPr>
            <a:normAutofit/>
          </a:bodyPr>
          <a:lstStyle/>
          <a:p>
            <a:pPr marL="0" indent="0">
              <a:buNone/>
            </a:pPr>
            <a:r>
              <a:rPr lang="en-US" sz="2000" dirty="0" smtClean="0"/>
              <a:t>Pheasant/Quail Hunt- Alumni Association (by invitation) October </a:t>
            </a:r>
          </a:p>
          <a:p>
            <a:pPr marL="0" indent="0">
              <a:buNone/>
            </a:pPr>
            <a:r>
              <a:rPr lang="en-US" sz="2000" dirty="0" smtClean="0"/>
              <a:t>Quail Hunt (by invitation) February of each year</a:t>
            </a:r>
          </a:p>
          <a:p>
            <a:pPr marL="0" indent="0">
              <a:buNone/>
            </a:pPr>
            <a:r>
              <a:rPr lang="en-US" sz="2000" dirty="0" err="1" smtClean="0"/>
              <a:t>Garde</a:t>
            </a:r>
            <a:r>
              <a:rPr lang="en-US" sz="2000" dirty="0" smtClean="0"/>
              <a:t> Manger (by invitation) donor appreciation event</a:t>
            </a:r>
          </a:p>
          <a:p>
            <a:pPr marL="0" indent="0">
              <a:buNone/>
            </a:pPr>
            <a:r>
              <a:rPr lang="en-US" sz="2000" dirty="0" smtClean="0"/>
              <a:t>70</a:t>
            </a:r>
            <a:r>
              <a:rPr lang="en-US" sz="2000" baseline="30000" dirty="0" smtClean="0"/>
              <a:t>th</a:t>
            </a:r>
            <a:r>
              <a:rPr lang="en-US" sz="2000" dirty="0" smtClean="0"/>
              <a:t> Anniversary– 09/13/18</a:t>
            </a:r>
          </a:p>
        </p:txBody>
      </p:sp>
      <p:pic>
        <p:nvPicPr>
          <p:cNvPr id="4" name="Picture 3"/>
          <p:cNvPicPr>
            <a:picLocks noChangeAspect="1"/>
          </p:cNvPicPr>
          <p:nvPr/>
        </p:nvPicPr>
        <p:blipFill rotWithShape="1">
          <a:blip r:embed="rId4"/>
          <a:srcRect b="49500"/>
          <a:stretch/>
        </p:blipFill>
        <p:spPr>
          <a:xfrm>
            <a:off x="381000" y="381000"/>
            <a:ext cx="3636406" cy="4183786"/>
          </a:xfrm>
          <a:prstGeom prst="rect">
            <a:avLst/>
          </a:prstGeom>
        </p:spPr>
      </p:pic>
      <p:pic>
        <p:nvPicPr>
          <p:cNvPr id="5" name="Picture 4"/>
          <p:cNvPicPr>
            <a:picLocks noChangeAspect="1"/>
          </p:cNvPicPr>
          <p:nvPr/>
        </p:nvPicPr>
        <p:blipFill rotWithShape="1">
          <a:blip r:embed="rId5"/>
          <a:srcRect t="50502"/>
          <a:stretch/>
        </p:blipFill>
        <p:spPr>
          <a:xfrm>
            <a:off x="4328945" y="381000"/>
            <a:ext cx="3710836" cy="4183786"/>
          </a:xfrm>
          <a:prstGeom prst="rect">
            <a:avLst/>
          </a:prstGeom>
        </p:spPr>
      </p:pic>
    </p:spTree>
    <p:extLst>
      <p:ext uri="{BB962C8B-B14F-4D97-AF65-F5344CB8AC3E}">
        <p14:creationId xmlns:p14="http://schemas.microsoft.com/office/powerpoint/2010/main" val="1891912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SC PPT Template [Read-Only]" id="{5575D348-B33F-470A-965B-F5A08BC798DB}" vid="{9C734E69-14FD-4B36-A1C2-547E8D0B8FE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SC PPT Template [Read-Only]" id="{5575D348-B33F-470A-965B-F5A08BC798DB}" vid="{9C734E69-14FD-4B36-A1C2-547E8D0B8FEA}"/>
    </a:ext>
  </a:extLst>
</a:theme>
</file>

<file path=ppt/theme/theme7.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SC PPT Template [Read-Only]" id="{5575D348-B33F-470A-965B-F5A08BC798DB}" vid="{9C734E69-14FD-4B36-A1C2-547E8D0B8FE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10758</TotalTime>
  <Words>5710</Words>
  <Application>Microsoft Office PowerPoint</Application>
  <PresentationFormat>On-screen Show (4:3)</PresentationFormat>
  <Paragraphs>1045</Paragraphs>
  <Slides>102</Slides>
  <Notes>79</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102</vt:i4>
      </vt:variant>
    </vt:vector>
  </HeadingPairs>
  <TitlesOfParts>
    <vt:vector size="111" baseType="lpstr">
      <vt:lpstr>3_Office Theme</vt:lpstr>
      <vt:lpstr>4_Office Theme</vt:lpstr>
      <vt:lpstr>6_Office Theme</vt:lpstr>
      <vt:lpstr>7_Office Theme</vt:lpstr>
      <vt:lpstr>Office Theme</vt:lpstr>
      <vt:lpstr>8_Office Theme</vt:lpstr>
      <vt:lpstr>9_Office Theme</vt:lpstr>
      <vt:lpstr>1_Office Theme</vt:lpstr>
      <vt:lpstr>Worksheet</vt:lpstr>
      <vt:lpstr>PowerPoint Presentation</vt:lpstr>
      <vt:lpstr> Welcome and  Introductions  </vt:lpstr>
      <vt:lpstr> Definition of Public Comprehensive  Community College  </vt:lpstr>
      <vt:lpstr>Other Common Attributes:</vt:lpstr>
      <vt:lpstr>PowerPoint Presentation</vt:lpstr>
      <vt:lpstr>5 Principles to Development of Florida Community College System</vt:lpstr>
      <vt:lpstr>Criteria for Designating Areas</vt:lpstr>
      <vt:lpstr>Florida College System</vt:lpstr>
      <vt:lpstr>PowerPoint Presentation</vt:lpstr>
      <vt:lpstr>Florida Government Relations</vt:lpstr>
      <vt:lpstr>Florida Government Relations</vt:lpstr>
      <vt:lpstr>Florida Government Relations</vt:lpstr>
      <vt:lpstr>Florida Government Relations</vt:lpstr>
      <vt:lpstr>Division of Florida Colleges: Mission</vt:lpstr>
      <vt:lpstr>Chancellor of the Florida College System: Madeline M. Pumariega</vt:lpstr>
      <vt:lpstr>Front of the Graduation Line</vt:lpstr>
      <vt:lpstr>Contributions to Florida’s Economy</vt:lpstr>
      <vt:lpstr>PowerPoint Presentation</vt:lpstr>
      <vt:lpstr>PowerPoint Presentation</vt:lpstr>
      <vt:lpstr>PowerPoint Presentation</vt:lpstr>
      <vt:lpstr>Florida/Pensacola State College Milestones</vt:lpstr>
      <vt:lpstr>PowerPoint Presentation</vt:lpstr>
      <vt:lpstr>PowerPoint Presentation</vt:lpstr>
      <vt:lpstr>PowerPoint Presentation</vt:lpstr>
      <vt:lpstr>PSC Points of Pride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Estimated Revenue Sources</vt:lpstr>
      <vt:lpstr>Tuition/Fee Comparison</vt:lpstr>
      <vt:lpstr>Personal Benefit</vt:lpstr>
      <vt:lpstr>Social Benefit</vt:lpstr>
      <vt:lpstr>Community Colleges at the Forefront</vt:lpstr>
      <vt:lpstr>Challenges</vt:lpstr>
      <vt:lpstr>Why PSC?</vt:lpstr>
      <vt:lpstr>PSC SNAPSHOT</vt:lpstr>
      <vt:lpstr>PSC Foundation Values </vt:lpstr>
      <vt:lpstr>PSC FOUNDATION  BOARD OF GOVERNORS</vt:lpstr>
      <vt:lpstr> Finance Committee Members Tom Owens, Chair Doug Bates, Board President Mike Morette Ken Woolf Charlie Switzer  Meets 4th Tuesday Jan - Nov </vt:lpstr>
      <vt:lpstr>Bylaws Committee</vt:lpstr>
      <vt:lpstr>Fundraising Committee</vt:lpstr>
      <vt:lpstr>Nominating Committee</vt:lpstr>
      <vt:lpstr>PSC FOUNDATION EMPLOYEES</vt:lpstr>
      <vt:lpstr>PowerPoint Presentation</vt:lpstr>
      <vt:lpstr>PowerPoint Presentation</vt:lpstr>
      <vt:lpstr>PowerPoint Presentation</vt:lpstr>
      <vt:lpstr>PowerPoint Presentation</vt:lpstr>
      <vt:lpstr>PowerPoint Presentation</vt:lpstr>
      <vt:lpstr>What is a Public Record?</vt:lpstr>
      <vt:lpstr>“Perpetuate, Communicate or  Formalize Knowledge”</vt:lpstr>
      <vt:lpstr>Location of the Public Record </vt:lpstr>
      <vt:lpstr>Exemptions For State Colleges</vt:lpstr>
      <vt:lpstr>Exemptions For State Colleges</vt:lpstr>
      <vt:lpstr>Personnel Exemptions in § 119.071</vt:lpstr>
      <vt:lpstr>Foundation Exemptions</vt:lpstr>
      <vt:lpstr>PowerPoint Presentation</vt:lpstr>
      <vt:lpstr>FERPA</vt:lpstr>
      <vt:lpstr>FERPA</vt:lpstr>
      <vt:lpstr>FERPA</vt:lpstr>
      <vt:lpstr>FERPA</vt:lpstr>
      <vt:lpstr>FERPA</vt:lpstr>
      <vt:lpstr>FERPA</vt:lpstr>
      <vt:lpstr>THE YEAR AHEAD</vt:lpstr>
      <vt:lpstr>Capital Campaign - $35M to be tested</vt:lpstr>
      <vt:lpstr>Affinity Group Re-Engagement</vt:lpstr>
      <vt:lpstr>Affinity Groups</vt:lpstr>
      <vt:lpstr>Board Engagement</vt:lpstr>
      <vt:lpstr>Finance and Business Operations</vt:lpstr>
      <vt:lpstr>Finance and Business Operations</vt:lpstr>
      <vt:lpstr>PowerPoint Presentation</vt:lpstr>
      <vt:lpstr>PowerPoint Presentation</vt:lpstr>
      <vt:lpstr>Athletics</vt:lpstr>
      <vt:lpstr>Scholarships – Scholarship Manager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Director of Development</vt:lpstr>
      <vt:lpstr>PowerPoint Presentation</vt:lpstr>
      <vt:lpstr>PowerPoint Presentation</vt:lpstr>
      <vt:lpstr>Front Desk and Database Manager</vt:lpstr>
      <vt:lpstr>Donor Campaigns/Reporting Manager</vt:lpstr>
      <vt:lpstr>Affinity Groups</vt:lpstr>
      <vt:lpstr>Events Manager Laura Hill</vt:lpstr>
      <vt:lpstr>PowerPoint Presentation</vt:lpstr>
      <vt:lpstr>PowerPoint Presentation</vt:lpstr>
      <vt:lpstr>PowerPoint Presentation</vt:lpstr>
      <vt:lpstr>Welcome Aboard</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frank</dc:creator>
  <cp:lastModifiedBy>Schraer, Zack</cp:lastModifiedBy>
  <cp:revision>193</cp:revision>
  <cp:lastPrinted>2017-10-17T16:38:38Z</cp:lastPrinted>
  <dcterms:created xsi:type="dcterms:W3CDTF">2014-07-07T14:26:41Z</dcterms:created>
  <dcterms:modified xsi:type="dcterms:W3CDTF">2018-10-12T18:09:45Z</dcterms:modified>
</cp:coreProperties>
</file>